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308"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10" r:id="rId52"/>
  </p:sldIdLst>
  <p:sldSz cx="6858000" cy="9144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75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69" d="100"/>
          <a:sy n="69" d="100"/>
        </p:scale>
        <p:origin x="243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135"/>
          </a:xfrm>
          <a:prstGeom prst="rect">
            <a:avLst/>
          </a:prstGeom>
        </p:spPr>
        <p:txBody>
          <a:bodyPr vert="horz" lIns="91432" tIns="45715" rIns="91432" bIns="45715" rtlCol="0"/>
          <a:lstStyle>
            <a:lvl1pPr algn="l">
              <a:defRPr sz="1200"/>
            </a:lvl1pPr>
          </a:lstStyle>
          <a:p>
            <a:endParaRPr lang="tr-TR"/>
          </a:p>
        </p:txBody>
      </p:sp>
      <p:sp>
        <p:nvSpPr>
          <p:cNvPr id="3" name="Veri Yer Tutucusu 2"/>
          <p:cNvSpPr>
            <a:spLocks noGrp="1"/>
          </p:cNvSpPr>
          <p:nvPr>
            <p:ph type="dt" idx="1"/>
          </p:nvPr>
        </p:nvSpPr>
        <p:spPr>
          <a:xfrm>
            <a:off x="3850444" y="0"/>
            <a:ext cx="2945659" cy="498135"/>
          </a:xfrm>
          <a:prstGeom prst="rect">
            <a:avLst/>
          </a:prstGeom>
        </p:spPr>
        <p:txBody>
          <a:bodyPr vert="horz" lIns="91432" tIns="45715" rIns="91432" bIns="45715" rtlCol="0"/>
          <a:lstStyle>
            <a:lvl1pPr algn="r">
              <a:defRPr sz="1200"/>
            </a:lvl1pPr>
          </a:lstStyle>
          <a:p>
            <a:fld id="{B3B7FCD3-9544-4A36-8376-CE2331A1A5A0}" type="datetimeFigureOut">
              <a:rPr lang="tr-TR" smtClean="0"/>
              <a:t>4.07.2025</a:t>
            </a:fld>
            <a:endParaRPr lang="tr-TR"/>
          </a:p>
        </p:txBody>
      </p:sp>
      <p:sp>
        <p:nvSpPr>
          <p:cNvPr id="4" name="Slayt Görüntüsü Yer Tutucusu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32" tIns="45715" rIns="91432" bIns="45715" rtlCol="0" anchor="ctr"/>
          <a:lstStyle/>
          <a:p>
            <a:endParaRPr lang="tr-TR"/>
          </a:p>
        </p:txBody>
      </p:sp>
      <p:sp>
        <p:nvSpPr>
          <p:cNvPr id="5" name="Not Yer Tutucusu 4"/>
          <p:cNvSpPr>
            <a:spLocks noGrp="1"/>
          </p:cNvSpPr>
          <p:nvPr>
            <p:ph type="body" sz="quarter" idx="3"/>
          </p:nvPr>
        </p:nvSpPr>
        <p:spPr>
          <a:xfrm>
            <a:off x="679768" y="4777959"/>
            <a:ext cx="5438140" cy="3909239"/>
          </a:xfrm>
          <a:prstGeom prst="rect">
            <a:avLst/>
          </a:prstGeom>
        </p:spPr>
        <p:txBody>
          <a:bodyPr vert="horz" lIns="91432" tIns="45715" rIns="91432" bIns="45715"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30091"/>
            <a:ext cx="2945659" cy="498134"/>
          </a:xfrm>
          <a:prstGeom prst="rect">
            <a:avLst/>
          </a:prstGeom>
        </p:spPr>
        <p:txBody>
          <a:bodyPr vert="horz" lIns="91432" tIns="45715" rIns="91432" bIns="45715"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30091"/>
            <a:ext cx="2945659" cy="498134"/>
          </a:xfrm>
          <a:prstGeom prst="rect">
            <a:avLst/>
          </a:prstGeom>
        </p:spPr>
        <p:txBody>
          <a:bodyPr vert="horz" lIns="91432" tIns="45715" rIns="91432" bIns="45715" rtlCol="0" anchor="b"/>
          <a:lstStyle>
            <a:lvl1pPr algn="r">
              <a:defRPr sz="1200"/>
            </a:lvl1pPr>
          </a:lstStyle>
          <a:p>
            <a:fld id="{8FB216DE-8164-4D22-BB9F-E2AF384FAC54}" type="slidenum">
              <a:rPr lang="tr-TR" smtClean="0"/>
              <a:t>‹#›</a:t>
            </a:fld>
            <a:endParaRPr lang="tr-TR"/>
          </a:p>
        </p:txBody>
      </p:sp>
    </p:spTree>
    <p:extLst>
      <p:ext uri="{BB962C8B-B14F-4D97-AF65-F5344CB8AC3E}">
        <p14:creationId xmlns:p14="http://schemas.microsoft.com/office/powerpoint/2010/main" val="38625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a:t>
            </a:fld>
            <a:endParaRPr lang="tr-TR"/>
          </a:p>
        </p:txBody>
      </p:sp>
    </p:spTree>
    <p:extLst>
      <p:ext uri="{BB962C8B-B14F-4D97-AF65-F5344CB8AC3E}">
        <p14:creationId xmlns:p14="http://schemas.microsoft.com/office/powerpoint/2010/main" val="235533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10</a:t>
            </a:fld>
            <a:endParaRPr lang="tr-TR"/>
          </a:p>
        </p:txBody>
      </p:sp>
    </p:spTree>
    <p:extLst>
      <p:ext uri="{BB962C8B-B14F-4D97-AF65-F5344CB8AC3E}">
        <p14:creationId xmlns:p14="http://schemas.microsoft.com/office/powerpoint/2010/main" val="421407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11</a:t>
            </a:fld>
            <a:endParaRPr lang="tr-TR"/>
          </a:p>
        </p:txBody>
      </p:sp>
    </p:spTree>
    <p:extLst>
      <p:ext uri="{BB962C8B-B14F-4D97-AF65-F5344CB8AC3E}">
        <p14:creationId xmlns:p14="http://schemas.microsoft.com/office/powerpoint/2010/main" val="372747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12</a:t>
            </a:fld>
            <a:endParaRPr lang="tr-TR"/>
          </a:p>
        </p:txBody>
      </p:sp>
    </p:spTree>
    <p:extLst>
      <p:ext uri="{BB962C8B-B14F-4D97-AF65-F5344CB8AC3E}">
        <p14:creationId xmlns:p14="http://schemas.microsoft.com/office/powerpoint/2010/main" val="194083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13</a:t>
            </a:fld>
            <a:endParaRPr lang="tr-TR"/>
          </a:p>
        </p:txBody>
      </p:sp>
    </p:spTree>
    <p:extLst>
      <p:ext uri="{BB962C8B-B14F-4D97-AF65-F5344CB8AC3E}">
        <p14:creationId xmlns:p14="http://schemas.microsoft.com/office/powerpoint/2010/main" val="264403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14</a:t>
            </a:fld>
            <a:endParaRPr lang="tr-TR"/>
          </a:p>
        </p:txBody>
      </p:sp>
    </p:spTree>
    <p:extLst>
      <p:ext uri="{BB962C8B-B14F-4D97-AF65-F5344CB8AC3E}">
        <p14:creationId xmlns:p14="http://schemas.microsoft.com/office/powerpoint/2010/main" val="331895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15</a:t>
            </a:fld>
            <a:endParaRPr lang="tr-TR"/>
          </a:p>
        </p:txBody>
      </p:sp>
    </p:spTree>
    <p:extLst>
      <p:ext uri="{BB962C8B-B14F-4D97-AF65-F5344CB8AC3E}">
        <p14:creationId xmlns:p14="http://schemas.microsoft.com/office/powerpoint/2010/main" val="252894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16</a:t>
            </a:fld>
            <a:endParaRPr lang="tr-TR"/>
          </a:p>
        </p:txBody>
      </p:sp>
    </p:spTree>
    <p:extLst>
      <p:ext uri="{BB962C8B-B14F-4D97-AF65-F5344CB8AC3E}">
        <p14:creationId xmlns:p14="http://schemas.microsoft.com/office/powerpoint/2010/main" val="390091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17</a:t>
            </a:fld>
            <a:endParaRPr lang="tr-TR"/>
          </a:p>
        </p:txBody>
      </p:sp>
    </p:spTree>
    <p:extLst>
      <p:ext uri="{BB962C8B-B14F-4D97-AF65-F5344CB8AC3E}">
        <p14:creationId xmlns:p14="http://schemas.microsoft.com/office/powerpoint/2010/main" val="3505460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18</a:t>
            </a:fld>
            <a:endParaRPr lang="tr-TR"/>
          </a:p>
        </p:txBody>
      </p:sp>
    </p:spTree>
    <p:extLst>
      <p:ext uri="{BB962C8B-B14F-4D97-AF65-F5344CB8AC3E}">
        <p14:creationId xmlns:p14="http://schemas.microsoft.com/office/powerpoint/2010/main" val="284089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19</a:t>
            </a:fld>
            <a:endParaRPr lang="tr-TR"/>
          </a:p>
        </p:txBody>
      </p:sp>
    </p:spTree>
    <p:extLst>
      <p:ext uri="{BB962C8B-B14F-4D97-AF65-F5344CB8AC3E}">
        <p14:creationId xmlns:p14="http://schemas.microsoft.com/office/powerpoint/2010/main" val="59342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a:t>
            </a:fld>
            <a:endParaRPr lang="tr-TR"/>
          </a:p>
        </p:txBody>
      </p:sp>
    </p:spTree>
    <p:extLst>
      <p:ext uri="{BB962C8B-B14F-4D97-AF65-F5344CB8AC3E}">
        <p14:creationId xmlns:p14="http://schemas.microsoft.com/office/powerpoint/2010/main" val="202735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20</a:t>
            </a:fld>
            <a:endParaRPr lang="tr-TR"/>
          </a:p>
        </p:txBody>
      </p:sp>
    </p:spTree>
    <p:extLst>
      <p:ext uri="{BB962C8B-B14F-4D97-AF65-F5344CB8AC3E}">
        <p14:creationId xmlns:p14="http://schemas.microsoft.com/office/powerpoint/2010/main" val="26865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21</a:t>
            </a:fld>
            <a:endParaRPr lang="tr-TR"/>
          </a:p>
        </p:txBody>
      </p:sp>
    </p:spTree>
    <p:extLst>
      <p:ext uri="{BB962C8B-B14F-4D97-AF65-F5344CB8AC3E}">
        <p14:creationId xmlns:p14="http://schemas.microsoft.com/office/powerpoint/2010/main" val="71779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22</a:t>
            </a:fld>
            <a:endParaRPr lang="tr-TR"/>
          </a:p>
        </p:txBody>
      </p:sp>
    </p:spTree>
    <p:extLst>
      <p:ext uri="{BB962C8B-B14F-4D97-AF65-F5344CB8AC3E}">
        <p14:creationId xmlns:p14="http://schemas.microsoft.com/office/powerpoint/2010/main" val="197910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23</a:t>
            </a:fld>
            <a:endParaRPr lang="tr-TR"/>
          </a:p>
        </p:txBody>
      </p:sp>
    </p:spTree>
    <p:extLst>
      <p:ext uri="{BB962C8B-B14F-4D97-AF65-F5344CB8AC3E}">
        <p14:creationId xmlns:p14="http://schemas.microsoft.com/office/powerpoint/2010/main" val="833990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24</a:t>
            </a:fld>
            <a:endParaRPr lang="tr-TR"/>
          </a:p>
        </p:txBody>
      </p:sp>
    </p:spTree>
    <p:extLst>
      <p:ext uri="{BB962C8B-B14F-4D97-AF65-F5344CB8AC3E}">
        <p14:creationId xmlns:p14="http://schemas.microsoft.com/office/powerpoint/2010/main" val="1771401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25</a:t>
            </a:fld>
            <a:endParaRPr lang="tr-TR"/>
          </a:p>
        </p:txBody>
      </p:sp>
    </p:spTree>
    <p:extLst>
      <p:ext uri="{BB962C8B-B14F-4D97-AF65-F5344CB8AC3E}">
        <p14:creationId xmlns:p14="http://schemas.microsoft.com/office/powerpoint/2010/main" val="1871101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26</a:t>
            </a:fld>
            <a:endParaRPr lang="tr-TR"/>
          </a:p>
        </p:txBody>
      </p:sp>
    </p:spTree>
    <p:extLst>
      <p:ext uri="{BB962C8B-B14F-4D97-AF65-F5344CB8AC3E}">
        <p14:creationId xmlns:p14="http://schemas.microsoft.com/office/powerpoint/2010/main" val="3121169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27</a:t>
            </a:fld>
            <a:endParaRPr lang="tr-TR"/>
          </a:p>
        </p:txBody>
      </p:sp>
    </p:spTree>
    <p:extLst>
      <p:ext uri="{BB962C8B-B14F-4D97-AF65-F5344CB8AC3E}">
        <p14:creationId xmlns:p14="http://schemas.microsoft.com/office/powerpoint/2010/main" val="3472332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28</a:t>
            </a:fld>
            <a:endParaRPr lang="tr-TR"/>
          </a:p>
        </p:txBody>
      </p:sp>
    </p:spTree>
    <p:extLst>
      <p:ext uri="{BB962C8B-B14F-4D97-AF65-F5344CB8AC3E}">
        <p14:creationId xmlns:p14="http://schemas.microsoft.com/office/powerpoint/2010/main" val="3032287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29</a:t>
            </a:fld>
            <a:endParaRPr lang="tr-TR"/>
          </a:p>
        </p:txBody>
      </p:sp>
    </p:spTree>
    <p:extLst>
      <p:ext uri="{BB962C8B-B14F-4D97-AF65-F5344CB8AC3E}">
        <p14:creationId xmlns:p14="http://schemas.microsoft.com/office/powerpoint/2010/main" val="170353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a:t>
            </a:fld>
            <a:endParaRPr lang="tr-TR"/>
          </a:p>
        </p:txBody>
      </p:sp>
    </p:spTree>
    <p:extLst>
      <p:ext uri="{BB962C8B-B14F-4D97-AF65-F5344CB8AC3E}">
        <p14:creationId xmlns:p14="http://schemas.microsoft.com/office/powerpoint/2010/main" val="2283271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30</a:t>
            </a:fld>
            <a:endParaRPr lang="tr-TR"/>
          </a:p>
        </p:txBody>
      </p:sp>
    </p:spTree>
    <p:extLst>
      <p:ext uri="{BB962C8B-B14F-4D97-AF65-F5344CB8AC3E}">
        <p14:creationId xmlns:p14="http://schemas.microsoft.com/office/powerpoint/2010/main" val="519106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31</a:t>
            </a:fld>
            <a:endParaRPr lang="tr-TR"/>
          </a:p>
        </p:txBody>
      </p:sp>
    </p:spTree>
    <p:extLst>
      <p:ext uri="{BB962C8B-B14F-4D97-AF65-F5344CB8AC3E}">
        <p14:creationId xmlns:p14="http://schemas.microsoft.com/office/powerpoint/2010/main" val="298892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32</a:t>
            </a:fld>
            <a:endParaRPr lang="tr-TR"/>
          </a:p>
        </p:txBody>
      </p:sp>
    </p:spTree>
    <p:extLst>
      <p:ext uri="{BB962C8B-B14F-4D97-AF65-F5344CB8AC3E}">
        <p14:creationId xmlns:p14="http://schemas.microsoft.com/office/powerpoint/2010/main" val="1971136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33</a:t>
            </a:fld>
            <a:endParaRPr lang="tr-TR"/>
          </a:p>
        </p:txBody>
      </p:sp>
    </p:spTree>
    <p:extLst>
      <p:ext uri="{BB962C8B-B14F-4D97-AF65-F5344CB8AC3E}">
        <p14:creationId xmlns:p14="http://schemas.microsoft.com/office/powerpoint/2010/main" val="3112350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34</a:t>
            </a:fld>
            <a:endParaRPr lang="tr-TR"/>
          </a:p>
        </p:txBody>
      </p:sp>
    </p:spTree>
    <p:extLst>
      <p:ext uri="{BB962C8B-B14F-4D97-AF65-F5344CB8AC3E}">
        <p14:creationId xmlns:p14="http://schemas.microsoft.com/office/powerpoint/2010/main" val="64404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35</a:t>
            </a:fld>
            <a:endParaRPr lang="tr-TR"/>
          </a:p>
        </p:txBody>
      </p:sp>
    </p:spTree>
    <p:extLst>
      <p:ext uri="{BB962C8B-B14F-4D97-AF65-F5344CB8AC3E}">
        <p14:creationId xmlns:p14="http://schemas.microsoft.com/office/powerpoint/2010/main" val="2657099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36</a:t>
            </a:fld>
            <a:endParaRPr lang="tr-TR"/>
          </a:p>
        </p:txBody>
      </p:sp>
    </p:spTree>
    <p:extLst>
      <p:ext uri="{BB962C8B-B14F-4D97-AF65-F5344CB8AC3E}">
        <p14:creationId xmlns:p14="http://schemas.microsoft.com/office/powerpoint/2010/main" val="243379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37</a:t>
            </a:fld>
            <a:endParaRPr lang="tr-TR"/>
          </a:p>
        </p:txBody>
      </p:sp>
    </p:spTree>
    <p:extLst>
      <p:ext uri="{BB962C8B-B14F-4D97-AF65-F5344CB8AC3E}">
        <p14:creationId xmlns:p14="http://schemas.microsoft.com/office/powerpoint/2010/main" val="4288879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38</a:t>
            </a:fld>
            <a:endParaRPr lang="tr-TR"/>
          </a:p>
        </p:txBody>
      </p:sp>
    </p:spTree>
    <p:extLst>
      <p:ext uri="{BB962C8B-B14F-4D97-AF65-F5344CB8AC3E}">
        <p14:creationId xmlns:p14="http://schemas.microsoft.com/office/powerpoint/2010/main" val="125974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39</a:t>
            </a:fld>
            <a:endParaRPr lang="tr-TR"/>
          </a:p>
        </p:txBody>
      </p:sp>
    </p:spTree>
    <p:extLst>
      <p:ext uri="{BB962C8B-B14F-4D97-AF65-F5344CB8AC3E}">
        <p14:creationId xmlns:p14="http://schemas.microsoft.com/office/powerpoint/2010/main" val="311064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a:t>
            </a:fld>
            <a:endParaRPr lang="tr-TR"/>
          </a:p>
        </p:txBody>
      </p:sp>
    </p:spTree>
    <p:extLst>
      <p:ext uri="{BB962C8B-B14F-4D97-AF65-F5344CB8AC3E}">
        <p14:creationId xmlns:p14="http://schemas.microsoft.com/office/powerpoint/2010/main" val="3936999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40</a:t>
            </a:fld>
            <a:endParaRPr lang="tr-TR"/>
          </a:p>
        </p:txBody>
      </p:sp>
    </p:spTree>
    <p:extLst>
      <p:ext uri="{BB962C8B-B14F-4D97-AF65-F5344CB8AC3E}">
        <p14:creationId xmlns:p14="http://schemas.microsoft.com/office/powerpoint/2010/main" val="1148007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41</a:t>
            </a:fld>
            <a:endParaRPr lang="tr-TR"/>
          </a:p>
        </p:txBody>
      </p:sp>
    </p:spTree>
    <p:extLst>
      <p:ext uri="{BB962C8B-B14F-4D97-AF65-F5344CB8AC3E}">
        <p14:creationId xmlns:p14="http://schemas.microsoft.com/office/powerpoint/2010/main" val="4001142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42</a:t>
            </a:fld>
            <a:endParaRPr lang="tr-TR"/>
          </a:p>
        </p:txBody>
      </p:sp>
    </p:spTree>
    <p:extLst>
      <p:ext uri="{BB962C8B-B14F-4D97-AF65-F5344CB8AC3E}">
        <p14:creationId xmlns:p14="http://schemas.microsoft.com/office/powerpoint/2010/main" val="1185370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43</a:t>
            </a:fld>
            <a:endParaRPr lang="tr-TR"/>
          </a:p>
        </p:txBody>
      </p:sp>
    </p:spTree>
    <p:extLst>
      <p:ext uri="{BB962C8B-B14F-4D97-AF65-F5344CB8AC3E}">
        <p14:creationId xmlns:p14="http://schemas.microsoft.com/office/powerpoint/2010/main" val="4134888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44</a:t>
            </a:fld>
            <a:endParaRPr lang="tr-TR"/>
          </a:p>
        </p:txBody>
      </p:sp>
    </p:spTree>
    <p:extLst>
      <p:ext uri="{BB962C8B-B14F-4D97-AF65-F5344CB8AC3E}">
        <p14:creationId xmlns:p14="http://schemas.microsoft.com/office/powerpoint/2010/main" val="3085221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45</a:t>
            </a:fld>
            <a:endParaRPr lang="tr-TR"/>
          </a:p>
        </p:txBody>
      </p:sp>
    </p:spTree>
    <p:extLst>
      <p:ext uri="{BB962C8B-B14F-4D97-AF65-F5344CB8AC3E}">
        <p14:creationId xmlns:p14="http://schemas.microsoft.com/office/powerpoint/2010/main" val="510969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46</a:t>
            </a:fld>
            <a:endParaRPr lang="tr-TR"/>
          </a:p>
        </p:txBody>
      </p:sp>
    </p:spTree>
    <p:extLst>
      <p:ext uri="{BB962C8B-B14F-4D97-AF65-F5344CB8AC3E}">
        <p14:creationId xmlns:p14="http://schemas.microsoft.com/office/powerpoint/2010/main" val="1466796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47</a:t>
            </a:fld>
            <a:endParaRPr lang="tr-TR"/>
          </a:p>
        </p:txBody>
      </p:sp>
    </p:spTree>
    <p:extLst>
      <p:ext uri="{BB962C8B-B14F-4D97-AF65-F5344CB8AC3E}">
        <p14:creationId xmlns:p14="http://schemas.microsoft.com/office/powerpoint/2010/main" val="3812144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48</a:t>
            </a:fld>
            <a:endParaRPr lang="tr-TR"/>
          </a:p>
        </p:txBody>
      </p:sp>
    </p:spTree>
    <p:extLst>
      <p:ext uri="{BB962C8B-B14F-4D97-AF65-F5344CB8AC3E}">
        <p14:creationId xmlns:p14="http://schemas.microsoft.com/office/powerpoint/2010/main" val="3451475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49</a:t>
            </a:fld>
            <a:endParaRPr lang="tr-TR"/>
          </a:p>
        </p:txBody>
      </p:sp>
    </p:spTree>
    <p:extLst>
      <p:ext uri="{BB962C8B-B14F-4D97-AF65-F5344CB8AC3E}">
        <p14:creationId xmlns:p14="http://schemas.microsoft.com/office/powerpoint/2010/main" val="384927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5</a:t>
            </a:fld>
            <a:endParaRPr lang="tr-TR"/>
          </a:p>
        </p:txBody>
      </p:sp>
    </p:spTree>
    <p:extLst>
      <p:ext uri="{BB962C8B-B14F-4D97-AF65-F5344CB8AC3E}">
        <p14:creationId xmlns:p14="http://schemas.microsoft.com/office/powerpoint/2010/main" val="4047323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50</a:t>
            </a:fld>
            <a:endParaRPr lang="tr-TR"/>
          </a:p>
        </p:txBody>
      </p:sp>
    </p:spTree>
    <p:extLst>
      <p:ext uri="{BB962C8B-B14F-4D97-AF65-F5344CB8AC3E}">
        <p14:creationId xmlns:p14="http://schemas.microsoft.com/office/powerpoint/2010/main" val="2365468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51</a:t>
            </a:fld>
            <a:endParaRPr lang="tr-TR"/>
          </a:p>
        </p:txBody>
      </p:sp>
    </p:spTree>
    <p:extLst>
      <p:ext uri="{BB962C8B-B14F-4D97-AF65-F5344CB8AC3E}">
        <p14:creationId xmlns:p14="http://schemas.microsoft.com/office/powerpoint/2010/main" val="336360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6</a:t>
            </a:fld>
            <a:endParaRPr lang="tr-TR"/>
          </a:p>
        </p:txBody>
      </p:sp>
    </p:spTree>
    <p:extLst>
      <p:ext uri="{BB962C8B-B14F-4D97-AF65-F5344CB8AC3E}">
        <p14:creationId xmlns:p14="http://schemas.microsoft.com/office/powerpoint/2010/main" val="106970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7</a:t>
            </a:fld>
            <a:endParaRPr lang="tr-TR"/>
          </a:p>
        </p:txBody>
      </p:sp>
    </p:spTree>
    <p:extLst>
      <p:ext uri="{BB962C8B-B14F-4D97-AF65-F5344CB8AC3E}">
        <p14:creationId xmlns:p14="http://schemas.microsoft.com/office/powerpoint/2010/main" val="203836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8</a:t>
            </a:fld>
            <a:endParaRPr lang="tr-TR"/>
          </a:p>
        </p:txBody>
      </p:sp>
    </p:spTree>
    <p:extLst>
      <p:ext uri="{BB962C8B-B14F-4D97-AF65-F5344CB8AC3E}">
        <p14:creationId xmlns:p14="http://schemas.microsoft.com/office/powerpoint/2010/main" val="246169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FB216DE-8164-4D22-BB9F-E2AF384FAC54}" type="slidenum">
              <a:rPr lang="tr-TR" smtClean="0"/>
              <a:t>9</a:t>
            </a:fld>
            <a:endParaRPr lang="tr-TR"/>
          </a:p>
        </p:txBody>
      </p:sp>
    </p:spTree>
    <p:extLst>
      <p:ext uri="{BB962C8B-B14F-4D97-AF65-F5344CB8AC3E}">
        <p14:creationId xmlns:p14="http://schemas.microsoft.com/office/powerpoint/2010/main" val="186031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2834640"/>
            <a:ext cx="58293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120640"/>
            <a:ext cx="4800600"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2900" y="2103120"/>
            <a:ext cx="298323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103120"/>
            <a:ext cx="2983230"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2900" y="365760"/>
            <a:ext cx="6172200" cy="14630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2900" y="2103120"/>
            <a:ext cx="617220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8503920"/>
            <a:ext cx="2194560"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8503920"/>
            <a:ext cx="1577340" cy="4572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7/4/2025</a:t>
            </a:fld>
            <a:endParaRPr lang="en-US"/>
          </a:p>
        </p:txBody>
      </p:sp>
      <p:sp>
        <p:nvSpPr>
          <p:cNvPr id="6" name="Holder 6"/>
          <p:cNvSpPr>
            <a:spLocks noGrp="1"/>
          </p:cNvSpPr>
          <p:nvPr>
            <p:ph type="sldNum" sz="quarter" idx="7"/>
          </p:nvPr>
        </p:nvSpPr>
        <p:spPr>
          <a:xfrm>
            <a:off x="4937760" y="8503920"/>
            <a:ext cx="157734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object 20"/>
          <p:cNvSpPr/>
          <p:nvPr/>
        </p:nvSpPr>
        <p:spPr>
          <a:xfrm>
            <a:off x="1259998" y="2209801"/>
            <a:ext cx="4320002" cy="696360"/>
          </a:xfrm>
          <a:prstGeom prst="rect">
            <a:avLst/>
          </a:prstGeom>
          <a:solidFill>
            <a:schemeClr val="accent1">
              <a:lumMod val="60000"/>
              <a:lumOff val="40000"/>
            </a:schemeClr>
          </a:solidFill>
          <a:ln>
            <a:solidFill>
              <a:schemeClr val="accent1">
                <a:lumMod val="50000"/>
              </a:schemeClr>
            </a:solidFill>
          </a:ln>
        </p:spPr>
        <p:txBody>
          <a:bodyPr wrap="square" lIns="0" tIns="0" rIns="0" bIns="0" rtlCol="0"/>
          <a:lstStyle/>
          <a:p>
            <a:pPr algn="ctr"/>
            <a:endParaRPr sz="1100" b="1" dirty="0">
              <a:latin typeface="+mj-lt"/>
            </a:endParaRPr>
          </a:p>
        </p:txBody>
      </p:sp>
      <p:sp>
        <p:nvSpPr>
          <p:cNvPr id="35" name="object 20"/>
          <p:cNvSpPr/>
          <p:nvPr/>
        </p:nvSpPr>
        <p:spPr>
          <a:xfrm>
            <a:off x="1259998" y="3080890"/>
            <a:ext cx="4320000" cy="432652"/>
          </a:xfrm>
          <a:prstGeom prst="rect">
            <a:avLst/>
          </a:prstGeom>
          <a:solidFill>
            <a:schemeClr val="tx2">
              <a:lumMod val="40000"/>
              <a:lumOff val="60000"/>
            </a:schemeClr>
          </a:solidFill>
        </p:spPr>
        <p:txBody>
          <a:bodyPr wrap="square" lIns="0" tIns="0" rIns="0" bIns="0" rtlCol="0"/>
          <a:lstStyle/>
          <a:p>
            <a:pPr algn="ctr"/>
            <a:endParaRPr sz="1000" dirty="0">
              <a:latin typeface="Book Antiqua" panose="02040602050305030304" pitchFamily="18" charset="0"/>
            </a:endParaRPr>
          </a:p>
        </p:txBody>
      </p:sp>
      <p:sp>
        <p:nvSpPr>
          <p:cNvPr id="17" name="object 17"/>
          <p:cNvSpPr/>
          <p:nvPr/>
        </p:nvSpPr>
        <p:spPr>
          <a:xfrm>
            <a:off x="1260000" y="5105400"/>
            <a:ext cx="4320000" cy="520522"/>
          </a:xfrm>
          <a:prstGeom prst="rect">
            <a:avLst/>
          </a:prstGeom>
          <a:solidFill>
            <a:schemeClr val="tx2">
              <a:lumMod val="40000"/>
              <a:lumOff val="60000"/>
            </a:schemeClr>
          </a:solidFill>
        </p:spPr>
        <p:txBody>
          <a:bodyPr wrap="square" lIns="0" tIns="0" rIns="0" bIns="0" rtlCol="0"/>
          <a:lstStyle/>
          <a:p>
            <a:pPr algn="ctr"/>
            <a:endParaRPr sz="1100" dirty="0">
              <a:latin typeface="+mj-lt"/>
            </a:endParaRPr>
          </a:p>
        </p:txBody>
      </p:sp>
      <p:sp>
        <p:nvSpPr>
          <p:cNvPr id="18" name="object 18"/>
          <p:cNvSpPr txBox="1"/>
          <p:nvPr/>
        </p:nvSpPr>
        <p:spPr>
          <a:xfrm>
            <a:off x="1259999" y="5139805"/>
            <a:ext cx="4320000" cy="335989"/>
          </a:xfrm>
          <a:prstGeom prst="rect">
            <a:avLst/>
          </a:prstGeom>
        </p:spPr>
        <p:txBody>
          <a:bodyPr vert="horz" wrap="square" lIns="0" tIns="12700" rIns="0" bIns="0" rtlCol="0">
            <a:spAutoFit/>
          </a:bodyPr>
          <a:lstStyle/>
          <a:p>
            <a:pPr marL="12700" algn="ctr">
              <a:lnSpc>
                <a:spcPct val="100000"/>
              </a:lnSpc>
              <a:spcBef>
                <a:spcPts val="100"/>
              </a:spcBef>
            </a:pPr>
            <a:r>
              <a:rPr lang="tr-TR" sz="1000" b="1" dirty="0">
                <a:latin typeface="Book Antiqua" panose="02040602050305030304" pitchFamily="18" charset="0"/>
                <a:cs typeface="Book Antiqua"/>
              </a:rPr>
              <a:t>Ders </a:t>
            </a:r>
            <a:r>
              <a:rPr lang="tr-TR" sz="1000" b="1" spc="10" dirty="0" smtClean="0">
                <a:latin typeface="Book Antiqua" panose="02040602050305030304" pitchFamily="18" charset="0"/>
                <a:cs typeface="Book Antiqua"/>
              </a:rPr>
              <a:t>planı </a:t>
            </a:r>
            <a:r>
              <a:rPr lang="tr-TR" sz="1000" b="1" spc="5" dirty="0" smtClean="0">
                <a:latin typeface="Book Antiqua" panose="02040602050305030304" pitchFamily="18" charset="0"/>
                <a:cs typeface="Book Antiqua"/>
              </a:rPr>
              <a:t>ve </a:t>
            </a:r>
            <a:r>
              <a:rPr lang="tr-TR" sz="1000" b="1" spc="-35" dirty="0" smtClean="0">
                <a:latin typeface="Book Antiqua" panose="02040602050305030304" pitchFamily="18" charset="0"/>
                <a:cs typeface="Book Antiqua"/>
              </a:rPr>
              <a:t>içerikleri</a:t>
            </a:r>
            <a:r>
              <a:rPr lang="tr-TR" sz="1000" b="1" spc="15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öğrenci </a:t>
            </a:r>
            <a:r>
              <a:rPr lang="tr-TR" sz="1000" b="1" dirty="0" smtClean="0">
                <a:latin typeface="Book Antiqua" panose="02040602050305030304" pitchFamily="18" charset="0"/>
                <a:cs typeface="Book Antiqua"/>
              </a:rPr>
              <a:t>işleri tarafından </a:t>
            </a:r>
            <a:r>
              <a:rPr lang="tr-TR" sz="1000" b="1" spc="5" dirty="0" smtClean="0">
                <a:latin typeface="Book Antiqua" panose="02040602050305030304" pitchFamily="18" charset="0"/>
                <a:cs typeface="Book Antiqua"/>
              </a:rPr>
              <a:t>öğrenci</a:t>
            </a:r>
            <a:r>
              <a:rPr lang="tr-TR" sz="1000" dirty="0" smtClean="0">
                <a:latin typeface="Book Antiqua" panose="02040602050305030304" pitchFamily="18" charset="0"/>
                <a:cs typeface="Book Antiqua"/>
              </a:rPr>
              <a:t> </a:t>
            </a:r>
            <a:r>
              <a:rPr lang="tr-TR" sz="1000" b="1" spc="10" dirty="0" smtClean="0">
                <a:latin typeface="Book Antiqua" panose="02040602050305030304" pitchFamily="18" charset="0"/>
                <a:cs typeface="Book Antiqua"/>
              </a:rPr>
              <a:t>otomasyon </a:t>
            </a:r>
            <a:r>
              <a:rPr lang="tr-TR" sz="1000" b="1" spc="5" dirty="0" smtClean="0">
                <a:latin typeface="Book Antiqua" panose="02040602050305030304" pitchFamily="18" charset="0"/>
                <a:cs typeface="Book Antiqua"/>
              </a:rPr>
              <a:t>sistemine</a:t>
            </a:r>
            <a:r>
              <a:rPr lang="tr-TR" sz="1000" b="1" spc="2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girilir</a:t>
            </a:r>
            <a:r>
              <a:rPr lang="tr-TR" sz="1100" b="1" dirty="0" smtClean="0">
                <a:latin typeface="+mj-lt"/>
                <a:cs typeface="Book Antiqua"/>
              </a:rPr>
              <a:t>.</a:t>
            </a:r>
            <a:endParaRPr lang="tr-TR" sz="1100" dirty="0">
              <a:latin typeface="+mj-lt"/>
              <a:cs typeface="Book Antiqua"/>
            </a:endParaRPr>
          </a:p>
        </p:txBody>
      </p:sp>
      <p:sp>
        <p:nvSpPr>
          <p:cNvPr id="20" name="object 20"/>
          <p:cNvSpPr/>
          <p:nvPr/>
        </p:nvSpPr>
        <p:spPr>
          <a:xfrm>
            <a:off x="1260000" y="3657600"/>
            <a:ext cx="4320000" cy="556946"/>
          </a:xfrm>
          <a:prstGeom prst="rect">
            <a:avLst/>
          </a:prstGeom>
          <a:solidFill>
            <a:schemeClr val="tx2">
              <a:lumMod val="40000"/>
              <a:lumOff val="60000"/>
            </a:schemeClr>
          </a:solidFill>
        </p:spPr>
        <p:txBody>
          <a:bodyPr wrap="square" lIns="0" tIns="0" rIns="0" bIns="0" rtlCol="0"/>
          <a:lstStyle/>
          <a:p>
            <a:pPr algn="ctr"/>
            <a:endParaRPr sz="1100" dirty="0">
              <a:latin typeface="+mj-lt"/>
            </a:endParaRPr>
          </a:p>
        </p:txBody>
      </p:sp>
      <p:sp>
        <p:nvSpPr>
          <p:cNvPr id="22" name="object 22"/>
          <p:cNvSpPr/>
          <p:nvPr/>
        </p:nvSpPr>
        <p:spPr>
          <a:xfrm>
            <a:off x="1265461" y="1390776"/>
            <a:ext cx="4320000" cy="608025"/>
          </a:xfrm>
          <a:prstGeom prst="rect">
            <a:avLst/>
          </a:prstGeom>
          <a:solidFill>
            <a:schemeClr val="accent1">
              <a:lumMod val="50000"/>
            </a:schemeClr>
          </a:solidFill>
        </p:spPr>
        <p:txBody>
          <a:bodyPr wrap="square" lIns="0" tIns="0" rIns="0" bIns="0" rtlCol="0"/>
          <a:lstStyle/>
          <a:p>
            <a:pPr algn="ctr"/>
            <a:endParaRPr sz="1100" dirty="0">
              <a:latin typeface="+mj-lt"/>
            </a:endParaRPr>
          </a:p>
        </p:txBody>
      </p:sp>
      <p:sp>
        <p:nvSpPr>
          <p:cNvPr id="23" name="object 23"/>
          <p:cNvSpPr txBox="1"/>
          <p:nvPr/>
        </p:nvSpPr>
        <p:spPr>
          <a:xfrm>
            <a:off x="1260000" y="4428655"/>
            <a:ext cx="4320000" cy="339324"/>
          </a:xfrm>
          <a:prstGeom prst="rect">
            <a:avLst/>
          </a:prstGeom>
          <a:solidFill>
            <a:schemeClr val="tx2">
              <a:lumMod val="40000"/>
              <a:lumOff val="60000"/>
            </a:schemeClr>
          </a:solidFill>
        </p:spPr>
        <p:txBody>
          <a:bodyPr vert="horz" wrap="square" lIns="0" tIns="6350" rIns="0" bIns="0" rtlCol="0">
            <a:spAutoFit/>
          </a:bodyPr>
          <a:lstStyle/>
          <a:p>
            <a:pPr marL="742315" marR="5080" indent="-730250" algn="ctr">
              <a:lnSpc>
                <a:spcPct val="104400"/>
              </a:lnSpc>
              <a:spcBef>
                <a:spcPts val="50"/>
              </a:spcBef>
            </a:pPr>
            <a:r>
              <a:rPr lang="tr-TR" sz="1000" b="1" dirty="0">
                <a:cs typeface="Book Antiqua"/>
              </a:rPr>
              <a:t>Ders </a:t>
            </a:r>
            <a:r>
              <a:rPr lang="tr-TR" sz="1000" b="1" spc="10" dirty="0" smtClean="0">
                <a:cs typeface="Book Antiqua"/>
              </a:rPr>
              <a:t>planı </a:t>
            </a:r>
            <a:r>
              <a:rPr lang="tr-TR" sz="1000" b="1" spc="5" dirty="0" smtClean="0">
                <a:cs typeface="Book Antiqua"/>
              </a:rPr>
              <a:t>ve </a:t>
            </a:r>
            <a:r>
              <a:rPr lang="tr-TR" sz="1000" b="1" spc="-35" dirty="0" smtClean="0">
                <a:cs typeface="Book Antiqua"/>
              </a:rPr>
              <a:t>içerikleri</a:t>
            </a:r>
            <a:r>
              <a:rPr lang="tr-TR" sz="1000" b="1" spc="155" dirty="0" smtClean="0">
                <a:cs typeface="Book Antiqua"/>
              </a:rPr>
              <a:t> </a:t>
            </a:r>
            <a:r>
              <a:rPr lang="tr-TR" sz="1000" b="1" spc="5" dirty="0" smtClean="0">
                <a:cs typeface="Book Antiqua"/>
              </a:rPr>
              <a:t>üst </a:t>
            </a:r>
            <a:r>
              <a:rPr lang="tr-TR" sz="1000" b="1" spc="10" dirty="0" smtClean="0">
                <a:cs typeface="Book Antiqua"/>
              </a:rPr>
              <a:t>yazı </a:t>
            </a:r>
            <a:r>
              <a:rPr lang="tr-TR" sz="1000" b="1" spc="5" dirty="0" smtClean="0">
                <a:cs typeface="Book Antiqua"/>
              </a:rPr>
              <a:t>ile </a:t>
            </a:r>
            <a:r>
              <a:rPr lang="tr-TR" sz="1000" b="1" spc="5" dirty="0">
                <a:cs typeface="Book Antiqua"/>
              </a:rPr>
              <a:t>Rektörlüğe </a:t>
            </a:r>
            <a:endParaRPr lang="tr-TR" sz="1000" b="1" spc="5" dirty="0" smtClean="0">
              <a:cs typeface="Book Antiqua"/>
            </a:endParaRPr>
          </a:p>
          <a:p>
            <a:pPr marL="742315" marR="5080" indent="-730250" algn="ctr">
              <a:lnSpc>
                <a:spcPct val="104400"/>
              </a:lnSpc>
              <a:spcBef>
                <a:spcPts val="50"/>
              </a:spcBef>
            </a:pPr>
            <a:r>
              <a:rPr lang="tr-TR" sz="1000" b="1" spc="5" dirty="0" smtClean="0">
                <a:cs typeface="Book Antiqua"/>
              </a:rPr>
              <a:t>(</a:t>
            </a:r>
            <a:r>
              <a:rPr lang="tr-TR" sz="1000" b="1" dirty="0" smtClean="0">
                <a:cs typeface="Book Antiqua"/>
              </a:rPr>
              <a:t>Öğrenci İşleri Daire </a:t>
            </a:r>
            <a:r>
              <a:rPr lang="tr-TR" sz="1000" b="1" spc="-25" dirty="0" smtClean="0">
                <a:cs typeface="Book Antiqua"/>
              </a:rPr>
              <a:t>Başkanlığı) </a:t>
            </a:r>
            <a:r>
              <a:rPr lang="tr-TR" sz="1000" b="1" dirty="0" smtClean="0">
                <a:cs typeface="Book Antiqua"/>
              </a:rPr>
              <a:t>gönderilir.</a:t>
            </a:r>
            <a:endParaRPr lang="tr-TR" sz="1000" dirty="0">
              <a:cs typeface="Book Antiqua"/>
            </a:endParaRPr>
          </a:p>
        </p:txBody>
      </p:sp>
      <p:sp>
        <p:nvSpPr>
          <p:cNvPr id="24" name="object 24"/>
          <p:cNvSpPr txBox="1"/>
          <p:nvPr/>
        </p:nvSpPr>
        <p:spPr>
          <a:xfrm>
            <a:off x="1259999" y="3743312"/>
            <a:ext cx="4320000" cy="175946"/>
          </a:xfrm>
          <a:prstGeom prst="rect">
            <a:avLst/>
          </a:prstGeom>
        </p:spPr>
        <p:txBody>
          <a:bodyPr vert="horz" wrap="square" lIns="0" tIns="12700" rIns="0" bIns="0" rtlCol="0">
            <a:spAutoFit/>
          </a:bodyPr>
          <a:lstStyle/>
          <a:p>
            <a:pPr marL="733425" marR="5080" indent="-721360" algn="ctr">
              <a:lnSpc>
                <a:spcPct val="105600"/>
              </a:lnSpc>
              <a:spcBef>
                <a:spcPts val="100"/>
              </a:spcBef>
            </a:pPr>
            <a:r>
              <a:rPr lang="tr-TR" sz="1000" b="1" dirty="0">
                <a:cs typeface="Book Antiqua"/>
              </a:rPr>
              <a:t>Ders </a:t>
            </a:r>
            <a:r>
              <a:rPr lang="tr-TR" sz="1000" b="1" spc="10" dirty="0" smtClean="0">
                <a:cs typeface="Book Antiqua"/>
              </a:rPr>
              <a:t>planı </a:t>
            </a:r>
            <a:r>
              <a:rPr lang="tr-TR" sz="1000" b="1" spc="5" dirty="0" smtClean="0">
                <a:cs typeface="Book Antiqua"/>
              </a:rPr>
              <a:t>ve </a:t>
            </a:r>
            <a:r>
              <a:rPr lang="tr-TR" sz="1000" b="1" spc="-35" dirty="0" smtClean="0">
                <a:cs typeface="Book Antiqua"/>
              </a:rPr>
              <a:t>içerikleri </a:t>
            </a:r>
            <a:r>
              <a:rPr lang="tr-TR" sz="1000" b="1" spc="10" dirty="0" smtClean="0">
                <a:cs typeface="Book Antiqua"/>
              </a:rPr>
              <a:t>Fakülte Kurulu’nun onayına</a:t>
            </a:r>
            <a:r>
              <a:rPr lang="tr-TR" sz="1000" b="1" dirty="0" smtClean="0">
                <a:cs typeface="Book Antiqua"/>
              </a:rPr>
              <a:t> </a:t>
            </a:r>
            <a:r>
              <a:rPr lang="tr-TR" sz="1000" b="1" spc="10" dirty="0" smtClean="0">
                <a:cs typeface="Book Antiqua"/>
              </a:rPr>
              <a:t>sunulur</a:t>
            </a:r>
            <a:r>
              <a:rPr lang="tr-TR" sz="1000" b="1" spc="10"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25" name="object 25"/>
          <p:cNvSpPr txBox="1"/>
          <p:nvPr/>
        </p:nvSpPr>
        <p:spPr>
          <a:xfrm>
            <a:off x="1259998" y="2253428"/>
            <a:ext cx="4335179" cy="490519"/>
          </a:xfrm>
          <a:prstGeom prst="rect">
            <a:avLst/>
          </a:prstGeom>
        </p:spPr>
        <p:txBody>
          <a:bodyPr vert="horz" wrap="square" lIns="0" tIns="5715" rIns="0" bIns="0" rtlCol="0">
            <a:spAutoFit/>
          </a:bodyPr>
          <a:lstStyle/>
          <a:p>
            <a:pPr marL="12065" marR="5080" indent="1270" algn="ctr">
              <a:lnSpc>
                <a:spcPct val="105100"/>
              </a:lnSpc>
              <a:spcBef>
                <a:spcPts val="45"/>
              </a:spcBef>
            </a:pPr>
            <a:r>
              <a:rPr sz="1000" b="1" dirty="0" err="1">
                <a:cs typeface="Book Antiqua"/>
              </a:rPr>
              <a:t>Yeni</a:t>
            </a:r>
            <a:r>
              <a:rPr sz="1000" b="1" dirty="0">
                <a:cs typeface="Book Antiqua"/>
              </a:rPr>
              <a:t> </a:t>
            </a:r>
            <a:r>
              <a:rPr lang="tr-TR" sz="1000" b="1" dirty="0" smtClean="0">
                <a:cs typeface="Book Antiqua"/>
              </a:rPr>
              <a:t>ders planı ve içerikleri her eğitim-öğretim yılı başlamadan önce Bölüm Başkanlarınca gözden geçirilir, gerekli görülmesi halinde güncellemeler yapılır.</a:t>
            </a:r>
            <a:endParaRPr lang="tr-TR" sz="1000" dirty="0">
              <a:cs typeface="Book Antiqua"/>
            </a:endParaRPr>
          </a:p>
        </p:txBody>
      </p:sp>
      <p:sp>
        <p:nvSpPr>
          <p:cNvPr id="26" name="object 26"/>
          <p:cNvSpPr txBox="1"/>
          <p:nvPr/>
        </p:nvSpPr>
        <p:spPr>
          <a:xfrm>
            <a:off x="1259999" y="1545082"/>
            <a:ext cx="4320000" cy="199093"/>
          </a:xfrm>
          <a:prstGeom prst="rect">
            <a:avLst/>
          </a:prstGeom>
        </p:spPr>
        <p:txBody>
          <a:bodyPr vert="horz" wrap="square" lIns="0" tIns="6985" rIns="0" bIns="0" rtlCol="0">
            <a:spAutoFit/>
          </a:bodyPr>
          <a:lstStyle/>
          <a:p>
            <a:pPr marL="155575" marR="5080" indent="-143510" algn="ctr">
              <a:lnSpc>
                <a:spcPct val="103600"/>
              </a:lnSpc>
              <a:spcBef>
                <a:spcPts val="55"/>
              </a:spcBef>
            </a:pPr>
            <a:r>
              <a:rPr lang="tr-TR" sz="1200" b="1" spc="15" dirty="0">
                <a:solidFill>
                  <a:srgbClr val="FFFFFF"/>
                </a:solidFill>
                <a:cs typeface="Book Antiqua"/>
              </a:rPr>
              <a:t>DERS PLANI VE İÇERİKLERİNİN GÜNCELLENMESİ İŞLEMİ</a:t>
            </a:r>
            <a:endParaRPr sz="1200" dirty="0">
              <a:cs typeface="Book Antiqua"/>
            </a:endParaRPr>
          </a:p>
        </p:txBody>
      </p:sp>
      <p:sp>
        <p:nvSpPr>
          <p:cNvPr id="28" name="object 28"/>
          <p:cNvSpPr txBox="1"/>
          <p:nvPr/>
        </p:nvSpPr>
        <p:spPr>
          <a:xfrm>
            <a:off x="1259998" y="3132721"/>
            <a:ext cx="4320000" cy="166712"/>
          </a:xfrm>
          <a:prstGeom prst="rect">
            <a:avLst/>
          </a:prstGeom>
        </p:spPr>
        <p:txBody>
          <a:bodyPr vert="horz" wrap="square" lIns="0" tIns="12700" rIns="0" bIns="0" rtlCol="0">
            <a:spAutoFit/>
          </a:bodyPr>
          <a:lstStyle/>
          <a:p>
            <a:pPr marL="234950" algn="ctr">
              <a:lnSpc>
                <a:spcPct val="100000"/>
              </a:lnSpc>
              <a:spcBef>
                <a:spcPts val="100"/>
              </a:spcBef>
            </a:pPr>
            <a:r>
              <a:rPr sz="1000" b="1" spc="5" dirty="0" err="1">
                <a:cs typeface="Book Antiqua"/>
              </a:rPr>
              <a:t>Ders</a:t>
            </a:r>
            <a:r>
              <a:rPr sz="1000" b="1" spc="5" dirty="0">
                <a:cs typeface="Book Antiqua"/>
              </a:rPr>
              <a:t> </a:t>
            </a:r>
            <a:r>
              <a:rPr lang="tr-TR" sz="1000" b="1" spc="5" dirty="0" smtClean="0">
                <a:cs typeface="Book Antiqua"/>
              </a:rPr>
              <a:t>planı</a:t>
            </a:r>
            <a:r>
              <a:rPr lang="tr-TR" sz="1000" b="1" spc="10" dirty="0" smtClean="0">
                <a:cs typeface="Book Antiqua"/>
              </a:rPr>
              <a:t> </a:t>
            </a:r>
            <a:r>
              <a:rPr lang="tr-TR" sz="1000" b="1" spc="15" dirty="0" smtClean="0">
                <a:cs typeface="Book Antiqua"/>
              </a:rPr>
              <a:t>ve </a:t>
            </a:r>
            <a:r>
              <a:rPr lang="tr-TR" sz="1000" b="1" spc="5" dirty="0" smtClean="0">
                <a:cs typeface="Book Antiqua"/>
              </a:rPr>
              <a:t>içeriklerinde</a:t>
            </a:r>
            <a:r>
              <a:rPr lang="tr-TR" sz="1000" b="1" spc="-40" dirty="0" smtClean="0">
                <a:cs typeface="Book Antiqua"/>
              </a:rPr>
              <a:t> </a:t>
            </a:r>
            <a:r>
              <a:rPr lang="tr-TR" sz="1000" b="1" spc="5" dirty="0" smtClean="0">
                <a:cs typeface="Book Antiqua"/>
              </a:rPr>
              <a:t>eksiklik </a:t>
            </a:r>
            <a:r>
              <a:rPr lang="tr-TR" sz="1000" b="1" spc="10" dirty="0" smtClean="0">
                <a:cs typeface="Book Antiqua"/>
              </a:rPr>
              <a:t>yok</a:t>
            </a:r>
            <a:r>
              <a:rPr lang="tr-TR" sz="1000" b="1" spc="-5" dirty="0" smtClean="0">
                <a:cs typeface="Book Antiqua"/>
              </a:rPr>
              <a:t> </a:t>
            </a:r>
            <a:r>
              <a:rPr lang="tr-TR" sz="1000" b="1" spc="5" dirty="0" smtClean="0">
                <a:cs typeface="Book Antiqua"/>
              </a:rPr>
              <a:t>ise;</a:t>
            </a:r>
            <a:endParaRPr lang="tr-TR" sz="1000" dirty="0">
              <a:cs typeface="Book Antiqua"/>
            </a:endParaRPr>
          </a:p>
        </p:txBody>
      </p:sp>
      <p:sp>
        <p:nvSpPr>
          <p:cNvPr id="30" name="object 30"/>
          <p:cNvSpPr txBox="1"/>
          <p:nvPr/>
        </p:nvSpPr>
        <p:spPr>
          <a:xfrm>
            <a:off x="1259999" y="5980860"/>
            <a:ext cx="4320000" cy="197490"/>
          </a:xfrm>
          <a:prstGeom prst="rect">
            <a:avLst/>
          </a:prstGeom>
          <a:solidFill>
            <a:schemeClr val="tx2">
              <a:lumMod val="75000"/>
            </a:schemeClr>
          </a:solidFill>
        </p:spPr>
        <p:txBody>
          <a:bodyPr vert="horz" wrap="square" lIns="0" tIns="12700" rIns="0" bIns="0" rtlCol="0">
            <a:spAutoFit/>
          </a:bodyPr>
          <a:lstStyle/>
          <a:p>
            <a:pPr marL="12700" algn="ctr">
              <a:lnSpc>
                <a:spcPct val="100000"/>
              </a:lnSpc>
              <a:spcBef>
                <a:spcPts val="100"/>
              </a:spcBef>
            </a:pPr>
            <a:r>
              <a:rPr lang="tr-TR" sz="1200" b="1" spc="-80" dirty="0">
                <a:solidFill>
                  <a:srgbClr val="FFFFFF"/>
                </a:solidFill>
                <a:cs typeface="Book Antiqua"/>
              </a:rPr>
              <a:t>İŞ</a:t>
            </a:r>
            <a:r>
              <a:rPr sz="1200" b="1" spc="-80" dirty="0">
                <a:solidFill>
                  <a:srgbClr val="FFFFFF"/>
                </a:solidFill>
                <a:cs typeface="Book Antiqua"/>
              </a:rPr>
              <a:t>LEM</a:t>
            </a:r>
            <a:r>
              <a:rPr sz="1200" b="1" spc="-25" dirty="0">
                <a:solidFill>
                  <a:srgbClr val="FFFFFF"/>
                </a:solidFill>
                <a:cs typeface="Book Antiqua"/>
              </a:rPr>
              <a:t> </a:t>
            </a:r>
            <a:r>
              <a:rPr sz="1200" b="1" spc="20" dirty="0">
                <a:solidFill>
                  <a:srgbClr val="FFFFFF"/>
                </a:solidFill>
                <a:cs typeface="Book Antiqua"/>
              </a:rPr>
              <a:t>SONU</a:t>
            </a:r>
            <a:endParaRPr sz="1200" dirty="0">
              <a:cs typeface="Book Antiqua"/>
            </a:endParaRPr>
          </a:p>
        </p:txBody>
      </p:sp>
      <p:cxnSp>
        <p:nvCxnSpPr>
          <p:cNvPr id="33" name="Düz Ok Bağlayıcısı 32"/>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Düz Ok Bağlayıcısı 36"/>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873141279"/>
              </p:ext>
            </p:extLst>
          </p:nvPr>
        </p:nvGraphicFramePr>
        <p:xfrm>
          <a:off x="304800" y="152399"/>
          <a:ext cx="6172200" cy="882092"/>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294995">
                  <a:extLst>
                    <a:ext uri="{9D8B030D-6E8A-4147-A177-3AD203B41FA5}">
                      <a16:colId xmlns:a16="http://schemas.microsoft.com/office/drawing/2014/main" val="1988391275"/>
                    </a:ext>
                  </a:extLst>
                </a:gridCol>
                <a:gridCol w="1101658">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2829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Ders Planı ve İçeriklerinin Güncellenmesi  İş Akış Süreci</a:t>
                      </a:r>
                      <a:r>
                        <a:rPr lang="tr-TR" sz="1100" baseline="0" dirty="0" smtClean="0">
                          <a:latin typeface="Times New Roman" panose="02020603050405020304" pitchFamily="18" charset="0"/>
                          <a:cs typeface="Times New Roman" panose="02020603050405020304" pitchFamily="18" charset="0"/>
                        </a:rPr>
                        <a:t> </a:t>
                      </a:r>
                      <a:r>
                        <a:rPr lang="tr-TR" sz="1100" dirty="0" smtClean="0">
                          <a:latin typeface="Times New Roman" panose="02020603050405020304" pitchFamily="18" charset="0"/>
                          <a:cs typeface="Times New Roman" panose="02020603050405020304" pitchFamily="18" charset="0"/>
                        </a:rPr>
                        <a:t>(Bölüm Başkanları)</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Doküman No</a:t>
                      </a:r>
                      <a:endParaRPr lang="tr-T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80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KYS-İA-228</a:t>
                      </a:r>
                      <a:endParaRPr lang="tr-TR"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İlk Yayın Tarihi</a:t>
                      </a:r>
                      <a:endParaRPr lang="tr-TR"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80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Revizyon</a:t>
                      </a:r>
                      <a:r>
                        <a:rPr lang="tr-TR" sz="1000" baseline="0" dirty="0" smtClean="0">
                          <a:effectLst/>
                          <a:latin typeface="Times New Roman" panose="02020603050405020304" pitchFamily="18" charset="0"/>
                          <a:cs typeface="Times New Roman" panose="02020603050405020304" pitchFamily="18" charset="0"/>
                        </a:rPr>
                        <a:t> </a:t>
                      </a:r>
                      <a:r>
                        <a:rPr lang="tr-TR" sz="1000" dirty="0" smtClean="0">
                          <a:effectLst/>
                          <a:latin typeface="Times New Roman" panose="02020603050405020304" pitchFamily="18" charset="0"/>
                          <a:cs typeface="Times New Roman" panose="02020603050405020304" pitchFamily="18" charset="0"/>
                        </a:rPr>
                        <a:t>Tarihi</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No</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Sayfa No</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1/1</a:t>
                      </a:r>
                      <a:endParaRPr lang="tr-TR"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19" name="Resim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37" y="165953"/>
            <a:ext cx="854075" cy="82740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ject 14"/>
          <p:cNvSpPr/>
          <p:nvPr/>
        </p:nvSpPr>
        <p:spPr>
          <a:xfrm>
            <a:off x="1231567" y="4237076"/>
            <a:ext cx="4320000" cy="41112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2" name="object 12"/>
          <p:cNvSpPr/>
          <p:nvPr/>
        </p:nvSpPr>
        <p:spPr>
          <a:xfrm>
            <a:off x="1260000" y="1317917"/>
            <a:ext cx="4320000" cy="48675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3" name="object 13"/>
          <p:cNvSpPr txBox="1"/>
          <p:nvPr/>
        </p:nvSpPr>
        <p:spPr>
          <a:xfrm>
            <a:off x="1260000" y="1439418"/>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KAYIT DONDURMA </a:t>
            </a:r>
            <a:r>
              <a:rPr lang="tr-TR" sz="1200" b="1" dirty="0">
                <a:solidFill>
                  <a:srgbClr val="FFFFFF"/>
                </a:solidFill>
                <a:latin typeface="+mj-lt"/>
                <a:cs typeface="Book Antiqua"/>
              </a:rPr>
              <a:t>İ</a:t>
            </a:r>
            <a:r>
              <a:rPr lang="tr-TR" sz="1200" b="1" dirty="0" smtClean="0">
                <a:solidFill>
                  <a:srgbClr val="FFFFFF"/>
                </a:solidFill>
                <a:latin typeface="+mj-lt"/>
                <a:cs typeface="Book Antiqua"/>
              </a:rPr>
              <a:t>Ş</a:t>
            </a:r>
            <a:r>
              <a:rPr sz="1200" b="1" dirty="0" smtClean="0">
                <a:solidFill>
                  <a:srgbClr val="FFFFFF"/>
                </a:solidFill>
                <a:latin typeface="+mj-lt"/>
                <a:cs typeface="Book Antiqua"/>
              </a:rPr>
              <a:t>LEM</a:t>
            </a:r>
            <a:r>
              <a:rPr lang="tr-TR" sz="1200" b="1" dirty="0">
                <a:solidFill>
                  <a:srgbClr val="FFFFFF"/>
                </a:solidFill>
                <a:latin typeface="+mj-lt"/>
                <a:cs typeface="Book Antiqua"/>
              </a:rPr>
              <a:t>İ</a:t>
            </a:r>
            <a:endParaRPr sz="1200" dirty="0">
              <a:latin typeface="+mj-lt"/>
              <a:cs typeface="Book Antiqua"/>
            </a:endParaRPr>
          </a:p>
        </p:txBody>
      </p:sp>
      <p:sp>
        <p:nvSpPr>
          <p:cNvPr id="14" name="object 14"/>
          <p:cNvSpPr/>
          <p:nvPr/>
        </p:nvSpPr>
        <p:spPr>
          <a:xfrm>
            <a:off x="1260000" y="6395694"/>
            <a:ext cx="4320000" cy="41112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5" name="object 15"/>
          <p:cNvSpPr txBox="1"/>
          <p:nvPr/>
        </p:nvSpPr>
        <p:spPr>
          <a:xfrm>
            <a:off x="1260000" y="6499097"/>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Sonuç öğrenciye tebliğ edilir.</a:t>
            </a:r>
            <a:endParaRPr lang="tr-TR" sz="1000" dirty="0">
              <a:latin typeface="Book Antiqua" panose="02040602050305030304" pitchFamily="18" charset="0"/>
              <a:cs typeface="Book Antiqua"/>
            </a:endParaRPr>
          </a:p>
        </p:txBody>
      </p:sp>
      <p:sp>
        <p:nvSpPr>
          <p:cNvPr id="17" name="object 17"/>
          <p:cNvSpPr txBox="1"/>
          <p:nvPr/>
        </p:nvSpPr>
        <p:spPr>
          <a:xfrm>
            <a:off x="1260000" y="3455922"/>
            <a:ext cx="4320000" cy="627569"/>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dirty="0" smtClean="0"/>
          </a:p>
          <a:p>
            <a:r>
              <a:rPr lang="tr-TR" sz="1000" dirty="0" smtClean="0">
                <a:latin typeface="Book Antiqua" panose="02040602050305030304" pitchFamily="18" charset="0"/>
              </a:rPr>
              <a:t>Eğitim-Öğretim ve Sınav Yönetmeliği’nin ilgili maddeleri çerçevesinde Yönetim Kurulu dilekçeyi inceler.</a:t>
            </a:r>
            <a:endParaRPr lang="tr-TR" sz="1000" dirty="0">
              <a:latin typeface="Book Antiqua" panose="02040602050305030304" pitchFamily="18" charset="0"/>
            </a:endParaRPr>
          </a:p>
        </p:txBody>
      </p:sp>
      <p:sp>
        <p:nvSpPr>
          <p:cNvPr id="18" name="object 18"/>
          <p:cNvSpPr/>
          <p:nvPr/>
        </p:nvSpPr>
        <p:spPr>
          <a:xfrm>
            <a:off x="1260000" y="2728544"/>
            <a:ext cx="4320000" cy="504621"/>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9" name="object 19"/>
          <p:cNvSpPr txBox="1"/>
          <p:nvPr/>
        </p:nvSpPr>
        <p:spPr>
          <a:xfrm>
            <a:off x="1260000" y="2810383"/>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Bölüm Başkanlığı öğrencinin dilekçesini görüşülmek üzere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yönetim kuruluna sunar.</a:t>
            </a:r>
            <a:endParaRPr lang="tr-TR" sz="1000" dirty="0">
              <a:latin typeface="Book Antiqua" panose="02040602050305030304" pitchFamily="18" charset="0"/>
              <a:cs typeface="Book Antiqua"/>
            </a:endParaRPr>
          </a:p>
        </p:txBody>
      </p:sp>
      <p:sp>
        <p:nvSpPr>
          <p:cNvPr id="21" name="object 21"/>
          <p:cNvSpPr txBox="1"/>
          <p:nvPr/>
        </p:nvSpPr>
        <p:spPr>
          <a:xfrm>
            <a:off x="1260000" y="4339078"/>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a:latin typeface="Book Antiqua" panose="02040602050305030304" pitchFamily="18" charset="0"/>
                <a:cs typeface="Book Antiqua"/>
              </a:rPr>
              <a:t>S</a:t>
            </a:r>
            <a:r>
              <a:rPr lang="tr-TR" sz="1000" b="1" dirty="0" smtClean="0">
                <a:latin typeface="Book Antiqua" panose="02040602050305030304" pitchFamily="18" charset="0"/>
                <a:cs typeface="Book Antiqua"/>
              </a:rPr>
              <a:t>onuç olumlu ise;</a:t>
            </a:r>
            <a:endParaRPr lang="tr-TR" sz="1000" dirty="0">
              <a:latin typeface="Book Antiqua" panose="02040602050305030304" pitchFamily="18" charset="0"/>
              <a:cs typeface="Book Antiqua"/>
            </a:endParaRPr>
          </a:p>
        </p:txBody>
      </p:sp>
      <p:sp>
        <p:nvSpPr>
          <p:cNvPr id="24" name="object 24"/>
          <p:cNvSpPr/>
          <p:nvPr/>
        </p:nvSpPr>
        <p:spPr>
          <a:xfrm>
            <a:off x="1260000" y="1961260"/>
            <a:ext cx="4320000" cy="56375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9" name="object 29"/>
          <p:cNvSpPr/>
          <p:nvPr/>
        </p:nvSpPr>
        <p:spPr>
          <a:xfrm>
            <a:off x="1260000" y="6995134"/>
            <a:ext cx="4320000" cy="41112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0" name="object 30"/>
          <p:cNvSpPr txBox="1"/>
          <p:nvPr/>
        </p:nvSpPr>
        <p:spPr>
          <a:xfrm>
            <a:off x="1260000" y="709917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Kredi ve Yurtlar Kurumuna bilgilendirme yapılır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3" name="object 33"/>
          <p:cNvSpPr/>
          <p:nvPr/>
        </p:nvSpPr>
        <p:spPr>
          <a:xfrm>
            <a:off x="1260000" y="7553414"/>
            <a:ext cx="4320000" cy="404253"/>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4" name="object 34"/>
          <p:cNvSpPr txBox="1"/>
          <p:nvPr/>
        </p:nvSpPr>
        <p:spPr>
          <a:xfrm>
            <a:off x="1260000" y="7637144"/>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sp>
        <p:nvSpPr>
          <p:cNvPr id="35" name="object 35"/>
          <p:cNvSpPr/>
          <p:nvPr/>
        </p:nvSpPr>
        <p:spPr>
          <a:xfrm>
            <a:off x="1260000" y="4919992"/>
            <a:ext cx="4320000" cy="551763"/>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6" name="object 36"/>
          <p:cNvSpPr txBox="1"/>
          <p:nvPr/>
        </p:nvSpPr>
        <p:spPr>
          <a:xfrm>
            <a:off x="1260000" y="5036833"/>
            <a:ext cx="4320000" cy="339324"/>
          </a:xfrm>
          <a:prstGeom prst="rect">
            <a:avLst/>
          </a:prstGeom>
        </p:spPr>
        <p:txBody>
          <a:bodyPr vert="horz" wrap="square" lIns="0" tIns="6350" rIns="0" bIns="0" rtlCol="0">
            <a:spAutoFit/>
          </a:bodyPr>
          <a:lstStyle/>
          <a:p>
            <a:pPr marL="939165" marR="5080" indent="-927100" algn="ctr">
              <a:lnSpc>
                <a:spcPct val="104400"/>
              </a:lnSpc>
              <a:spcBef>
                <a:spcPts val="50"/>
              </a:spcBef>
            </a:pPr>
            <a:r>
              <a:rPr sz="1000" b="1" dirty="0">
                <a:latin typeface="Book Antiqua" panose="02040602050305030304" pitchFamily="18" charset="0"/>
                <a:cs typeface="Book Antiqua"/>
              </a:rPr>
              <a:t>Yönetim Kurulu Kararı üst yazı </a:t>
            </a:r>
            <a:r>
              <a:rPr sz="1000" b="1" dirty="0" err="1">
                <a:latin typeface="Book Antiqua" panose="02040602050305030304" pitchFamily="18" charset="0"/>
                <a:cs typeface="Book Antiqua"/>
              </a:rPr>
              <a:t>ile</a:t>
            </a:r>
            <a:r>
              <a:rPr sz="1000" b="1" dirty="0">
                <a:latin typeface="Book Antiqua" panose="02040602050305030304" pitchFamily="18" charset="0"/>
                <a:cs typeface="Book Antiqua"/>
              </a:rPr>
              <a:t> </a:t>
            </a:r>
            <a:r>
              <a:rPr sz="1000" b="1" dirty="0" err="1" smtClean="0">
                <a:latin typeface="Book Antiqua" panose="02040602050305030304" pitchFamily="18" charset="0"/>
                <a:cs typeface="Book Antiqua"/>
              </a:rPr>
              <a:t>Rektörlü</a:t>
            </a:r>
            <a:r>
              <a:rPr lang="tr-TR" sz="1000" b="1" dirty="0" smtClean="0">
                <a:latin typeface="Book Antiqua" panose="02040602050305030304" pitchFamily="18" charset="0"/>
                <a:cs typeface="Book Antiqua"/>
              </a:rPr>
              <a:t>ğ</a:t>
            </a:r>
            <a:r>
              <a:rPr sz="1000" b="1" dirty="0" smtClean="0">
                <a:latin typeface="Book Antiqua" panose="02040602050305030304" pitchFamily="18" charset="0"/>
                <a:cs typeface="Book Antiqua"/>
              </a:rPr>
              <a:t>e </a:t>
            </a:r>
            <a:r>
              <a:rPr lang="tr-TR" sz="1000" b="1" dirty="0" smtClean="0">
                <a:latin typeface="Book Antiqua" panose="02040602050305030304" pitchFamily="18" charset="0"/>
                <a:cs typeface="Book Antiqua"/>
              </a:rPr>
              <a:t> </a:t>
            </a:r>
          </a:p>
          <a:p>
            <a:pPr marL="939165" marR="5080" indent="-927100" algn="ctr">
              <a:lnSpc>
                <a:spcPct val="104400"/>
              </a:lnSpc>
              <a:spcBef>
                <a:spcPts val="50"/>
              </a:spcBef>
            </a:pPr>
            <a:r>
              <a:rPr sz="1000" b="1" dirty="0" smtClean="0">
                <a:latin typeface="Book Antiqua" panose="02040602050305030304" pitchFamily="18" charset="0"/>
                <a:cs typeface="Book Antiqua"/>
              </a:rPr>
              <a:t>(</a:t>
            </a:r>
            <a:r>
              <a:rPr sz="1000" b="1" dirty="0" err="1">
                <a:latin typeface="Book Antiqua" panose="02040602050305030304" pitchFamily="18" charset="0"/>
                <a:cs typeface="Book Antiqua"/>
              </a:rPr>
              <a:t>Öğrenci</a:t>
            </a:r>
            <a:r>
              <a:rPr sz="1000" b="1" dirty="0">
                <a:latin typeface="Book Antiqua" panose="02040602050305030304" pitchFamily="18" charset="0"/>
                <a:cs typeface="Book Antiqua"/>
              </a:rPr>
              <a:t> </a:t>
            </a:r>
            <a:r>
              <a:rPr lang="tr-TR" sz="1000" b="1" dirty="0">
                <a:latin typeface="Book Antiqua" panose="02040602050305030304" pitchFamily="18" charset="0"/>
                <a:cs typeface="Book Antiqua"/>
              </a:rPr>
              <a:t>İş</a:t>
            </a:r>
            <a:r>
              <a:rPr sz="1000" b="1" dirty="0" err="1" smtClean="0">
                <a:latin typeface="Book Antiqua" panose="02040602050305030304" pitchFamily="18" charset="0"/>
                <a:cs typeface="Book Antiqua"/>
              </a:rPr>
              <a:t>leri</a:t>
            </a:r>
            <a:r>
              <a:rPr sz="1000" b="1" dirty="0" smtClean="0">
                <a:latin typeface="Book Antiqua" panose="02040602050305030304" pitchFamily="18" charset="0"/>
                <a:cs typeface="Book Antiqua"/>
              </a:rPr>
              <a:t> </a:t>
            </a:r>
            <a:r>
              <a:rPr sz="1000" b="1" dirty="0" err="1" smtClean="0">
                <a:latin typeface="Book Antiqua" panose="02040602050305030304" pitchFamily="18" charset="0"/>
                <a:cs typeface="Book Antiqua"/>
              </a:rPr>
              <a:t>Daire</a:t>
            </a:r>
            <a:r>
              <a:rPr lang="tr-TR" sz="1000" b="1" dirty="0" smtClean="0">
                <a:latin typeface="Book Antiqua" panose="02040602050305030304" pitchFamily="18" charset="0"/>
                <a:cs typeface="Book Antiqua"/>
              </a:rPr>
              <a:t> </a:t>
            </a:r>
            <a:r>
              <a:rPr sz="1000" b="1" dirty="0" smtClean="0">
                <a:latin typeface="Book Antiqua" panose="02040602050305030304" pitchFamily="18" charset="0"/>
                <a:cs typeface="Book Antiqua"/>
              </a:rPr>
              <a:t>Ba</a:t>
            </a:r>
            <a:r>
              <a:rPr lang="tr-TR" sz="1000" b="1" dirty="0">
                <a:latin typeface="Book Antiqua" panose="02040602050305030304" pitchFamily="18" charset="0"/>
                <a:cs typeface="Book Antiqua"/>
              </a:rPr>
              <a:t>ş</a:t>
            </a:r>
            <a:r>
              <a:rPr sz="1000" b="1" dirty="0" err="1">
                <a:latin typeface="Book Antiqua" panose="02040602050305030304" pitchFamily="18" charset="0"/>
                <a:cs typeface="Book Antiqua"/>
              </a:rPr>
              <a:t>kanlığı</a:t>
            </a:r>
            <a:r>
              <a:rPr sz="1000" b="1" dirty="0">
                <a:latin typeface="Book Antiqua" panose="02040602050305030304" pitchFamily="18" charset="0"/>
                <a:cs typeface="Book Antiqua"/>
              </a:rPr>
              <a:t>) bildirilir.</a:t>
            </a:r>
            <a:endParaRPr sz="1000" dirty="0">
              <a:latin typeface="Book Antiqua" panose="02040602050305030304" pitchFamily="18" charset="0"/>
              <a:cs typeface="Book Antiqua"/>
            </a:endParaRPr>
          </a:p>
        </p:txBody>
      </p:sp>
      <p:sp>
        <p:nvSpPr>
          <p:cNvPr id="37" name="object 37"/>
          <p:cNvSpPr txBox="1"/>
          <p:nvPr/>
        </p:nvSpPr>
        <p:spPr>
          <a:xfrm>
            <a:off x="1260000" y="207302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Öğrenci kayıt dondurma isteğini içeren dilekçesini öğrenci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işlerine verir.</a:t>
            </a:r>
            <a:endParaRPr lang="tr-TR" sz="1000" dirty="0">
              <a:latin typeface="Book Antiqua" panose="02040602050305030304" pitchFamily="18" charset="0"/>
              <a:cs typeface="Book Antiqua"/>
            </a:endParaRPr>
          </a:p>
        </p:txBody>
      </p:sp>
      <p:sp>
        <p:nvSpPr>
          <p:cNvPr id="41" name="object 41"/>
          <p:cNvSpPr txBox="1"/>
          <p:nvPr/>
        </p:nvSpPr>
        <p:spPr>
          <a:xfrm>
            <a:off x="1260000" y="5652111"/>
            <a:ext cx="4320000" cy="48003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Öğrencinin hem Rektörlük Öğrenci Otomasyon Sisteminden, hem de fakülte otomasyon sisteminden kaydı dondurulur.</a:t>
            </a:r>
            <a:endParaRPr lang="tr-TR" sz="1000" dirty="0">
              <a:latin typeface="Book Antiqua" panose="02040602050305030304" pitchFamily="18" charset="0"/>
            </a:endParaRPr>
          </a:p>
        </p:txBody>
      </p:sp>
      <p:cxnSp>
        <p:nvCxnSpPr>
          <p:cNvPr id="47" name="Düz Ok Bağlayıcısı 46"/>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o 22"/>
          <p:cNvGraphicFramePr>
            <a:graphicFrameLocks noGrp="1"/>
          </p:cNvGraphicFramePr>
          <p:nvPr>
            <p:extLst>
              <p:ext uri="{D42A27DB-BD31-4B8C-83A1-F6EECF244321}">
                <p14:modId xmlns:p14="http://schemas.microsoft.com/office/powerpoint/2010/main" val="3775066619"/>
              </p:ext>
            </p:extLst>
          </p:nvPr>
        </p:nvGraphicFramePr>
        <p:xfrm>
          <a:off x="305467" y="300473"/>
          <a:ext cx="6172200" cy="92844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429414">
                  <a:extLst>
                    <a:ext uri="{9D8B030D-6E8A-4147-A177-3AD203B41FA5}">
                      <a16:colId xmlns:a16="http://schemas.microsoft.com/office/drawing/2014/main" val="1988391275"/>
                    </a:ext>
                  </a:extLst>
                </a:gridCol>
                <a:gridCol w="967239">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Kayıt Dondurma İş Akış</a:t>
                      </a:r>
                      <a:r>
                        <a:rPr lang="tr-TR" sz="1100" baseline="0" dirty="0" smtClean="0">
                          <a:latin typeface="Times New Roman" panose="02020603050405020304" pitchFamily="18" charset="0"/>
                          <a:cs typeface="Times New Roman" panose="02020603050405020304" pitchFamily="18" charset="0"/>
                        </a:rPr>
                        <a:t> Süreci</a:t>
                      </a:r>
                      <a:endParaRPr lang="tr-TR" sz="1100" dirty="0" smtClean="0">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İşleri Birimi)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KYS-İA-237</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7" name="Resim 2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64" y="338766"/>
            <a:ext cx="854075" cy="82740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440000" y="1376412"/>
            <a:ext cx="4320000" cy="495350"/>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0" name="object 10"/>
          <p:cNvSpPr txBox="1"/>
          <p:nvPr/>
        </p:nvSpPr>
        <p:spPr>
          <a:xfrm>
            <a:off x="1440000" y="1465325"/>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KAYIT S</a:t>
            </a:r>
            <a:r>
              <a:rPr lang="tr-TR" sz="1200" b="1" dirty="0">
                <a:solidFill>
                  <a:srgbClr val="FFFFFF"/>
                </a:solidFill>
                <a:latin typeface="+mj-lt"/>
                <a:cs typeface="Book Antiqua"/>
              </a:rPr>
              <a:t>İ</a:t>
            </a:r>
            <a:r>
              <a:rPr sz="1200" b="1" dirty="0">
                <a:solidFill>
                  <a:srgbClr val="FFFFFF"/>
                </a:solidFill>
                <a:latin typeface="+mj-lt"/>
                <a:cs typeface="Book Antiqua"/>
              </a:rPr>
              <a:t>LME </a:t>
            </a:r>
            <a:r>
              <a:rPr lang="tr-TR" sz="1200" b="1" dirty="0">
                <a:solidFill>
                  <a:srgbClr val="FFFFFF"/>
                </a:solidFill>
                <a:latin typeface="+mj-lt"/>
                <a:cs typeface="Book Antiqua"/>
              </a:rPr>
              <a:t>İŞ</a:t>
            </a:r>
            <a:r>
              <a:rPr sz="1200" b="1" dirty="0">
                <a:solidFill>
                  <a:srgbClr val="FFFFFF"/>
                </a:solidFill>
                <a:latin typeface="+mj-lt"/>
                <a:cs typeface="Book Antiqua"/>
              </a:rPr>
              <a:t>LEM</a:t>
            </a:r>
            <a:r>
              <a:rPr lang="tr-TR" sz="1200" b="1" dirty="0">
                <a:solidFill>
                  <a:srgbClr val="FFFFFF"/>
                </a:solidFill>
                <a:latin typeface="+mj-lt"/>
                <a:cs typeface="Book Antiqua"/>
              </a:rPr>
              <a:t>İ</a:t>
            </a:r>
            <a:endParaRPr sz="1200" dirty="0">
              <a:latin typeface="+mj-lt"/>
              <a:cs typeface="Book Antiqua"/>
            </a:endParaRPr>
          </a:p>
        </p:txBody>
      </p:sp>
      <p:sp>
        <p:nvSpPr>
          <p:cNvPr id="11" name="object 11"/>
          <p:cNvSpPr/>
          <p:nvPr/>
        </p:nvSpPr>
        <p:spPr>
          <a:xfrm>
            <a:off x="1440000" y="3505200"/>
            <a:ext cx="4320000" cy="41978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2" name="object 12"/>
          <p:cNvSpPr txBox="1"/>
          <p:nvPr/>
        </p:nvSpPr>
        <p:spPr>
          <a:xfrm>
            <a:off x="1440000" y="361155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Öğrencinin, Öğrenci Otomasyon Sisteminden kaydı düşülür.</a:t>
            </a:r>
            <a:endParaRPr lang="tr-TR" sz="1000" dirty="0">
              <a:latin typeface="Book Antiqua" panose="02040602050305030304" pitchFamily="18" charset="0"/>
              <a:cs typeface="Book Antiqua"/>
            </a:endParaRPr>
          </a:p>
        </p:txBody>
      </p:sp>
      <p:sp>
        <p:nvSpPr>
          <p:cNvPr id="13" name="object 13"/>
          <p:cNvSpPr/>
          <p:nvPr/>
        </p:nvSpPr>
        <p:spPr>
          <a:xfrm>
            <a:off x="1440000" y="2590800"/>
            <a:ext cx="4320000" cy="74861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6" name="object 16"/>
          <p:cNvSpPr/>
          <p:nvPr/>
        </p:nvSpPr>
        <p:spPr>
          <a:xfrm>
            <a:off x="1440000" y="1996300"/>
            <a:ext cx="4320000" cy="477151"/>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7" name="object 17"/>
          <p:cNvSpPr/>
          <p:nvPr/>
        </p:nvSpPr>
        <p:spPr>
          <a:xfrm>
            <a:off x="1440000" y="4113453"/>
            <a:ext cx="4320000" cy="465963"/>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0" name="object 20"/>
          <p:cNvSpPr/>
          <p:nvPr/>
        </p:nvSpPr>
        <p:spPr>
          <a:xfrm>
            <a:off x="1440000" y="5257800"/>
            <a:ext cx="4320000" cy="40998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1" name="object 21"/>
          <p:cNvSpPr/>
          <p:nvPr/>
        </p:nvSpPr>
        <p:spPr>
          <a:xfrm>
            <a:off x="1440000" y="4699254"/>
            <a:ext cx="4320000" cy="41978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6" name="object 26"/>
          <p:cNvSpPr txBox="1"/>
          <p:nvPr/>
        </p:nvSpPr>
        <p:spPr>
          <a:xfrm>
            <a:off x="1440000" y="2730831"/>
            <a:ext cx="4320000" cy="307777"/>
          </a:xfrm>
          <a:prstGeom prst="rect">
            <a:avLst/>
          </a:prstGeom>
        </p:spPr>
        <p:txBody>
          <a:bodyPr vert="horz" wrap="square" lIns="0" tIns="12700" rIns="0" bIns="0" rtlCol="0">
            <a:spAutoFit/>
          </a:bodyPr>
          <a:lstStyle/>
          <a:p>
            <a:pPr marL="160020" algn="ctr">
              <a:lnSpc>
                <a:spcPct val="100000"/>
              </a:lnSpc>
              <a:spcBef>
                <a:spcPts val="100"/>
              </a:spcBef>
            </a:pPr>
            <a:r>
              <a:rPr lang="tr-TR" sz="1000" b="1" dirty="0">
                <a:latin typeface="Book Antiqua" panose="02040602050305030304" pitchFamily="18" charset="0"/>
                <a:cs typeface="Book Antiqua"/>
              </a:rPr>
              <a:t>Öğrenci </a:t>
            </a:r>
            <a:r>
              <a:rPr lang="tr-TR" sz="1000" b="1" dirty="0" smtClean="0">
                <a:latin typeface="Book Antiqua" panose="02040602050305030304" pitchFamily="18" charset="0"/>
                <a:cs typeface="Book Antiqua"/>
              </a:rPr>
              <a:t>ilişik kesme belgesini ilgili personele onaylatır.</a:t>
            </a:r>
          </a:p>
          <a:p>
            <a:pPr marL="12065" marR="5080" algn="ctr">
              <a:lnSpc>
                <a:spcPts val="1140"/>
              </a:lnSpc>
              <a:spcBef>
                <a:spcPts val="35"/>
              </a:spcBef>
            </a:pPr>
            <a:r>
              <a:rPr lang="tr-TR" sz="1000" b="1" dirty="0" smtClean="0">
                <a:latin typeface="Book Antiqua" panose="02040602050305030304" pitchFamily="18" charset="0"/>
                <a:cs typeface="Book Antiqua"/>
              </a:rPr>
              <a:t> </a:t>
            </a:r>
            <a:r>
              <a:rPr lang="tr-TR" sz="1000" b="1" dirty="0">
                <a:latin typeface="Book Antiqua" panose="02040602050305030304" pitchFamily="18" charset="0"/>
                <a:cs typeface="Book Antiqua"/>
              </a:rPr>
              <a:t>Bölüm </a:t>
            </a:r>
            <a:r>
              <a:rPr lang="tr-TR" sz="1000" b="1" dirty="0" smtClean="0">
                <a:latin typeface="Book Antiqua" panose="02040602050305030304" pitchFamily="18" charset="0"/>
                <a:cs typeface="Book Antiqua"/>
              </a:rPr>
              <a:t>Başkanı, danışmanı, Fakülte Sekreteri, öğrenci işleri, kütüphane )</a:t>
            </a:r>
            <a:endParaRPr lang="tr-TR" sz="1000" dirty="0">
              <a:latin typeface="Book Antiqua" panose="02040602050305030304" pitchFamily="18" charset="0"/>
              <a:cs typeface="Book Antiqua"/>
            </a:endParaRPr>
          </a:p>
        </p:txBody>
      </p:sp>
      <p:sp>
        <p:nvSpPr>
          <p:cNvPr id="27" name="object 27"/>
          <p:cNvSpPr txBox="1"/>
          <p:nvPr/>
        </p:nvSpPr>
        <p:spPr>
          <a:xfrm>
            <a:off x="1440000" y="2050160"/>
            <a:ext cx="4320000" cy="333425"/>
          </a:xfrm>
          <a:prstGeom prst="rect">
            <a:avLst/>
          </a:prstGeom>
        </p:spPr>
        <p:txBody>
          <a:bodyPr vert="horz" wrap="square" lIns="0" tIns="12700" rIns="0" bIns="0" rtlCol="0">
            <a:spAutoFit/>
          </a:bodyPr>
          <a:lstStyle/>
          <a:p>
            <a:pPr marL="12700" algn="ctr">
              <a:lnSpc>
                <a:spcPct val="100000"/>
              </a:lnSpc>
              <a:spcBef>
                <a:spcPts val="100"/>
              </a:spcBef>
            </a:pPr>
            <a:endParaRPr lang="tr-TR" sz="1000" b="1" dirty="0" smtClean="0">
              <a:latin typeface="Book Antiqua" panose="02040602050305030304" pitchFamily="18" charset="0"/>
              <a:cs typeface="Book Antiqua"/>
            </a:endParaRPr>
          </a:p>
          <a:p>
            <a:pPr marL="12700" algn="ctr">
              <a:lnSpc>
                <a:spcPct val="100000"/>
              </a:lnSpc>
              <a:spcBef>
                <a:spcPts val="100"/>
              </a:spcBef>
            </a:pPr>
            <a:r>
              <a:rPr lang="tr-TR" sz="1000" b="1" dirty="0" smtClean="0">
                <a:latin typeface="Book Antiqua" panose="02040602050305030304" pitchFamily="18" charset="0"/>
                <a:cs typeface="Book Antiqua"/>
              </a:rPr>
              <a:t>Öğrenci kayıt sildirme talebini dilekçe ile öğrenci işleri birimine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bildirir.</a:t>
            </a:r>
            <a:endParaRPr lang="tr-TR" sz="1000" dirty="0">
              <a:latin typeface="Book Antiqua" panose="02040602050305030304" pitchFamily="18" charset="0"/>
              <a:cs typeface="Book Antiqua"/>
            </a:endParaRPr>
          </a:p>
        </p:txBody>
      </p:sp>
      <p:sp>
        <p:nvSpPr>
          <p:cNvPr id="28" name="object 28"/>
          <p:cNvSpPr txBox="1"/>
          <p:nvPr/>
        </p:nvSpPr>
        <p:spPr>
          <a:xfrm>
            <a:off x="1440000" y="5342026"/>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spc="-80" dirty="0">
                <a:solidFill>
                  <a:srgbClr val="FFFFFF"/>
                </a:solidFill>
                <a:latin typeface="+mj-lt"/>
                <a:cs typeface="Book Antiqua"/>
              </a:rPr>
              <a:t>İŞ</a:t>
            </a:r>
            <a:r>
              <a:rPr sz="1200" b="1" spc="-80" dirty="0">
                <a:solidFill>
                  <a:srgbClr val="FFFFFF"/>
                </a:solidFill>
                <a:latin typeface="+mj-lt"/>
                <a:cs typeface="Book Antiqua"/>
              </a:rPr>
              <a:t>LEM</a:t>
            </a:r>
            <a:r>
              <a:rPr sz="1200" b="1" spc="-25" dirty="0">
                <a:solidFill>
                  <a:srgbClr val="FFFFFF"/>
                </a:solidFill>
                <a:latin typeface="+mj-lt"/>
                <a:cs typeface="Book Antiqua"/>
              </a:rPr>
              <a:t> </a:t>
            </a:r>
            <a:r>
              <a:rPr sz="1200" b="1" spc="20" dirty="0">
                <a:solidFill>
                  <a:srgbClr val="FFFFFF"/>
                </a:solidFill>
                <a:latin typeface="+mj-lt"/>
                <a:cs typeface="Book Antiqua"/>
              </a:rPr>
              <a:t>SONU</a:t>
            </a:r>
            <a:endParaRPr sz="1200" dirty="0">
              <a:latin typeface="+mj-lt"/>
              <a:cs typeface="Book Antiqua"/>
            </a:endParaRPr>
          </a:p>
        </p:txBody>
      </p:sp>
      <p:sp>
        <p:nvSpPr>
          <p:cNvPr id="33" name="object 29"/>
          <p:cNvSpPr txBox="1"/>
          <p:nvPr/>
        </p:nvSpPr>
        <p:spPr>
          <a:xfrm>
            <a:off x="1440000" y="4187621"/>
            <a:ext cx="4320000" cy="828432"/>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Lise diplomasının ‘’Aslı Gibidir.’’ yapılan fotokopisinin arkasına</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kayıt silme işlemi işlenir.</a:t>
            </a:r>
            <a:endParaRPr lang="tr-TR" sz="1000" dirty="0" smtClean="0">
              <a:latin typeface="Book Antiqua" panose="02040602050305030304" pitchFamily="18" charset="0"/>
              <a:cs typeface="Book Antiqua"/>
            </a:endParaRPr>
          </a:p>
          <a:p>
            <a:pPr algn="ctr">
              <a:lnSpc>
                <a:spcPct val="100000"/>
              </a:lnSpc>
            </a:pPr>
            <a:endParaRPr sz="1100" dirty="0">
              <a:latin typeface="+mj-lt"/>
              <a:cs typeface="Times New Roman"/>
            </a:endParaRPr>
          </a:p>
          <a:p>
            <a:pPr algn="ctr">
              <a:lnSpc>
                <a:spcPct val="100000"/>
              </a:lnSpc>
              <a:spcBef>
                <a:spcPts val="5"/>
              </a:spcBef>
            </a:pPr>
            <a:endParaRPr sz="1100" dirty="0">
              <a:latin typeface="+mj-lt"/>
              <a:cs typeface="Times New Roman"/>
            </a:endParaRPr>
          </a:p>
          <a:p>
            <a:pPr marL="118110" algn="ctr">
              <a:lnSpc>
                <a:spcPct val="100000"/>
              </a:lnSpc>
              <a:spcBef>
                <a:spcPts val="5"/>
              </a:spcBef>
            </a:pPr>
            <a:r>
              <a:rPr lang="tr-TR" sz="1000" b="1" dirty="0" smtClean="0">
                <a:latin typeface="Book Antiqua" panose="02040602050305030304" pitchFamily="18" charset="0"/>
                <a:cs typeface="Book Antiqua"/>
              </a:rPr>
              <a:t>Lise diplomasının aslı öğrenciye verilir.</a:t>
            </a:r>
            <a:endParaRPr lang="tr-TR" sz="1000" dirty="0">
              <a:latin typeface="Book Antiqua" panose="02040602050305030304" pitchFamily="18" charset="0"/>
              <a:cs typeface="Book Antiqua"/>
            </a:endParaRPr>
          </a:p>
        </p:txBody>
      </p:sp>
      <p:cxnSp>
        <p:nvCxnSpPr>
          <p:cNvPr id="34" name="Düz Ok Bağlayıcısı 33"/>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o 17"/>
          <p:cNvGraphicFramePr>
            <a:graphicFrameLocks noGrp="1"/>
          </p:cNvGraphicFramePr>
          <p:nvPr>
            <p:extLst>
              <p:ext uri="{D42A27DB-BD31-4B8C-83A1-F6EECF244321}">
                <p14:modId xmlns:p14="http://schemas.microsoft.com/office/powerpoint/2010/main" val="786573716"/>
              </p:ext>
            </p:extLst>
          </p:nvPr>
        </p:nvGraphicFramePr>
        <p:xfrm>
          <a:off x="302150" y="329929"/>
          <a:ext cx="6172200" cy="92844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429414">
                  <a:extLst>
                    <a:ext uri="{9D8B030D-6E8A-4147-A177-3AD203B41FA5}">
                      <a16:colId xmlns:a16="http://schemas.microsoft.com/office/drawing/2014/main" val="1988391275"/>
                    </a:ext>
                  </a:extLst>
                </a:gridCol>
                <a:gridCol w="967239">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endParaRPr lang="tr-TR" sz="1100" dirty="0" smtClean="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marR="240029" algn="ctr">
                        <a:lnSpc>
                          <a:spcPct val="100000"/>
                        </a:lnSpc>
                        <a:spcBef>
                          <a:spcPts val="25"/>
                        </a:spcBef>
                      </a:pPr>
                      <a:r>
                        <a:rPr lang="tr-TR" sz="1100" spc="10" dirty="0" smtClean="0">
                          <a:latin typeface="Times New Roman" panose="02020603050405020304" pitchFamily="18" charset="0"/>
                          <a:cs typeface="Times New Roman" panose="02020603050405020304" pitchFamily="18" charset="0"/>
                        </a:rPr>
                        <a:t>Kayıt Silme İş </a:t>
                      </a:r>
                      <a:r>
                        <a:rPr lang="tr-TR" sz="1100" spc="5" dirty="0" smtClean="0">
                          <a:latin typeface="Times New Roman" panose="02020603050405020304" pitchFamily="18" charset="0"/>
                          <a:cs typeface="Times New Roman" panose="02020603050405020304" pitchFamily="18" charset="0"/>
                        </a:rPr>
                        <a:t>Akış</a:t>
                      </a:r>
                      <a:r>
                        <a:rPr lang="tr-TR" sz="1100" spc="-15" dirty="0" smtClean="0">
                          <a:latin typeface="Times New Roman" panose="02020603050405020304" pitchFamily="18" charset="0"/>
                          <a:cs typeface="Times New Roman" panose="02020603050405020304" pitchFamily="18" charset="0"/>
                        </a:rPr>
                        <a:t> Süreci</a:t>
                      </a:r>
                      <a:r>
                        <a:rPr lang="tr-TR" sz="1100" spc="-15" baseline="0" dirty="0" smtClean="0">
                          <a:latin typeface="Times New Roman" panose="02020603050405020304" pitchFamily="18" charset="0"/>
                          <a:cs typeface="Times New Roman" panose="02020603050405020304" pitchFamily="18" charset="0"/>
                        </a:rPr>
                        <a:t> </a:t>
                      </a:r>
                      <a:r>
                        <a:rPr lang="tr-TR" sz="1100" spc="10" dirty="0" smtClean="0">
                          <a:latin typeface="Times New Roman" panose="02020603050405020304" pitchFamily="18" charset="0"/>
                          <a:cs typeface="Times New Roman" panose="02020603050405020304" pitchFamily="18" charset="0"/>
                        </a:rPr>
                        <a:t>(Öğrenci İşleri</a:t>
                      </a:r>
                      <a:r>
                        <a:rPr lang="tr-TR" sz="1100" spc="-30" dirty="0" smtClean="0">
                          <a:latin typeface="Times New Roman" panose="02020603050405020304" pitchFamily="18" charset="0"/>
                          <a:cs typeface="Times New Roman" panose="02020603050405020304" pitchFamily="18" charset="0"/>
                        </a:rPr>
                        <a:t> </a:t>
                      </a:r>
                      <a:r>
                        <a:rPr lang="tr-TR" sz="1100" spc="10" dirty="0" smtClean="0">
                          <a:latin typeface="Times New Roman" panose="02020603050405020304" pitchFamily="18" charset="0"/>
                          <a:cs typeface="Times New Roman" panose="02020603050405020304" pitchFamily="18" charset="0"/>
                        </a:rPr>
                        <a:t>Birimi)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KYS-İA-238</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3" name="Resim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64" y="369213"/>
            <a:ext cx="854075" cy="82740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object 21"/>
          <p:cNvSpPr/>
          <p:nvPr/>
        </p:nvSpPr>
        <p:spPr>
          <a:xfrm>
            <a:off x="1440000" y="4809608"/>
            <a:ext cx="4320000" cy="39793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0" name="object 21"/>
          <p:cNvSpPr/>
          <p:nvPr/>
        </p:nvSpPr>
        <p:spPr>
          <a:xfrm>
            <a:off x="1440000" y="4291341"/>
            <a:ext cx="4320000" cy="39793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9" name="object 21"/>
          <p:cNvSpPr/>
          <p:nvPr/>
        </p:nvSpPr>
        <p:spPr>
          <a:xfrm>
            <a:off x="1440000" y="3725387"/>
            <a:ext cx="4320000" cy="39793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6" name="object 16"/>
          <p:cNvSpPr txBox="1"/>
          <p:nvPr/>
        </p:nvSpPr>
        <p:spPr>
          <a:xfrm>
            <a:off x="1440000" y="3810000"/>
            <a:ext cx="4320000" cy="166456"/>
          </a:xfrm>
          <a:prstGeom prst="rect">
            <a:avLst/>
          </a:prstGeom>
        </p:spPr>
        <p:txBody>
          <a:bodyPr vert="horz" wrap="square" lIns="0" tIns="6350" rIns="0" bIns="0" rtlCol="0">
            <a:spAutoFit/>
          </a:bodyPr>
          <a:lstStyle/>
          <a:p>
            <a:pPr marL="312420" marR="5080" indent="-300355" algn="ctr">
              <a:lnSpc>
                <a:spcPct val="104400"/>
              </a:lnSpc>
              <a:spcBef>
                <a:spcPts val="50"/>
              </a:spcBef>
            </a:pPr>
            <a:r>
              <a:rPr lang="tr-TR" sz="1000" b="1" dirty="0" smtClean="0">
                <a:latin typeface="Book Antiqua" panose="02040602050305030304" pitchFamily="18" charset="0"/>
                <a:cs typeface="Book Antiqua"/>
              </a:rPr>
              <a:t>Zorunlu derslerini aldı ise;</a:t>
            </a:r>
            <a:endParaRPr lang="tr-TR" sz="1000" dirty="0">
              <a:latin typeface="Book Antiqua" panose="02040602050305030304" pitchFamily="18" charset="0"/>
              <a:cs typeface="Book Antiqua"/>
            </a:endParaRPr>
          </a:p>
        </p:txBody>
      </p:sp>
      <p:sp>
        <p:nvSpPr>
          <p:cNvPr id="17" name="object 17"/>
          <p:cNvSpPr/>
          <p:nvPr/>
        </p:nvSpPr>
        <p:spPr>
          <a:xfrm>
            <a:off x="1440000" y="1577632"/>
            <a:ext cx="4320000" cy="48129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8" name="object 18"/>
          <p:cNvSpPr txBox="1"/>
          <p:nvPr/>
        </p:nvSpPr>
        <p:spPr>
          <a:xfrm>
            <a:off x="1440000" y="1693545"/>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spc="-40" dirty="0">
                <a:solidFill>
                  <a:srgbClr val="FFFFFF"/>
                </a:solidFill>
                <a:latin typeface="+mj-lt"/>
                <a:cs typeface="Book Antiqua"/>
              </a:rPr>
              <a:t>MEZUN</a:t>
            </a:r>
            <a:r>
              <a:rPr lang="tr-TR" sz="1200" b="1" spc="-40" dirty="0">
                <a:solidFill>
                  <a:srgbClr val="FFFFFF"/>
                </a:solidFill>
                <a:latin typeface="+mj-lt"/>
                <a:cs typeface="Book Antiqua"/>
              </a:rPr>
              <a:t>İ</a:t>
            </a:r>
            <a:r>
              <a:rPr sz="1200" b="1" spc="-40" dirty="0">
                <a:solidFill>
                  <a:srgbClr val="FFFFFF"/>
                </a:solidFill>
                <a:latin typeface="+mj-lt"/>
                <a:cs typeface="Book Antiqua"/>
              </a:rPr>
              <a:t>YET</a:t>
            </a:r>
            <a:r>
              <a:rPr sz="1200" b="1" spc="-30" dirty="0">
                <a:solidFill>
                  <a:srgbClr val="FFFFFF"/>
                </a:solidFill>
                <a:latin typeface="+mj-lt"/>
                <a:cs typeface="Book Antiqua"/>
              </a:rPr>
              <a:t> </a:t>
            </a:r>
            <a:r>
              <a:rPr sz="1200" b="1" spc="-75" dirty="0">
                <a:solidFill>
                  <a:srgbClr val="FFFFFF"/>
                </a:solidFill>
                <a:latin typeface="+mj-lt"/>
                <a:cs typeface="Book Antiqua"/>
              </a:rPr>
              <a:t>SÜREC</a:t>
            </a:r>
            <a:r>
              <a:rPr lang="tr-TR" sz="1200" b="1" spc="-75" dirty="0">
                <a:solidFill>
                  <a:srgbClr val="FFFFFF"/>
                </a:solidFill>
                <a:latin typeface="+mj-lt"/>
                <a:cs typeface="Book Antiqua"/>
              </a:rPr>
              <a:t>İ</a:t>
            </a:r>
            <a:endParaRPr sz="1200" dirty="0">
              <a:latin typeface="+mj-lt"/>
              <a:cs typeface="Book Antiqua"/>
            </a:endParaRPr>
          </a:p>
        </p:txBody>
      </p:sp>
      <p:sp>
        <p:nvSpPr>
          <p:cNvPr id="19" name="object 19"/>
          <p:cNvSpPr/>
          <p:nvPr/>
        </p:nvSpPr>
        <p:spPr>
          <a:xfrm>
            <a:off x="1440000" y="3045728"/>
            <a:ext cx="4320000" cy="52052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0" name="object 20"/>
          <p:cNvSpPr txBox="1"/>
          <p:nvPr/>
        </p:nvSpPr>
        <p:spPr>
          <a:xfrm>
            <a:off x="1440000" y="3141929"/>
            <a:ext cx="4320000" cy="320601"/>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Öğrenci işleri mezun olabilecek durumda olan öğrencilerin</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listesini öğrenci otomasyon sisteminden alır.</a:t>
            </a:r>
            <a:endParaRPr lang="tr-TR" sz="1000" dirty="0">
              <a:latin typeface="Book Antiqua" panose="02040602050305030304" pitchFamily="18" charset="0"/>
              <a:cs typeface="Book Antiqua"/>
            </a:endParaRPr>
          </a:p>
        </p:txBody>
      </p:sp>
      <p:sp>
        <p:nvSpPr>
          <p:cNvPr id="21" name="object 21"/>
          <p:cNvSpPr/>
          <p:nvPr/>
        </p:nvSpPr>
        <p:spPr>
          <a:xfrm>
            <a:off x="1440000" y="2291359"/>
            <a:ext cx="4320000" cy="58087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2" name="object 22"/>
          <p:cNvSpPr txBox="1"/>
          <p:nvPr/>
        </p:nvSpPr>
        <p:spPr>
          <a:xfrm>
            <a:off x="1440000" y="2396743"/>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Öğrenci, Geçici Mezuniyet Belgesi Talep Formunu doldurarak</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öğrenci işlerine verir.</a:t>
            </a:r>
            <a:endParaRPr lang="tr-TR" sz="1000" dirty="0">
              <a:latin typeface="Book Antiqua" panose="02040602050305030304" pitchFamily="18" charset="0"/>
              <a:cs typeface="Book Antiqua"/>
            </a:endParaRPr>
          </a:p>
        </p:txBody>
      </p:sp>
      <p:sp>
        <p:nvSpPr>
          <p:cNvPr id="26" name="object 26"/>
          <p:cNvSpPr txBox="1"/>
          <p:nvPr/>
        </p:nvSpPr>
        <p:spPr>
          <a:xfrm>
            <a:off x="1440000" y="4399066"/>
            <a:ext cx="4320000" cy="166456"/>
          </a:xfrm>
          <a:prstGeom prst="rect">
            <a:avLst/>
          </a:prstGeom>
        </p:spPr>
        <p:txBody>
          <a:bodyPr vert="horz" wrap="square" lIns="0" tIns="6350" rIns="0" bIns="0" rtlCol="0">
            <a:spAutoFit/>
          </a:bodyPr>
          <a:lstStyle/>
          <a:p>
            <a:pPr marL="302260" marR="5080" indent="-290195" algn="ctr">
              <a:lnSpc>
                <a:spcPct val="104400"/>
              </a:lnSpc>
              <a:spcBef>
                <a:spcPts val="50"/>
              </a:spcBef>
            </a:pPr>
            <a:r>
              <a:rPr lang="tr-TR" sz="1000" b="1" dirty="0" smtClean="0">
                <a:latin typeface="Book Antiqua" panose="02040602050305030304" pitchFamily="18" charset="0"/>
                <a:cs typeface="Book Antiqua"/>
              </a:rPr>
              <a:t>Seçmeli derslerini aldı ise;</a:t>
            </a:r>
            <a:endParaRPr lang="tr-TR" sz="1000" dirty="0">
              <a:latin typeface="Book Antiqua" panose="02040602050305030304" pitchFamily="18" charset="0"/>
              <a:cs typeface="Book Antiqua"/>
            </a:endParaRPr>
          </a:p>
        </p:txBody>
      </p:sp>
      <p:sp>
        <p:nvSpPr>
          <p:cNvPr id="30" name="object 30"/>
          <p:cNvSpPr txBox="1"/>
          <p:nvPr/>
        </p:nvSpPr>
        <p:spPr>
          <a:xfrm>
            <a:off x="1440000" y="4917333"/>
            <a:ext cx="4320000" cy="166456"/>
          </a:xfrm>
          <a:prstGeom prst="rect">
            <a:avLst/>
          </a:prstGeom>
        </p:spPr>
        <p:txBody>
          <a:bodyPr vert="horz" wrap="square" lIns="0" tIns="6350" rIns="0" bIns="0" rtlCol="0">
            <a:spAutoFit/>
          </a:bodyPr>
          <a:lstStyle/>
          <a:p>
            <a:pPr marL="241300" marR="5080" indent="-228600" algn="ctr">
              <a:lnSpc>
                <a:spcPct val="104400"/>
              </a:lnSpc>
              <a:spcBef>
                <a:spcPts val="50"/>
              </a:spcBef>
            </a:pPr>
            <a:r>
              <a:rPr lang="tr-TR" sz="1000" b="1" dirty="0" smtClean="0">
                <a:latin typeface="Book Antiqua" panose="02040602050305030304" pitchFamily="18" charset="0"/>
                <a:cs typeface="Book Antiqua"/>
              </a:rPr>
              <a:t>Mezuniyet kredisi yeterli ise;</a:t>
            </a:r>
            <a:endParaRPr lang="tr-TR" sz="1000" dirty="0">
              <a:latin typeface="Book Antiqua" panose="02040602050305030304" pitchFamily="18" charset="0"/>
              <a:cs typeface="Book Antiqua"/>
            </a:endParaRPr>
          </a:p>
        </p:txBody>
      </p:sp>
      <p:sp>
        <p:nvSpPr>
          <p:cNvPr id="48" name="object 14"/>
          <p:cNvSpPr/>
          <p:nvPr/>
        </p:nvSpPr>
        <p:spPr>
          <a:xfrm>
            <a:off x="1440000" y="5876229"/>
            <a:ext cx="4320000" cy="57853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9" name="object 15"/>
          <p:cNvSpPr txBox="1"/>
          <p:nvPr/>
        </p:nvSpPr>
        <p:spPr>
          <a:xfrm>
            <a:off x="1440000" y="603985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Lise diplomasının arkasına mezun işlemleri not düşülür.</a:t>
            </a:r>
            <a:endParaRPr lang="tr-TR" sz="1000" dirty="0">
              <a:latin typeface="Book Antiqua" panose="02040602050305030304" pitchFamily="18" charset="0"/>
              <a:cs typeface="Book Antiqua"/>
            </a:endParaRPr>
          </a:p>
        </p:txBody>
      </p:sp>
      <p:sp>
        <p:nvSpPr>
          <p:cNvPr id="51" name="object 17"/>
          <p:cNvSpPr txBox="1"/>
          <p:nvPr/>
        </p:nvSpPr>
        <p:spPr>
          <a:xfrm>
            <a:off x="1440000" y="5392779"/>
            <a:ext cx="4320000" cy="351378"/>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Öğrencinin durumu, Öğrenci Otomasyon Sisteminden mezun durumuna getirilir.</a:t>
            </a:r>
            <a:endParaRPr lang="tr-TR" sz="1000" dirty="0">
              <a:latin typeface="Book Antiqua" panose="02040602050305030304" pitchFamily="18" charset="0"/>
            </a:endParaRPr>
          </a:p>
        </p:txBody>
      </p:sp>
      <p:sp>
        <p:nvSpPr>
          <p:cNvPr id="52" name="object 18"/>
          <p:cNvSpPr/>
          <p:nvPr/>
        </p:nvSpPr>
        <p:spPr>
          <a:xfrm>
            <a:off x="1440000" y="6618390"/>
            <a:ext cx="4320000" cy="620610"/>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53" name="object 19"/>
          <p:cNvSpPr txBox="1"/>
          <p:nvPr/>
        </p:nvSpPr>
        <p:spPr>
          <a:xfrm>
            <a:off x="1440000" y="6711823"/>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Öğrenci, İlişik Kesme Belgesini ilgili personellere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onaylatır.</a:t>
            </a:r>
            <a:endParaRPr lang="tr-TR" sz="1000" dirty="0">
              <a:latin typeface="Book Antiqua" panose="02040602050305030304" pitchFamily="18" charset="0"/>
              <a:cs typeface="Book Antiqua"/>
            </a:endParaRPr>
          </a:p>
        </p:txBody>
      </p:sp>
      <p:cxnSp>
        <p:nvCxnSpPr>
          <p:cNvPr id="54" name="Düz Ok Bağlayıcısı 53"/>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object 20"/>
          <p:cNvSpPr/>
          <p:nvPr/>
        </p:nvSpPr>
        <p:spPr>
          <a:xfrm>
            <a:off x="1440000" y="7424235"/>
            <a:ext cx="4320000" cy="40998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58" name="object 28"/>
          <p:cNvSpPr txBox="1"/>
          <p:nvPr/>
        </p:nvSpPr>
        <p:spPr>
          <a:xfrm>
            <a:off x="1440000" y="7508461"/>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4" name="Tablo 23"/>
          <p:cNvGraphicFramePr>
            <a:graphicFrameLocks noGrp="1"/>
          </p:cNvGraphicFramePr>
          <p:nvPr>
            <p:extLst>
              <p:ext uri="{D42A27DB-BD31-4B8C-83A1-F6EECF244321}">
                <p14:modId xmlns:p14="http://schemas.microsoft.com/office/powerpoint/2010/main" val="324990142"/>
              </p:ext>
            </p:extLst>
          </p:nvPr>
        </p:nvGraphicFramePr>
        <p:xfrm>
          <a:off x="347864" y="413887"/>
          <a:ext cx="6172200" cy="94476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294995">
                  <a:extLst>
                    <a:ext uri="{9D8B030D-6E8A-4147-A177-3AD203B41FA5}">
                      <a16:colId xmlns:a16="http://schemas.microsoft.com/office/drawing/2014/main" val="1988391275"/>
                    </a:ext>
                  </a:extLst>
                </a:gridCol>
                <a:gridCol w="990600">
                  <a:extLst>
                    <a:ext uri="{9D8B030D-6E8A-4147-A177-3AD203B41FA5}">
                      <a16:colId xmlns:a16="http://schemas.microsoft.com/office/drawing/2014/main" val="3776322974"/>
                    </a:ext>
                  </a:extLst>
                </a:gridCol>
                <a:gridCol w="914400">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Mezuniyet</a:t>
                      </a:r>
                      <a:r>
                        <a:rPr lang="tr-TR" sz="1100" baseline="0" dirty="0" smtClean="0">
                          <a:latin typeface="Times New Roman" panose="02020603050405020304" pitchFamily="18" charset="0"/>
                          <a:cs typeface="Times New Roman" panose="02020603050405020304" pitchFamily="18" charset="0"/>
                        </a:rPr>
                        <a:t> İşlemleri </a:t>
                      </a:r>
                      <a:r>
                        <a:rPr lang="tr-TR" sz="1100" dirty="0" smtClean="0">
                          <a:latin typeface="Times New Roman" panose="02020603050405020304" pitchFamily="18" charset="0"/>
                          <a:cs typeface="Times New Roman" panose="02020603050405020304" pitchFamily="18" charset="0"/>
                        </a:rPr>
                        <a:t>İş Akış Süreci</a:t>
                      </a:r>
                    </a:p>
                    <a:p>
                      <a:pPr algn="ctr"/>
                      <a:r>
                        <a:rPr lang="tr-TR" sz="1100" dirty="0" smtClean="0">
                          <a:latin typeface="Times New Roman" panose="02020603050405020304" pitchFamily="18" charset="0"/>
                          <a:cs typeface="Times New Roman" panose="02020603050405020304" pitchFamily="18" charset="0"/>
                        </a:rPr>
                        <a:t>(Öğrenci İşleri)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KYS-İA-239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İlk Yayın Tarihi</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8" name="Resim 2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64" y="460502"/>
            <a:ext cx="854075" cy="82740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object 31"/>
          <p:cNvSpPr/>
          <p:nvPr/>
        </p:nvSpPr>
        <p:spPr>
          <a:xfrm>
            <a:off x="1440000" y="5342509"/>
            <a:ext cx="4320000" cy="47073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8" name="object 18"/>
          <p:cNvSpPr txBox="1"/>
          <p:nvPr/>
        </p:nvSpPr>
        <p:spPr>
          <a:xfrm>
            <a:off x="1440000" y="5455107"/>
            <a:ext cx="4320000" cy="167354"/>
          </a:xfrm>
          <a:prstGeom prst="rect">
            <a:avLst/>
          </a:prstGeom>
        </p:spPr>
        <p:txBody>
          <a:bodyPr vert="horz" wrap="square" lIns="0" tIns="5715" rIns="0" bIns="0" rtlCol="0">
            <a:spAutoFit/>
          </a:bodyPr>
          <a:lstStyle/>
          <a:p>
            <a:pPr marL="12700" marR="5080" algn="ctr">
              <a:lnSpc>
                <a:spcPct val="105000"/>
              </a:lnSpc>
              <a:spcBef>
                <a:spcPts val="45"/>
              </a:spcBef>
            </a:pPr>
            <a:r>
              <a:rPr lang="tr-TR" sz="1000" b="1" dirty="0" smtClean="0">
                <a:latin typeface="Book Antiqua" panose="02040602050305030304" pitchFamily="18" charset="0"/>
                <a:cs typeface="Book Antiqua"/>
              </a:rPr>
              <a:t>Öğrencinin yatay geçiş şartları uygun ise;</a:t>
            </a:r>
            <a:endParaRPr lang="tr-TR" sz="1000" dirty="0">
              <a:latin typeface="Book Antiqua" panose="02040602050305030304" pitchFamily="18" charset="0"/>
              <a:cs typeface="Book Antiqua"/>
            </a:endParaRPr>
          </a:p>
        </p:txBody>
      </p:sp>
      <p:sp>
        <p:nvSpPr>
          <p:cNvPr id="19" name="object 19"/>
          <p:cNvSpPr/>
          <p:nvPr/>
        </p:nvSpPr>
        <p:spPr>
          <a:xfrm>
            <a:off x="1440000" y="1371600"/>
            <a:ext cx="4320000" cy="534098"/>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0" name="object 20"/>
          <p:cNvSpPr txBox="1"/>
          <p:nvPr/>
        </p:nvSpPr>
        <p:spPr>
          <a:xfrm>
            <a:off x="1440000" y="1513903"/>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cs typeface="Book Antiqua"/>
              </a:rPr>
              <a:t>YATAY GEÇ</a:t>
            </a:r>
            <a:r>
              <a:rPr lang="tr-TR" sz="1200" b="1" dirty="0">
                <a:solidFill>
                  <a:srgbClr val="FFFFFF"/>
                </a:solidFill>
                <a:cs typeface="Book Antiqua"/>
              </a:rPr>
              <a:t>İŞ</a:t>
            </a:r>
            <a:r>
              <a:rPr sz="1200" b="1" dirty="0">
                <a:solidFill>
                  <a:srgbClr val="FFFFFF"/>
                </a:solidFill>
                <a:cs typeface="Book Antiqua"/>
              </a:rPr>
              <a:t> SÜREC</a:t>
            </a:r>
            <a:r>
              <a:rPr lang="tr-TR" sz="1200" b="1" dirty="0">
                <a:solidFill>
                  <a:srgbClr val="FFFFFF"/>
                </a:solidFill>
                <a:cs typeface="Book Antiqua"/>
              </a:rPr>
              <a:t>İ</a:t>
            </a:r>
            <a:endParaRPr sz="1200" dirty="0">
              <a:cs typeface="Book Antiqua"/>
            </a:endParaRPr>
          </a:p>
        </p:txBody>
      </p:sp>
      <p:sp>
        <p:nvSpPr>
          <p:cNvPr id="21" name="object 21"/>
          <p:cNvSpPr/>
          <p:nvPr/>
        </p:nvSpPr>
        <p:spPr>
          <a:xfrm>
            <a:off x="1440000" y="3443542"/>
            <a:ext cx="4320000" cy="50543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2" name="object 22"/>
          <p:cNvSpPr txBox="1"/>
          <p:nvPr/>
        </p:nvSpPr>
        <p:spPr>
          <a:xfrm>
            <a:off x="1440000" y="3494317"/>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Belirlenen kontenjanlar Rektörlüğe (Öğrenci İşleri Daire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Başkanlığı) gönderilir.</a:t>
            </a:r>
            <a:endParaRPr lang="tr-TR" sz="1000" dirty="0">
              <a:latin typeface="Book Antiqua" panose="02040602050305030304" pitchFamily="18" charset="0"/>
              <a:cs typeface="Book Antiqua"/>
            </a:endParaRPr>
          </a:p>
        </p:txBody>
      </p:sp>
      <p:sp>
        <p:nvSpPr>
          <p:cNvPr id="24" name="object 24"/>
          <p:cNvSpPr txBox="1"/>
          <p:nvPr/>
        </p:nvSpPr>
        <p:spPr>
          <a:xfrm>
            <a:off x="1440000" y="2857894"/>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Bölüm Başkanları yatay geçiş yapılacak olan bölümlerin kurum içi yatay geçiş kontenjanlarının sayılarını belirler.</a:t>
            </a:r>
            <a:endParaRPr lang="tr-TR" sz="1000" dirty="0">
              <a:latin typeface="Book Antiqua" panose="02040602050305030304" pitchFamily="18" charset="0"/>
            </a:endParaRPr>
          </a:p>
        </p:txBody>
      </p:sp>
      <p:sp>
        <p:nvSpPr>
          <p:cNvPr id="25" name="object 25"/>
          <p:cNvSpPr/>
          <p:nvPr/>
        </p:nvSpPr>
        <p:spPr>
          <a:xfrm>
            <a:off x="1440000" y="2067115"/>
            <a:ext cx="4320000" cy="65328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6" name="object 26"/>
          <p:cNvSpPr txBox="1"/>
          <p:nvPr/>
        </p:nvSpPr>
        <p:spPr>
          <a:xfrm>
            <a:off x="1440000" y="2113801"/>
            <a:ext cx="4320000" cy="320601"/>
          </a:xfrm>
          <a:prstGeom prst="rect">
            <a:avLst/>
          </a:prstGeom>
        </p:spPr>
        <p:txBody>
          <a:bodyPr vert="horz" wrap="square" lIns="0" tIns="12700" rIns="0" bIns="0" rtlCol="0">
            <a:spAutoFit/>
          </a:bodyPr>
          <a:lstStyle/>
          <a:p>
            <a:pPr marL="635" algn="ctr">
              <a:lnSpc>
                <a:spcPct val="100000"/>
              </a:lnSpc>
              <a:spcBef>
                <a:spcPts val="100"/>
              </a:spcBef>
            </a:pPr>
            <a:r>
              <a:rPr lang="tr-TR" sz="1000" b="1" dirty="0" smtClean="0">
                <a:latin typeface="Book Antiqua" panose="02040602050305030304" pitchFamily="18" charset="0"/>
                <a:cs typeface="Book Antiqua"/>
              </a:rPr>
              <a:t>Eğitim-öğretim yılı başlamadan önce fakülteye yatay geçiş</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kontenjanlarının belirlenmesine ilişkin Rektörlükten yazı gelir.</a:t>
            </a:r>
            <a:endParaRPr lang="tr-TR" sz="1000" dirty="0">
              <a:latin typeface="Book Antiqua" panose="02040602050305030304" pitchFamily="18" charset="0"/>
              <a:cs typeface="Book Antiqua"/>
            </a:endParaRPr>
          </a:p>
        </p:txBody>
      </p:sp>
      <p:sp>
        <p:nvSpPr>
          <p:cNvPr id="27" name="object 27"/>
          <p:cNvSpPr/>
          <p:nvPr/>
        </p:nvSpPr>
        <p:spPr>
          <a:xfrm>
            <a:off x="1440000" y="4080765"/>
            <a:ext cx="4320000" cy="50543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8" name="object 28"/>
          <p:cNvSpPr txBox="1"/>
          <p:nvPr/>
        </p:nvSpPr>
        <p:spPr>
          <a:xfrm>
            <a:off x="1440000" y="4103917"/>
            <a:ext cx="4320000" cy="326500"/>
          </a:xfrm>
          <a:prstGeom prst="rect">
            <a:avLst/>
          </a:prstGeom>
        </p:spPr>
        <p:txBody>
          <a:bodyPr vert="horz" wrap="square" lIns="0" tIns="6350" rIns="0" bIns="0" rtlCol="0">
            <a:spAutoFit/>
          </a:bodyPr>
          <a:lstStyle/>
          <a:p>
            <a:pPr marL="666115" marR="5080" indent="-654050" algn="ctr">
              <a:lnSpc>
                <a:spcPct val="104400"/>
              </a:lnSpc>
              <a:spcBef>
                <a:spcPts val="50"/>
              </a:spcBef>
            </a:pPr>
            <a:r>
              <a:rPr lang="tr-TR" sz="1000" b="1" dirty="0" smtClean="0">
                <a:latin typeface="Book Antiqua" panose="02040602050305030304" pitchFamily="18" charset="0"/>
                <a:cs typeface="Book Antiqua"/>
              </a:rPr>
              <a:t>Eğitim-öğretim yılı içerisinde yatay geçiş yapmak isteyen öğrenciler dekanlığa müracaat eder.</a:t>
            </a:r>
            <a:endParaRPr lang="tr-TR" sz="1000" dirty="0">
              <a:latin typeface="Book Antiqua" panose="02040602050305030304" pitchFamily="18" charset="0"/>
              <a:cs typeface="Book Antiqua"/>
            </a:endParaRPr>
          </a:p>
        </p:txBody>
      </p:sp>
      <p:sp>
        <p:nvSpPr>
          <p:cNvPr id="31" name="object 31"/>
          <p:cNvSpPr/>
          <p:nvPr/>
        </p:nvSpPr>
        <p:spPr>
          <a:xfrm>
            <a:off x="1440000" y="4724400"/>
            <a:ext cx="4320000" cy="47073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2" name="object 32"/>
          <p:cNvSpPr txBox="1"/>
          <p:nvPr/>
        </p:nvSpPr>
        <p:spPr>
          <a:xfrm>
            <a:off x="1440000" y="486424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Başvurular ilgili Bölüm Başkanı tarafından incelenir.</a:t>
            </a:r>
            <a:endParaRPr lang="tr-TR" sz="1000" dirty="0">
              <a:latin typeface="Book Antiqua" panose="02040602050305030304" pitchFamily="18" charset="0"/>
              <a:cs typeface="Book Antiqua"/>
            </a:endParaRPr>
          </a:p>
        </p:txBody>
      </p:sp>
      <p:sp>
        <p:nvSpPr>
          <p:cNvPr id="36" name="object 36"/>
          <p:cNvSpPr txBox="1"/>
          <p:nvPr/>
        </p:nvSpPr>
        <p:spPr>
          <a:xfrm>
            <a:off x="1440000" y="6008790"/>
            <a:ext cx="4320000" cy="358560"/>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Evrakları tam olup, durumları kurum içi yatay geçiş şartlarına uygun olanlar sıralanır.</a:t>
            </a:r>
            <a:endParaRPr lang="tr-TR" sz="1000" dirty="0">
              <a:latin typeface="Book Antiqua" panose="02040602050305030304" pitchFamily="18" charset="0"/>
            </a:endParaRPr>
          </a:p>
        </p:txBody>
      </p:sp>
      <p:sp>
        <p:nvSpPr>
          <p:cNvPr id="43" name="object 19"/>
          <p:cNvSpPr txBox="1"/>
          <p:nvPr/>
        </p:nvSpPr>
        <p:spPr>
          <a:xfrm>
            <a:off x="1440000" y="6608471"/>
            <a:ext cx="4320000" cy="351378"/>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Kabul edilen öğrenciler için Fakülte Yönetim Kurulu kararı alınır. Web sitesinde yayımlanır.</a:t>
            </a:r>
            <a:endParaRPr lang="tr-TR" sz="1000" dirty="0">
              <a:latin typeface="Book Antiqua" panose="02040602050305030304" pitchFamily="18" charset="0"/>
            </a:endParaRPr>
          </a:p>
        </p:txBody>
      </p:sp>
      <p:sp>
        <p:nvSpPr>
          <p:cNvPr id="46" name="object 16"/>
          <p:cNvSpPr/>
          <p:nvPr/>
        </p:nvSpPr>
        <p:spPr>
          <a:xfrm>
            <a:off x="1440000" y="7221655"/>
            <a:ext cx="4320000" cy="47073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7" name="object 17"/>
          <p:cNvSpPr txBox="1"/>
          <p:nvPr/>
        </p:nvSpPr>
        <p:spPr>
          <a:xfrm>
            <a:off x="1440000" y="7345811"/>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Öğrenciler fakülteye başvurarak kesin kayıtlarını yaptırır.</a:t>
            </a:r>
            <a:endParaRPr lang="tr-TR" sz="1000" dirty="0">
              <a:latin typeface="Book Antiqua" panose="02040602050305030304" pitchFamily="18" charset="0"/>
              <a:cs typeface="Book Antiqua"/>
            </a:endParaRPr>
          </a:p>
        </p:txBody>
      </p:sp>
      <p:cxnSp>
        <p:nvCxnSpPr>
          <p:cNvPr id="48" name="Düz Ok Bağlayıcısı 47"/>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o 28"/>
          <p:cNvGraphicFramePr>
            <a:graphicFrameLocks noGrp="1"/>
          </p:cNvGraphicFramePr>
          <p:nvPr>
            <p:extLst>
              <p:ext uri="{D42A27DB-BD31-4B8C-83A1-F6EECF244321}">
                <p14:modId xmlns:p14="http://schemas.microsoft.com/office/powerpoint/2010/main" val="3158460935"/>
              </p:ext>
            </p:extLst>
          </p:nvPr>
        </p:nvGraphicFramePr>
        <p:xfrm>
          <a:off x="321921" y="166735"/>
          <a:ext cx="6172200" cy="91212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430274">
                  <a:extLst>
                    <a:ext uri="{9D8B030D-6E8A-4147-A177-3AD203B41FA5}">
                      <a16:colId xmlns:a16="http://schemas.microsoft.com/office/drawing/2014/main" val="1988391275"/>
                    </a:ext>
                  </a:extLst>
                </a:gridCol>
                <a:gridCol w="966379">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Yatay Geçiş İş Akış Süreci</a:t>
                      </a:r>
                    </a:p>
                    <a:p>
                      <a:pPr algn="ctr"/>
                      <a:r>
                        <a:rPr lang="tr-TR" sz="1100" dirty="0" smtClean="0">
                          <a:latin typeface="Times New Roman" panose="02020603050405020304" pitchFamily="18" charset="0"/>
                          <a:cs typeface="Times New Roman" panose="02020603050405020304" pitchFamily="18" charset="0"/>
                        </a:rPr>
                        <a:t>(Öğrenci İşleri)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KYS-İA-240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Sayfa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1/2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33" name="Resim 3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09095"/>
            <a:ext cx="854075" cy="82740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object 20"/>
          <p:cNvSpPr/>
          <p:nvPr/>
        </p:nvSpPr>
        <p:spPr>
          <a:xfrm>
            <a:off x="1236344" y="2320328"/>
            <a:ext cx="4320000" cy="423951"/>
          </a:xfrm>
          <a:prstGeom prst="rect">
            <a:avLst/>
          </a:prstGeom>
          <a:solidFill>
            <a:schemeClr val="tx2">
              <a:lumMod val="40000"/>
              <a:lumOff val="60000"/>
            </a:schemeClr>
          </a:solidFill>
        </p:spPr>
        <p:txBody>
          <a:bodyPr wrap="square" lIns="0" tIns="0" rIns="0" bIns="0" rtlCol="0"/>
          <a:lstStyle/>
          <a:p>
            <a:pPr algn="ctr"/>
            <a:endParaRPr lang="tr-TR" sz="1100" b="1" dirty="0" smtClean="0">
              <a:latin typeface="+mj-lt"/>
            </a:endParaRPr>
          </a:p>
          <a:p>
            <a:pPr algn="ctr"/>
            <a:endParaRPr sz="1100" b="1" dirty="0">
              <a:latin typeface="+mj-lt"/>
            </a:endParaRPr>
          </a:p>
        </p:txBody>
      </p:sp>
      <p:sp>
        <p:nvSpPr>
          <p:cNvPr id="30" name="object 21"/>
          <p:cNvSpPr txBox="1"/>
          <p:nvPr/>
        </p:nvSpPr>
        <p:spPr>
          <a:xfrm>
            <a:off x="1301657" y="244836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Bölüm Başkanlığı tarafından alacakları dersler belirlenir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3" name="object 24"/>
          <p:cNvSpPr/>
          <p:nvPr/>
        </p:nvSpPr>
        <p:spPr>
          <a:xfrm>
            <a:off x="1269000" y="2963321"/>
            <a:ext cx="4320000" cy="387743"/>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4" name="object 25"/>
          <p:cNvSpPr txBox="1"/>
          <p:nvPr/>
        </p:nvSpPr>
        <p:spPr>
          <a:xfrm>
            <a:off x="1301657" y="3057857"/>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Geldiği okuldan aldığı dersler muaf olarak işlenir.</a:t>
            </a:r>
            <a:endParaRPr lang="tr-TR" sz="1000" dirty="0">
              <a:latin typeface="Book Antiqua" panose="02040602050305030304" pitchFamily="18" charset="0"/>
              <a:cs typeface="Book Antiqua"/>
            </a:endParaRPr>
          </a:p>
        </p:txBody>
      </p:sp>
      <p:sp>
        <p:nvSpPr>
          <p:cNvPr id="37" name="object 28"/>
          <p:cNvSpPr/>
          <p:nvPr/>
        </p:nvSpPr>
        <p:spPr>
          <a:xfrm>
            <a:off x="1269000" y="3482652"/>
            <a:ext cx="4320000" cy="50694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8" name="object 29"/>
          <p:cNvSpPr txBox="1"/>
          <p:nvPr/>
        </p:nvSpPr>
        <p:spPr>
          <a:xfrm>
            <a:off x="1301657" y="3527712"/>
            <a:ext cx="4320000" cy="333425"/>
          </a:xfrm>
          <a:prstGeom prst="rect">
            <a:avLst/>
          </a:prstGeom>
        </p:spPr>
        <p:txBody>
          <a:bodyPr vert="horz" wrap="square" lIns="0" tIns="12700" rIns="0" bIns="0" rtlCol="0">
            <a:spAutoFit/>
          </a:bodyPr>
          <a:lstStyle/>
          <a:p>
            <a:pPr marL="12700" algn="ctr">
              <a:lnSpc>
                <a:spcPct val="100000"/>
              </a:lnSpc>
              <a:spcBef>
                <a:spcPts val="100"/>
              </a:spcBef>
            </a:pPr>
            <a:endParaRPr lang="tr-TR" sz="1000" b="1" dirty="0" smtClean="0">
              <a:latin typeface="Book Antiqua" panose="02040602050305030304" pitchFamily="18" charset="0"/>
              <a:cs typeface="Book Antiqua"/>
            </a:endParaRPr>
          </a:p>
          <a:p>
            <a:pPr marL="12700" algn="ctr">
              <a:lnSpc>
                <a:spcPct val="100000"/>
              </a:lnSpc>
              <a:spcBef>
                <a:spcPts val="100"/>
              </a:spcBef>
            </a:pPr>
            <a:r>
              <a:rPr lang="tr-TR" sz="1000" b="1" dirty="0">
                <a:latin typeface="Book Antiqua" panose="02040602050305030304" pitchFamily="18" charset="0"/>
                <a:cs typeface="Book Antiqua"/>
              </a:rPr>
              <a:t>A</a:t>
            </a:r>
            <a:r>
              <a:rPr lang="tr-TR" sz="1000" b="1" dirty="0" smtClean="0">
                <a:latin typeface="Book Antiqua" panose="02040602050305030304" pitchFamily="18" charset="0"/>
                <a:cs typeface="Book Antiqua"/>
              </a:rPr>
              <a:t>skerlik </a:t>
            </a:r>
            <a:r>
              <a:rPr lang="tr-TR" sz="1000" b="1" dirty="0">
                <a:latin typeface="Book Antiqua" panose="02040602050305030304" pitchFamily="18" charset="0"/>
                <a:cs typeface="Book Antiqua"/>
              </a:rPr>
              <a:t>şubesine </a:t>
            </a:r>
            <a:r>
              <a:rPr lang="tr-TR" sz="1000" b="1" dirty="0" smtClean="0">
                <a:latin typeface="Book Antiqua" panose="02040602050305030304" pitchFamily="18" charset="0"/>
                <a:cs typeface="Book Antiqua"/>
              </a:rPr>
              <a:t>erkek öğrencilerin Askerlik Durum</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Belgesi gönderilir.</a:t>
            </a:r>
            <a:endParaRPr lang="tr-TR" sz="1000" dirty="0">
              <a:latin typeface="Book Antiqua" panose="02040602050305030304" pitchFamily="18" charset="0"/>
              <a:cs typeface="Book Antiqua"/>
            </a:endParaRPr>
          </a:p>
        </p:txBody>
      </p:sp>
      <p:sp>
        <p:nvSpPr>
          <p:cNvPr id="40" name="object 32"/>
          <p:cNvSpPr/>
          <p:nvPr/>
        </p:nvSpPr>
        <p:spPr>
          <a:xfrm>
            <a:off x="1269000" y="4213506"/>
            <a:ext cx="4320000" cy="47073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1" name="object 33"/>
          <p:cNvSpPr txBox="1"/>
          <p:nvPr/>
        </p:nvSpPr>
        <p:spPr>
          <a:xfrm>
            <a:off x="1130658" y="432750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Önceki okudukları okuldan şahsi dosyaları istenir.</a:t>
            </a:r>
            <a:endParaRPr lang="tr-TR" sz="1000" dirty="0">
              <a:latin typeface="Book Antiqua" panose="02040602050305030304" pitchFamily="18" charset="0"/>
              <a:cs typeface="Book Antiqua"/>
            </a:endParaRPr>
          </a:p>
        </p:txBody>
      </p:sp>
      <p:sp>
        <p:nvSpPr>
          <p:cNvPr id="48" name="object 34"/>
          <p:cNvSpPr/>
          <p:nvPr/>
        </p:nvSpPr>
        <p:spPr>
          <a:xfrm>
            <a:off x="1269000" y="4887450"/>
            <a:ext cx="4320000" cy="47073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9" name="object 35"/>
          <p:cNvSpPr txBox="1"/>
          <p:nvPr/>
        </p:nvSpPr>
        <p:spPr>
          <a:xfrm>
            <a:off x="1176136" y="5042127"/>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Sınıf </a:t>
            </a:r>
            <a:r>
              <a:rPr lang="tr-TR" sz="1000" b="1" dirty="0">
                <a:latin typeface="Book Antiqua" panose="02040602050305030304" pitchFamily="18" charset="0"/>
                <a:cs typeface="Book Antiqua"/>
              </a:rPr>
              <a:t>v</a:t>
            </a:r>
            <a:r>
              <a:rPr lang="tr-TR" sz="1000" b="1" dirty="0" smtClean="0">
                <a:latin typeface="Book Antiqua" panose="02040602050305030304" pitchFamily="18" charset="0"/>
                <a:cs typeface="Book Antiqua"/>
              </a:rPr>
              <a:t>e danışmanları atanır.</a:t>
            </a:r>
            <a:endParaRPr lang="tr-TR" sz="1000" dirty="0">
              <a:latin typeface="Book Antiqua" panose="02040602050305030304" pitchFamily="18" charset="0"/>
              <a:cs typeface="Book Antiqua"/>
            </a:endParaRPr>
          </a:p>
        </p:txBody>
      </p:sp>
      <p:sp>
        <p:nvSpPr>
          <p:cNvPr id="50" name="object 36"/>
          <p:cNvSpPr/>
          <p:nvPr/>
        </p:nvSpPr>
        <p:spPr>
          <a:xfrm>
            <a:off x="1273964" y="5600126"/>
            <a:ext cx="4320000" cy="47073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51" name="object 37"/>
          <p:cNvSpPr txBox="1"/>
          <p:nvPr/>
        </p:nvSpPr>
        <p:spPr>
          <a:xfrm>
            <a:off x="1273964" y="576876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Öğrenci kimlik kartları çıkarılır.</a:t>
            </a:r>
            <a:endParaRPr lang="tr-TR" sz="1000" dirty="0">
              <a:latin typeface="Book Antiqua" panose="02040602050305030304" pitchFamily="18" charset="0"/>
              <a:cs typeface="Book Antiqua"/>
            </a:endParaRPr>
          </a:p>
        </p:txBody>
      </p:sp>
      <p:sp>
        <p:nvSpPr>
          <p:cNvPr id="52" name="object 20"/>
          <p:cNvSpPr/>
          <p:nvPr/>
        </p:nvSpPr>
        <p:spPr>
          <a:xfrm>
            <a:off x="1307100" y="6309623"/>
            <a:ext cx="4320000" cy="40998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53" name="object 28"/>
          <p:cNvSpPr txBox="1"/>
          <p:nvPr/>
        </p:nvSpPr>
        <p:spPr>
          <a:xfrm>
            <a:off x="1176136" y="6410467"/>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cxnSp>
        <p:nvCxnSpPr>
          <p:cNvPr id="54" name="Düz Ok Bağlayıcısı 53"/>
          <p:cNvCxnSpPr/>
          <p:nvPr/>
        </p:nvCxnSpPr>
        <p:spPr>
          <a:xfrm flipH="1">
            <a:off x="762000" y="1958217"/>
            <a:ext cx="0" cy="36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p:nvPr/>
        </p:nvCxnSpPr>
        <p:spPr>
          <a:xfrm flipH="1">
            <a:off x="6096000" y="1958217"/>
            <a:ext cx="0" cy="36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4" name="object 14"/>
          <p:cNvSpPr/>
          <p:nvPr/>
        </p:nvSpPr>
        <p:spPr>
          <a:xfrm>
            <a:off x="1247230" y="1653931"/>
            <a:ext cx="4320000" cy="470738"/>
          </a:xfrm>
          <a:prstGeom prst="rect">
            <a:avLst/>
          </a:prstGeom>
          <a:solidFill>
            <a:schemeClr val="tx2">
              <a:lumMod val="40000"/>
              <a:lumOff val="60000"/>
            </a:schemeClr>
          </a:solidFill>
        </p:spPr>
        <p:txBody>
          <a:bodyPr wrap="square" lIns="0" tIns="0" rIns="0" bIns="0" rtlCol="0"/>
          <a:lstStyle/>
          <a:p>
            <a:pPr marL="12700" algn="ctr">
              <a:lnSpc>
                <a:spcPct val="100000"/>
              </a:lnSpc>
              <a:spcBef>
                <a:spcPts val="100"/>
              </a:spcBef>
            </a:pPr>
            <a:endParaRPr lang="tr-TR" sz="1000" b="1" dirty="0" smtClean="0">
              <a:latin typeface="Book Antiqua" panose="02040602050305030304" pitchFamily="18" charset="0"/>
              <a:cs typeface="Book Antiqua"/>
            </a:endParaRPr>
          </a:p>
          <a:p>
            <a:pPr marL="12700" algn="ctr">
              <a:lnSpc>
                <a:spcPct val="100000"/>
              </a:lnSpc>
              <a:spcBef>
                <a:spcPts val="100"/>
              </a:spcBef>
            </a:pPr>
            <a:r>
              <a:rPr lang="it-IT" sz="1000" b="1" dirty="0" smtClean="0">
                <a:latin typeface="Book Antiqua" panose="02040602050305030304" pitchFamily="18" charset="0"/>
                <a:cs typeface="Book Antiqua"/>
              </a:rPr>
              <a:t>Öğrencilerin </a:t>
            </a:r>
            <a:r>
              <a:rPr lang="it-IT" sz="1000" b="1" dirty="0">
                <a:latin typeface="Book Antiqua" panose="02040602050305030304" pitchFamily="18" charset="0"/>
                <a:cs typeface="Book Antiqua"/>
              </a:rPr>
              <a:t>bilgileri Öğrenci Otomasyon Sistemine girilir.</a:t>
            </a:r>
            <a:endParaRPr lang="it-IT" sz="1000" dirty="0">
              <a:latin typeface="Book Antiqua" panose="02040602050305030304" pitchFamily="18" charset="0"/>
              <a:cs typeface="Book Antiqua"/>
            </a:endParaRPr>
          </a:p>
        </p:txBody>
      </p:sp>
      <p:graphicFrame>
        <p:nvGraphicFramePr>
          <p:cNvPr id="25" name="Tablo 24"/>
          <p:cNvGraphicFramePr>
            <a:graphicFrameLocks noGrp="1"/>
          </p:cNvGraphicFramePr>
          <p:nvPr>
            <p:extLst>
              <p:ext uri="{D42A27DB-BD31-4B8C-83A1-F6EECF244321}">
                <p14:modId xmlns:p14="http://schemas.microsoft.com/office/powerpoint/2010/main" val="676951373"/>
              </p:ext>
            </p:extLst>
          </p:nvPr>
        </p:nvGraphicFramePr>
        <p:xfrm>
          <a:off x="283029" y="311993"/>
          <a:ext cx="6172200" cy="91212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430274">
                  <a:extLst>
                    <a:ext uri="{9D8B030D-6E8A-4147-A177-3AD203B41FA5}">
                      <a16:colId xmlns:a16="http://schemas.microsoft.com/office/drawing/2014/main" val="1988391275"/>
                    </a:ext>
                  </a:extLst>
                </a:gridCol>
                <a:gridCol w="966379">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Yatay Geçiş İş Akış Süreci</a:t>
                      </a:r>
                    </a:p>
                    <a:p>
                      <a:pPr algn="ctr"/>
                      <a:r>
                        <a:rPr lang="tr-TR" sz="1100" dirty="0" smtClean="0">
                          <a:latin typeface="Times New Roman" panose="02020603050405020304" pitchFamily="18" charset="0"/>
                          <a:cs typeface="Times New Roman" panose="02020603050405020304" pitchFamily="18" charset="0"/>
                        </a:rPr>
                        <a:t>(Öğrenci İşleri)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KYS-İA-240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Sayfa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2/2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6" name="Resim 2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354353"/>
            <a:ext cx="854075" cy="827405"/>
          </a:xfrm>
          <a:prstGeom prst="rect">
            <a:avLst/>
          </a:prstGeom>
          <a:noFill/>
          <a:ln>
            <a:noFill/>
          </a:ln>
        </p:spPr>
      </p:pic>
    </p:spTree>
    <p:extLst>
      <p:ext uri="{BB962C8B-B14F-4D97-AF65-F5344CB8AC3E}">
        <p14:creationId xmlns:p14="http://schemas.microsoft.com/office/powerpoint/2010/main" val="2935528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flipH="1">
            <a:off x="40892" y="1"/>
            <a:ext cx="45719" cy="8153400"/>
          </a:xfrm>
          <a:custGeom>
            <a:avLst/>
            <a:gdLst/>
            <a:ahLst/>
            <a:cxnLst/>
            <a:rect l="l" t="t" r="r" b="b"/>
            <a:pathLst>
              <a:path h="8719185">
                <a:moveTo>
                  <a:pt x="0" y="0"/>
                </a:moveTo>
                <a:lnTo>
                  <a:pt x="0" y="8718804"/>
                </a:lnTo>
              </a:path>
            </a:pathLst>
          </a:custGeom>
          <a:ln w="25654">
            <a:solidFill>
              <a:srgbClr val="818181"/>
            </a:solidFill>
          </a:ln>
        </p:spPr>
        <p:txBody>
          <a:bodyPr wrap="square" lIns="0" tIns="0" rIns="0" bIns="0" rtlCol="0"/>
          <a:lstStyle/>
          <a:p>
            <a:endParaRPr/>
          </a:p>
        </p:txBody>
      </p:sp>
      <p:sp>
        <p:nvSpPr>
          <p:cNvPr id="4" name="object 4"/>
          <p:cNvSpPr/>
          <p:nvPr/>
        </p:nvSpPr>
        <p:spPr>
          <a:xfrm flipH="1">
            <a:off x="6712966" y="24383"/>
            <a:ext cx="45719" cy="8129018"/>
          </a:xfrm>
          <a:custGeom>
            <a:avLst/>
            <a:gdLst/>
            <a:ahLst/>
            <a:cxnLst/>
            <a:rect l="l" t="t" r="r" b="b"/>
            <a:pathLst>
              <a:path h="8694420">
                <a:moveTo>
                  <a:pt x="0" y="0"/>
                </a:moveTo>
                <a:lnTo>
                  <a:pt x="0" y="8694420"/>
                </a:lnTo>
              </a:path>
            </a:pathLst>
          </a:custGeom>
          <a:ln w="25652">
            <a:solidFill>
              <a:srgbClr val="818181"/>
            </a:solidFill>
          </a:ln>
        </p:spPr>
        <p:txBody>
          <a:bodyPr wrap="square" lIns="0" tIns="0" rIns="0" bIns="0" rtlCol="0"/>
          <a:lstStyle/>
          <a:p>
            <a:endParaRPr/>
          </a:p>
        </p:txBody>
      </p:sp>
      <p:sp>
        <p:nvSpPr>
          <p:cNvPr id="5" name="object 5"/>
          <p:cNvSpPr/>
          <p:nvPr/>
        </p:nvSpPr>
        <p:spPr>
          <a:xfrm>
            <a:off x="3594861" y="1211580"/>
            <a:ext cx="0" cy="7507605"/>
          </a:xfrm>
          <a:custGeom>
            <a:avLst/>
            <a:gdLst/>
            <a:ahLst/>
            <a:cxnLst/>
            <a:rect l="l" t="t" r="r" b="b"/>
            <a:pathLst>
              <a:path h="7507605">
                <a:moveTo>
                  <a:pt x="0" y="0"/>
                </a:moveTo>
                <a:lnTo>
                  <a:pt x="0" y="7507224"/>
                </a:lnTo>
              </a:path>
            </a:pathLst>
          </a:custGeom>
          <a:ln w="25654">
            <a:solidFill>
              <a:srgbClr val="818181"/>
            </a:solidFill>
          </a:ln>
        </p:spPr>
        <p:txBody>
          <a:bodyPr wrap="square" lIns="0" tIns="0" rIns="0" bIns="0" rtlCol="0"/>
          <a:lstStyle/>
          <a:p>
            <a:endParaRPr/>
          </a:p>
        </p:txBody>
      </p:sp>
      <p:sp>
        <p:nvSpPr>
          <p:cNvPr id="7" name="object 7"/>
          <p:cNvSpPr/>
          <p:nvPr/>
        </p:nvSpPr>
        <p:spPr>
          <a:xfrm>
            <a:off x="98808" y="1199388"/>
            <a:ext cx="6672580" cy="0"/>
          </a:xfrm>
          <a:custGeom>
            <a:avLst/>
            <a:gdLst/>
            <a:ahLst/>
            <a:cxnLst/>
            <a:rect l="l" t="t" r="r" b="b"/>
            <a:pathLst>
              <a:path w="6672580">
                <a:moveTo>
                  <a:pt x="0" y="0"/>
                </a:moveTo>
                <a:lnTo>
                  <a:pt x="6672069" y="0"/>
                </a:lnTo>
              </a:path>
            </a:pathLst>
          </a:custGeom>
          <a:ln w="25652">
            <a:solidFill>
              <a:srgbClr val="818181"/>
            </a:solidFill>
          </a:ln>
        </p:spPr>
        <p:txBody>
          <a:bodyPr wrap="square" lIns="0" tIns="0" rIns="0" bIns="0" rtlCol="0"/>
          <a:lstStyle/>
          <a:p>
            <a:endParaRPr/>
          </a:p>
        </p:txBody>
      </p:sp>
      <p:sp>
        <p:nvSpPr>
          <p:cNvPr id="8" name="object 8"/>
          <p:cNvSpPr/>
          <p:nvPr/>
        </p:nvSpPr>
        <p:spPr>
          <a:xfrm>
            <a:off x="98808" y="1400555"/>
            <a:ext cx="6672580" cy="0"/>
          </a:xfrm>
          <a:custGeom>
            <a:avLst/>
            <a:gdLst/>
            <a:ahLst/>
            <a:cxnLst/>
            <a:rect l="l" t="t" r="r" b="b"/>
            <a:pathLst>
              <a:path w="6672580">
                <a:moveTo>
                  <a:pt x="0" y="0"/>
                </a:moveTo>
                <a:lnTo>
                  <a:pt x="6672069" y="0"/>
                </a:lnTo>
              </a:path>
            </a:pathLst>
          </a:custGeom>
          <a:ln w="25652">
            <a:solidFill>
              <a:srgbClr val="818181"/>
            </a:solidFill>
          </a:ln>
        </p:spPr>
        <p:txBody>
          <a:bodyPr wrap="square" lIns="0" tIns="0" rIns="0" bIns="0" rtlCol="0"/>
          <a:lstStyle/>
          <a:p>
            <a:endParaRPr/>
          </a:p>
        </p:txBody>
      </p:sp>
      <p:sp>
        <p:nvSpPr>
          <p:cNvPr id="9" name="object 9"/>
          <p:cNvSpPr/>
          <p:nvPr/>
        </p:nvSpPr>
        <p:spPr>
          <a:xfrm>
            <a:off x="98808" y="8153401"/>
            <a:ext cx="6672580" cy="0"/>
          </a:xfrm>
          <a:custGeom>
            <a:avLst/>
            <a:gdLst/>
            <a:ahLst/>
            <a:cxnLst/>
            <a:rect l="l" t="t" r="r" b="b"/>
            <a:pathLst>
              <a:path w="6672580">
                <a:moveTo>
                  <a:pt x="0" y="0"/>
                </a:moveTo>
                <a:lnTo>
                  <a:pt x="6672069" y="0"/>
                </a:lnTo>
              </a:path>
            </a:pathLst>
          </a:custGeom>
          <a:ln w="25654">
            <a:solidFill>
              <a:srgbClr val="818181"/>
            </a:solidFill>
          </a:ln>
        </p:spPr>
        <p:txBody>
          <a:bodyPr wrap="square" lIns="0" tIns="0" rIns="0" bIns="0" rtlCol="0"/>
          <a:lstStyle/>
          <a:p>
            <a:endParaRPr/>
          </a:p>
        </p:txBody>
      </p:sp>
      <p:sp>
        <p:nvSpPr>
          <p:cNvPr id="10" name="object 10"/>
          <p:cNvSpPr/>
          <p:nvPr/>
        </p:nvSpPr>
        <p:spPr>
          <a:xfrm>
            <a:off x="1753742" y="2528061"/>
            <a:ext cx="4445" cy="377825"/>
          </a:xfrm>
          <a:custGeom>
            <a:avLst/>
            <a:gdLst/>
            <a:ahLst/>
            <a:cxnLst/>
            <a:rect l="l" t="t" r="r" b="b"/>
            <a:pathLst>
              <a:path w="4444" h="377825">
                <a:moveTo>
                  <a:pt x="0" y="0"/>
                </a:moveTo>
                <a:lnTo>
                  <a:pt x="4063" y="377317"/>
                </a:lnTo>
              </a:path>
            </a:pathLst>
          </a:custGeom>
          <a:ln w="25146">
            <a:solidFill>
              <a:srgbClr val="375F92"/>
            </a:solidFill>
          </a:ln>
        </p:spPr>
        <p:txBody>
          <a:bodyPr wrap="square" lIns="0" tIns="0" rIns="0" bIns="0" rtlCol="0"/>
          <a:lstStyle/>
          <a:p>
            <a:endParaRPr/>
          </a:p>
        </p:txBody>
      </p:sp>
      <p:sp>
        <p:nvSpPr>
          <p:cNvPr id="11" name="object 11"/>
          <p:cNvSpPr/>
          <p:nvPr/>
        </p:nvSpPr>
        <p:spPr>
          <a:xfrm>
            <a:off x="1712976" y="2829432"/>
            <a:ext cx="88265" cy="76200"/>
          </a:xfrm>
          <a:custGeom>
            <a:avLst/>
            <a:gdLst/>
            <a:ahLst/>
            <a:cxnLst/>
            <a:rect l="l" t="t" r="r" b="b"/>
            <a:pathLst>
              <a:path w="88264" h="76200">
                <a:moveTo>
                  <a:pt x="0" y="1015"/>
                </a:moveTo>
                <a:lnTo>
                  <a:pt x="44831" y="75945"/>
                </a:lnTo>
                <a:lnTo>
                  <a:pt x="88011" y="0"/>
                </a:lnTo>
              </a:path>
            </a:pathLst>
          </a:custGeom>
          <a:ln w="25146">
            <a:solidFill>
              <a:srgbClr val="375F92"/>
            </a:solidFill>
          </a:ln>
        </p:spPr>
        <p:txBody>
          <a:bodyPr wrap="square" lIns="0" tIns="0" rIns="0" bIns="0" rtlCol="0"/>
          <a:lstStyle/>
          <a:p>
            <a:endParaRPr/>
          </a:p>
        </p:txBody>
      </p:sp>
      <p:sp>
        <p:nvSpPr>
          <p:cNvPr id="12" name="object 12"/>
          <p:cNvSpPr/>
          <p:nvPr/>
        </p:nvSpPr>
        <p:spPr>
          <a:xfrm>
            <a:off x="1753742" y="3561079"/>
            <a:ext cx="0" cy="697865"/>
          </a:xfrm>
          <a:custGeom>
            <a:avLst/>
            <a:gdLst/>
            <a:ahLst/>
            <a:cxnLst/>
            <a:rect l="l" t="t" r="r" b="b"/>
            <a:pathLst>
              <a:path h="697864">
                <a:moveTo>
                  <a:pt x="0" y="0"/>
                </a:moveTo>
                <a:lnTo>
                  <a:pt x="0" y="697865"/>
                </a:lnTo>
              </a:path>
            </a:pathLst>
          </a:custGeom>
          <a:ln w="25146">
            <a:solidFill>
              <a:srgbClr val="375F92"/>
            </a:solidFill>
          </a:ln>
        </p:spPr>
        <p:txBody>
          <a:bodyPr wrap="square" lIns="0" tIns="0" rIns="0" bIns="0" rtlCol="0"/>
          <a:lstStyle/>
          <a:p>
            <a:endParaRPr/>
          </a:p>
        </p:txBody>
      </p:sp>
      <p:sp>
        <p:nvSpPr>
          <p:cNvPr id="13" name="object 13"/>
          <p:cNvSpPr/>
          <p:nvPr/>
        </p:nvSpPr>
        <p:spPr>
          <a:xfrm>
            <a:off x="1709801" y="4183507"/>
            <a:ext cx="88265" cy="75565"/>
          </a:xfrm>
          <a:custGeom>
            <a:avLst/>
            <a:gdLst/>
            <a:ahLst/>
            <a:cxnLst/>
            <a:rect l="l" t="t" r="r" b="b"/>
            <a:pathLst>
              <a:path w="88264" h="75564">
                <a:moveTo>
                  <a:pt x="0" y="0"/>
                </a:moveTo>
                <a:lnTo>
                  <a:pt x="43942" y="75437"/>
                </a:lnTo>
                <a:lnTo>
                  <a:pt x="88011" y="0"/>
                </a:lnTo>
              </a:path>
            </a:pathLst>
          </a:custGeom>
          <a:ln w="25146">
            <a:solidFill>
              <a:srgbClr val="375F92"/>
            </a:solidFill>
          </a:ln>
        </p:spPr>
        <p:txBody>
          <a:bodyPr wrap="square" lIns="0" tIns="0" rIns="0" bIns="0" rtlCol="0"/>
          <a:lstStyle/>
          <a:p>
            <a:endParaRPr/>
          </a:p>
        </p:txBody>
      </p:sp>
      <p:sp>
        <p:nvSpPr>
          <p:cNvPr id="14" name="object 14"/>
          <p:cNvSpPr/>
          <p:nvPr/>
        </p:nvSpPr>
        <p:spPr>
          <a:xfrm>
            <a:off x="1773427" y="4823333"/>
            <a:ext cx="0" cy="506095"/>
          </a:xfrm>
          <a:custGeom>
            <a:avLst/>
            <a:gdLst/>
            <a:ahLst/>
            <a:cxnLst/>
            <a:rect l="l" t="t" r="r" b="b"/>
            <a:pathLst>
              <a:path h="506095">
                <a:moveTo>
                  <a:pt x="0" y="0"/>
                </a:moveTo>
                <a:lnTo>
                  <a:pt x="0" y="505967"/>
                </a:lnTo>
              </a:path>
            </a:pathLst>
          </a:custGeom>
          <a:ln w="25146">
            <a:solidFill>
              <a:srgbClr val="375F92"/>
            </a:solidFill>
          </a:ln>
        </p:spPr>
        <p:txBody>
          <a:bodyPr wrap="square" lIns="0" tIns="0" rIns="0" bIns="0" rtlCol="0"/>
          <a:lstStyle/>
          <a:p>
            <a:endParaRPr/>
          </a:p>
        </p:txBody>
      </p:sp>
      <p:sp>
        <p:nvSpPr>
          <p:cNvPr id="15" name="object 15"/>
          <p:cNvSpPr/>
          <p:nvPr/>
        </p:nvSpPr>
        <p:spPr>
          <a:xfrm>
            <a:off x="1729358" y="5253863"/>
            <a:ext cx="88265" cy="75565"/>
          </a:xfrm>
          <a:custGeom>
            <a:avLst/>
            <a:gdLst/>
            <a:ahLst/>
            <a:cxnLst/>
            <a:rect l="l" t="t" r="r" b="b"/>
            <a:pathLst>
              <a:path w="88264" h="75564">
                <a:moveTo>
                  <a:pt x="0" y="0"/>
                </a:moveTo>
                <a:lnTo>
                  <a:pt x="44068" y="75437"/>
                </a:lnTo>
                <a:lnTo>
                  <a:pt x="88011" y="0"/>
                </a:lnTo>
              </a:path>
            </a:pathLst>
          </a:custGeom>
          <a:ln w="25146">
            <a:solidFill>
              <a:srgbClr val="375F92"/>
            </a:solidFill>
          </a:ln>
        </p:spPr>
        <p:txBody>
          <a:bodyPr wrap="square" lIns="0" tIns="0" rIns="0" bIns="0" rtlCol="0"/>
          <a:lstStyle/>
          <a:p>
            <a:endParaRPr/>
          </a:p>
        </p:txBody>
      </p:sp>
      <p:sp>
        <p:nvSpPr>
          <p:cNvPr id="17" name="object 17"/>
          <p:cNvSpPr txBox="1"/>
          <p:nvPr/>
        </p:nvSpPr>
        <p:spPr>
          <a:xfrm>
            <a:off x="4436490" y="3022853"/>
            <a:ext cx="1394460" cy="632968"/>
          </a:xfrm>
          <a:prstGeom prst="rect">
            <a:avLst/>
          </a:prstGeom>
          <a:solidFill>
            <a:schemeClr val="accent1">
              <a:lumMod val="50000"/>
            </a:schemeClr>
          </a:solidFill>
        </p:spPr>
        <p:txBody>
          <a:bodyPr wrap="square" lIns="0" tIns="0" rIns="0" bIns="0" rtlCol="0"/>
          <a:lstStyle>
            <a:defPPr>
              <a:defRPr lang="tr-TR"/>
            </a:defPPr>
            <a:lvl1pPr algn="ctr">
              <a:defRPr sz="1100">
                <a:solidFill>
                  <a:schemeClr val="bg1"/>
                </a:solidFill>
                <a:latin typeface="+mj-lt"/>
              </a:defRPr>
            </a:lvl1pPr>
          </a:lstStyle>
          <a:p>
            <a:r>
              <a:rPr lang="tr-TR" sz="1000" b="1" dirty="0" smtClean="0">
                <a:latin typeface="Book Antiqua" panose="02040602050305030304" pitchFamily="18" charset="0"/>
              </a:rPr>
              <a:t>31 Ekim'e kadar  askerlik şubesine yazı  gönderilir.</a:t>
            </a:r>
            <a:endParaRPr lang="tr-TR" sz="1000" b="1" dirty="0">
              <a:latin typeface="Book Antiqua" panose="02040602050305030304" pitchFamily="18" charset="0"/>
            </a:endParaRPr>
          </a:p>
        </p:txBody>
      </p:sp>
      <p:sp>
        <p:nvSpPr>
          <p:cNvPr id="18" name="object 18"/>
          <p:cNvSpPr/>
          <p:nvPr/>
        </p:nvSpPr>
        <p:spPr>
          <a:xfrm>
            <a:off x="120636" y="3880408"/>
            <a:ext cx="642721" cy="35605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469455" y="4586096"/>
            <a:ext cx="309880" cy="0"/>
          </a:xfrm>
          <a:custGeom>
            <a:avLst/>
            <a:gdLst/>
            <a:ahLst/>
            <a:cxnLst/>
            <a:rect l="l" t="t" r="r" b="b"/>
            <a:pathLst>
              <a:path w="309880">
                <a:moveTo>
                  <a:pt x="309664" y="0"/>
                </a:moveTo>
                <a:lnTo>
                  <a:pt x="0" y="0"/>
                </a:lnTo>
              </a:path>
            </a:pathLst>
          </a:custGeom>
          <a:ln w="25146">
            <a:solidFill>
              <a:srgbClr val="375F92"/>
            </a:solidFill>
          </a:ln>
        </p:spPr>
        <p:txBody>
          <a:bodyPr wrap="square" lIns="0" tIns="0" rIns="0" bIns="0" rtlCol="0"/>
          <a:lstStyle/>
          <a:p>
            <a:endParaRPr/>
          </a:p>
        </p:txBody>
      </p:sp>
      <p:sp>
        <p:nvSpPr>
          <p:cNvPr id="20" name="object 20"/>
          <p:cNvSpPr/>
          <p:nvPr/>
        </p:nvSpPr>
        <p:spPr>
          <a:xfrm>
            <a:off x="469455" y="4542028"/>
            <a:ext cx="75565" cy="88265"/>
          </a:xfrm>
          <a:custGeom>
            <a:avLst/>
            <a:gdLst/>
            <a:ahLst/>
            <a:cxnLst/>
            <a:rect l="l" t="t" r="r" b="b"/>
            <a:pathLst>
              <a:path w="75565" h="88264">
                <a:moveTo>
                  <a:pt x="75425" y="0"/>
                </a:moveTo>
                <a:lnTo>
                  <a:pt x="0" y="44069"/>
                </a:lnTo>
                <a:lnTo>
                  <a:pt x="75425" y="88011"/>
                </a:lnTo>
              </a:path>
            </a:pathLst>
          </a:custGeom>
          <a:ln w="25146">
            <a:solidFill>
              <a:srgbClr val="375F92"/>
            </a:solidFill>
          </a:ln>
        </p:spPr>
        <p:txBody>
          <a:bodyPr wrap="square" lIns="0" tIns="0" rIns="0" bIns="0" rtlCol="0"/>
          <a:lstStyle/>
          <a:p>
            <a:endParaRPr/>
          </a:p>
        </p:txBody>
      </p:sp>
      <p:sp>
        <p:nvSpPr>
          <p:cNvPr id="21" name="object 21"/>
          <p:cNvSpPr/>
          <p:nvPr/>
        </p:nvSpPr>
        <p:spPr>
          <a:xfrm>
            <a:off x="444779" y="4577715"/>
            <a:ext cx="22225" cy="2406015"/>
          </a:xfrm>
          <a:custGeom>
            <a:avLst/>
            <a:gdLst/>
            <a:ahLst/>
            <a:cxnLst/>
            <a:rect l="l" t="t" r="r" b="b"/>
            <a:pathLst>
              <a:path w="22225" h="2406015">
                <a:moveTo>
                  <a:pt x="21691" y="0"/>
                </a:moveTo>
                <a:lnTo>
                  <a:pt x="0" y="2405761"/>
                </a:lnTo>
              </a:path>
            </a:pathLst>
          </a:custGeom>
          <a:ln w="25144">
            <a:solidFill>
              <a:srgbClr val="375F92"/>
            </a:solidFill>
          </a:ln>
        </p:spPr>
        <p:txBody>
          <a:bodyPr wrap="square" lIns="0" tIns="0" rIns="0" bIns="0" rtlCol="0"/>
          <a:lstStyle/>
          <a:p>
            <a:endParaRPr/>
          </a:p>
        </p:txBody>
      </p:sp>
      <p:sp>
        <p:nvSpPr>
          <p:cNvPr id="22" name="object 22"/>
          <p:cNvSpPr/>
          <p:nvPr/>
        </p:nvSpPr>
        <p:spPr>
          <a:xfrm>
            <a:off x="401459" y="6907656"/>
            <a:ext cx="88265" cy="76200"/>
          </a:xfrm>
          <a:custGeom>
            <a:avLst/>
            <a:gdLst/>
            <a:ahLst/>
            <a:cxnLst/>
            <a:rect l="l" t="t" r="r" b="b"/>
            <a:pathLst>
              <a:path w="88265" h="76200">
                <a:moveTo>
                  <a:pt x="88010" y="889"/>
                </a:moveTo>
                <a:lnTo>
                  <a:pt x="43319" y="75819"/>
                </a:lnTo>
                <a:lnTo>
                  <a:pt x="0" y="0"/>
                </a:lnTo>
              </a:path>
            </a:pathLst>
          </a:custGeom>
          <a:ln w="25146">
            <a:solidFill>
              <a:srgbClr val="375F92"/>
            </a:solidFill>
          </a:ln>
        </p:spPr>
        <p:txBody>
          <a:bodyPr wrap="square" lIns="0" tIns="0" rIns="0" bIns="0" rtlCol="0"/>
          <a:lstStyle/>
          <a:p>
            <a:endParaRPr/>
          </a:p>
        </p:txBody>
      </p:sp>
      <p:sp>
        <p:nvSpPr>
          <p:cNvPr id="23" name="object 23"/>
          <p:cNvSpPr/>
          <p:nvPr/>
        </p:nvSpPr>
        <p:spPr>
          <a:xfrm>
            <a:off x="465683" y="6981317"/>
            <a:ext cx="288925" cy="1905"/>
          </a:xfrm>
          <a:custGeom>
            <a:avLst/>
            <a:gdLst/>
            <a:ahLst/>
            <a:cxnLst/>
            <a:rect l="l" t="t" r="r" b="b"/>
            <a:pathLst>
              <a:path w="288925" h="1904">
                <a:moveTo>
                  <a:pt x="0" y="0"/>
                </a:moveTo>
                <a:lnTo>
                  <a:pt x="288544" y="1396"/>
                </a:lnTo>
              </a:path>
            </a:pathLst>
          </a:custGeom>
          <a:ln w="25144">
            <a:solidFill>
              <a:srgbClr val="375F92"/>
            </a:solidFill>
          </a:ln>
        </p:spPr>
        <p:txBody>
          <a:bodyPr wrap="square" lIns="0" tIns="0" rIns="0" bIns="0" rtlCol="0"/>
          <a:lstStyle/>
          <a:p>
            <a:endParaRPr/>
          </a:p>
        </p:txBody>
      </p:sp>
      <p:sp>
        <p:nvSpPr>
          <p:cNvPr id="24" name="object 24"/>
          <p:cNvSpPr/>
          <p:nvPr/>
        </p:nvSpPr>
        <p:spPr>
          <a:xfrm>
            <a:off x="678573" y="6938264"/>
            <a:ext cx="76200" cy="88265"/>
          </a:xfrm>
          <a:custGeom>
            <a:avLst/>
            <a:gdLst/>
            <a:ahLst/>
            <a:cxnLst/>
            <a:rect l="l" t="t" r="r" b="b"/>
            <a:pathLst>
              <a:path w="76200" h="88265">
                <a:moveTo>
                  <a:pt x="444" y="0"/>
                </a:moveTo>
                <a:lnTo>
                  <a:pt x="75653" y="44450"/>
                </a:lnTo>
                <a:lnTo>
                  <a:pt x="0" y="88011"/>
                </a:lnTo>
              </a:path>
            </a:pathLst>
          </a:custGeom>
          <a:ln w="25146">
            <a:solidFill>
              <a:srgbClr val="375F92"/>
            </a:solidFill>
          </a:ln>
        </p:spPr>
        <p:txBody>
          <a:bodyPr wrap="square" lIns="0" tIns="0" rIns="0" bIns="0" rtlCol="0"/>
          <a:lstStyle/>
          <a:p>
            <a:endParaRPr/>
          </a:p>
        </p:txBody>
      </p:sp>
      <p:sp>
        <p:nvSpPr>
          <p:cNvPr id="25" name="object 25"/>
          <p:cNvSpPr/>
          <p:nvPr/>
        </p:nvSpPr>
        <p:spPr>
          <a:xfrm>
            <a:off x="5779515" y="2354707"/>
            <a:ext cx="366395" cy="143510"/>
          </a:xfrm>
          <a:custGeom>
            <a:avLst/>
            <a:gdLst/>
            <a:ahLst/>
            <a:cxnLst/>
            <a:rect l="l" t="t" r="r" b="b"/>
            <a:pathLst>
              <a:path w="366395" h="143510">
                <a:moveTo>
                  <a:pt x="173609" y="0"/>
                </a:moveTo>
                <a:lnTo>
                  <a:pt x="118491" y="4445"/>
                </a:lnTo>
                <a:lnTo>
                  <a:pt x="70738" y="14986"/>
                </a:lnTo>
                <a:lnTo>
                  <a:pt x="33274" y="30352"/>
                </a:lnTo>
                <a:lnTo>
                  <a:pt x="3937" y="56642"/>
                </a:lnTo>
                <a:lnTo>
                  <a:pt x="0" y="73151"/>
                </a:lnTo>
                <a:lnTo>
                  <a:pt x="1397" y="80391"/>
                </a:lnTo>
                <a:lnTo>
                  <a:pt x="33274" y="112395"/>
                </a:lnTo>
                <a:lnTo>
                  <a:pt x="69850" y="127126"/>
                </a:lnTo>
                <a:lnTo>
                  <a:pt x="117094" y="137541"/>
                </a:lnTo>
                <a:lnTo>
                  <a:pt x="173100" y="142621"/>
                </a:lnTo>
                <a:lnTo>
                  <a:pt x="193294" y="143001"/>
                </a:lnTo>
                <a:lnTo>
                  <a:pt x="212344" y="142113"/>
                </a:lnTo>
                <a:lnTo>
                  <a:pt x="265049" y="135509"/>
                </a:lnTo>
                <a:lnTo>
                  <a:pt x="309499" y="123190"/>
                </a:lnTo>
                <a:lnTo>
                  <a:pt x="351028" y="99568"/>
                </a:lnTo>
                <a:lnTo>
                  <a:pt x="366268" y="70103"/>
                </a:lnTo>
                <a:lnTo>
                  <a:pt x="364998" y="62992"/>
                </a:lnTo>
                <a:lnTo>
                  <a:pt x="333375" y="30861"/>
                </a:lnTo>
                <a:lnTo>
                  <a:pt x="296799" y="15875"/>
                </a:lnTo>
                <a:lnTo>
                  <a:pt x="249682" y="5461"/>
                </a:lnTo>
                <a:lnTo>
                  <a:pt x="193801" y="253"/>
                </a:lnTo>
                <a:lnTo>
                  <a:pt x="173609" y="0"/>
                </a:lnTo>
                <a:close/>
              </a:path>
            </a:pathLst>
          </a:custGeom>
          <a:solidFill>
            <a:srgbClr val="FF0000"/>
          </a:solidFill>
        </p:spPr>
        <p:txBody>
          <a:bodyPr wrap="square" lIns="0" tIns="0" rIns="0" bIns="0" rtlCol="0"/>
          <a:lstStyle/>
          <a:p>
            <a:endParaRPr/>
          </a:p>
        </p:txBody>
      </p:sp>
      <p:sp>
        <p:nvSpPr>
          <p:cNvPr id="26" name="object 26"/>
          <p:cNvSpPr/>
          <p:nvPr/>
        </p:nvSpPr>
        <p:spPr>
          <a:xfrm>
            <a:off x="5779515" y="2354707"/>
            <a:ext cx="366395" cy="143510"/>
          </a:xfrm>
          <a:custGeom>
            <a:avLst/>
            <a:gdLst/>
            <a:ahLst/>
            <a:cxnLst/>
            <a:rect l="l" t="t" r="r" b="b"/>
            <a:pathLst>
              <a:path w="366395" h="143510">
                <a:moveTo>
                  <a:pt x="0" y="71500"/>
                </a:moveTo>
                <a:lnTo>
                  <a:pt x="23495" y="36322"/>
                </a:lnTo>
                <a:lnTo>
                  <a:pt x="70738" y="14986"/>
                </a:lnTo>
                <a:lnTo>
                  <a:pt x="118491" y="4445"/>
                </a:lnTo>
                <a:lnTo>
                  <a:pt x="173609" y="0"/>
                </a:lnTo>
                <a:lnTo>
                  <a:pt x="193801" y="253"/>
                </a:lnTo>
                <a:lnTo>
                  <a:pt x="231901" y="3048"/>
                </a:lnTo>
                <a:lnTo>
                  <a:pt x="282194" y="11811"/>
                </a:lnTo>
                <a:lnTo>
                  <a:pt x="322453" y="25400"/>
                </a:lnTo>
                <a:lnTo>
                  <a:pt x="357124" y="49149"/>
                </a:lnTo>
                <a:lnTo>
                  <a:pt x="366268" y="70103"/>
                </a:lnTo>
                <a:lnTo>
                  <a:pt x="365251" y="77977"/>
                </a:lnTo>
                <a:lnTo>
                  <a:pt x="333121" y="112268"/>
                </a:lnTo>
                <a:lnTo>
                  <a:pt x="295783" y="127762"/>
                </a:lnTo>
                <a:lnTo>
                  <a:pt x="248285" y="138429"/>
                </a:lnTo>
                <a:lnTo>
                  <a:pt x="193294" y="143001"/>
                </a:lnTo>
                <a:lnTo>
                  <a:pt x="173100" y="142621"/>
                </a:lnTo>
                <a:lnTo>
                  <a:pt x="134874" y="139953"/>
                </a:lnTo>
                <a:lnTo>
                  <a:pt x="84582" y="131191"/>
                </a:lnTo>
                <a:lnTo>
                  <a:pt x="44196" y="117728"/>
                </a:lnTo>
                <a:lnTo>
                  <a:pt x="9271" y="94107"/>
                </a:lnTo>
                <a:lnTo>
                  <a:pt x="0" y="71500"/>
                </a:lnTo>
                <a:close/>
              </a:path>
            </a:pathLst>
          </a:custGeom>
          <a:ln w="3175">
            <a:solidFill>
              <a:srgbClr val="8B3836"/>
            </a:solidFill>
          </a:ln>
        </p:spPr>
        <p:txBody>
          <a:bodyPr wrap="square" lIns="0" tIns="0" rIns="0" bIns="0" rtlCol="0"/>
          <a:lstStyle/>
          <a:p>
            <a:endParaRPr/>
          </a:p>
        </p:txBody>
      </p:sp>
      <p:sp>
        <p:nvSpPr>
          <p:cNvPr id="29" name="object 29"/>
          <p:cNvSpPr/>
          <p:nvPr/>
        </p:nvSpPr>
        <p:spPr>
          <a:xfrm>
            <a:off x="495909" y="4695190"/>
            <a:ext cx="366395" cy="143510"/>
          </a:xfrm>
          <a:custGeom>
            <a:avLst/>
            <a:gdLst/>
            <a:ahLst/>
            <a:cxnLst/>
            <a:rect l="l" t="t" r="r" b="b"/>
            <a:pathLst>
              <a:path w="366394" h="143510">
                <a:moveTo>
                  <a:pt x="173659" y="0"/>
                </a:moveTo>
                <a:lnTo>
                  <a:pt x="118440" y="4445"/>
                </a:lnTo>
                <a:lnTo>
                  <a:pt x="70713" y="14986"/>
                </a:lnTo>
                <a:lnTo>
                  <a:pt x="33223" y="30352"/>
                </a:lnTo>
                <a:lnTo>
                  <a:pt x="3911" y="56642"/>
                </a:lnTo>
                <a:lnTo>
                  <a:pt x="0" y="73279"/>
                </a:lnTo>
                <a:lnTo>
                  <a:pt x="1346" y="80390"/>
                </a:lnTo>
                <a:lnTo>
                  <a:pt x="33261" y="112395"/>
                </a:lnTo>
                <a:lnTo>
                  <a:pt x="69862" y="127126"/>
                </a:lnTo>
                <a:lnTo>
                  <a:pt x="117132" y="137540"/>
                </a:lnTo>
                <a:lnTo>
                  <a:pt x="173062" y="142621"/>
                </a:lnTo>
                <a:lnTo>
                  <a:pt x="193294" y="143001"/>
                </a:lnTo>
                <a:lnTo>
                  <a:pt x="212293" y="142239"/>
                </a:lnTo>
                <a:lnTo>
                  <a:pt x="265112" y="135509"/>
                </a:lnTo>
                <a:lnTo>
                  <a:pt x="309524" y="123189"/>
                </a:lnTo>
                <a:lnTo>
                  <a:pt x="350977" y="99568"/>
                </a:lnTo>
                <a:lnTo>
                  <a:pt x="366217" y="70231"/>
                </a:lnTo>
                <a:lnTo>
                  <a:pt x="364959" y="62992"/>
                </a:lnTo>
                <a:lnTo>
                  <a:pt x="333336" y="30861"/>
                </a:lnTo>
                <a:lnTo>
                  <a:pt x="296811" y="15875"/>
                </a:lnTo>
                <a:lnTo>
                  <a:pt x="249631" y="5461"/>
                </a:lnTo>
                <a:lnTo>
                  <a:pt x="193827" y="381"/>
                </a:lnTo>
                <a:lnTo>
                  <a:pt x="173659" y="0"/>
                </a:lnTo>
                <a:close/>
              </a:path>
            </a:pathLst>
          </a:custGeom>
          <a:solidFill>
            <a:srgbClr val="FF0000"/>
          </a:solidFill>
        </p:spPr>
        <p:txBody>
          <a:bodyPr wrap="square" lIns="0" tIns="0" rIns="0" bIns="0" rtlCol="0"/>
          <a:lstStyle/>
          <a:p>
            <a:endParaRPr/>
          </a:p>
        </p:txBody>
      </p:sp>
      <p:sp>
        <p:nvSpPr>
          <p:cNvPr id="30" name="object 30"/>
          <p:cNvSpPr/>
          <p:nvPr/>
        </p:nvSpPr>
        <p:spPr>
          <a:xfrm>
            <a:off x="495858" y="4695190"/>
            <a:ext cx="366395" cy="143510"/>
          </a:xfrm>
          <a:custGeom>
            <a:avLst/>
            <a:gdLst/>
            <a:ahLst/>
            <a:cxnLst/>
            <a:rect l="l" t="t" r="r" b="b"/>
            <a:pathLst>
              <a:path w="366394" h="143510">
                <a:moveTo>
                  <a:pt x="0" y="71500"/>
                </a:moveTo>
                <a:lnTo>
                  <a:pt x="23533" y="36322"/>
                </a:lnTo>
                <a:lnTo>
                  <a:pt x="70764" y="14986"/>
                </a:lnTo>
                <a:lnTo>
                  <a:pt x="118491" y="4445"/>
                </a:lnTo>
                <a:lnTo>
                  <a:pt x="173710" y="0"/>
                </a:lnTo>
                <a:lnTo>
                  <a:pt x="193878" y="381"/>
                </a:lnTo>
                <a:lnTo>
                  <a:pt x="231940" y="3048"/>
                </a:lnTo>
                <a:lnTo>
                  <a:pt x="282219" y="11937"/>
                </a:lnTo>
                <a:lnTo>
                  <a:pt x="322516" y="25400"/>
                </a:lnTo>
                <a:lnTo>
                  <a:pt x="357200" y="49275"/>
                </a:lnTo>
                <a:lnTo>
                  <a:pt x="366268" y="70231"/>
                </a:lnTo>
                <a:lnTo>
                  <a:pt x="365277" y="77977"/>
                </a:lnTo>
                <a:lnTo>
                  <a:pt x="333184" y="112268"/>
                </a:lnTo>
                <a:lnTo>
                  <a:pt x="295871" y="127888"/>
                </a:lnTo>
                <a:lnTo>
                  <a:pt x="248348" y="138430"/>
                </a:lnTo>
                <a:lnTo>
                  <a:pt x="193344" y="143001"/>
                </a:lnTo>
                <a:lnTo>
                  <a:pt x="173113" y="142621"/>
                </a:lnTo>
                <a:lnTo>
                  <a:pt x="134962" y="139954"/>
                </a:lnTo>
                <a:lnTo>
                  <a:pt x="84582" y="131190"/>
                </a:lnTo>
                <a:lnTo>
                  <a:pt x="44208" y="117729"/>
                </a:lnTo>
                <a:lnTo>
                  <a:pt x="9359" y="94107"/>
                </a:lnTo>
                <a:lnTo>
                  <a:pt x="0" y="71500"/>
                </a:lnTo>
                <a:close/>
              </a:path>
            </a:pathLst>
          </a:custGeom>
          <a:ln w="3175">
            <a:solidFill>
              <a:srgbClr val="8B3836"/>
            </a:solidFill>
          </a:ln>
        </p:spPr>
        <p:txBody>
          <a:bodyPr wrap="square" lIns="0" tIns="0" rIns="0" bIns="0" rtlCol="0"/>
          <a:lstStyle/>
          <a:p>
            <a:endParaRPr/>
          </a:p>
        </p:txBody>
      </p:sp>
      <p:sp>
        <p:nvSpPr>
          <p:cNvPr id="31" name="object 31"/>
          <p:cNvSpPr/>
          <p:nvPr/>
        </p:nvSpPr>
        <p:spPr>
          <a:xfrm>
            <a:off x="1874520" y="4979542"/>
            <a:ext cx="334010" cy="173990"/>
          </a:xfrm>
          <a:custGeom>
            <a:avLst/>
            <a:gdLst/>
            <a:ahLst/>
            <a:cxnLst/>
            <a:rect l="l" t="t" r="r" b="b"/>
            <a:pathLst>
              <a:path w="334010" h="173989">
                <a:moveTo>
                  <a:pt x="151637" y="0"/>
                </a:moveTo>
                <a:lnTo>
                  <a:pt x="99949" y="6858"/>
                </a:lnTo>
                <a:lnTo>
                  <a:pt x="56261" y="21462"/>
                </a:lnTo>
                <a:lnTo>
                  <a:pt x="23241" y="42291"/>
                </a:lnTo>
                <a:lnTo>
                  <a:pt x="888" y="76962"/>
                </a:lnTo>
                <a:lnTo>
                  <a:pt x="0" y="86487"/>
                </a:lnTo>
                <a:lnTo>
                  <a:pt x="0" y="87757"/>
                </a:lnTo>
                <a:lnTo>
                  <a:pt x="15621" y="123190"/>
                </a:lnTo>
                <a:lnTo>
                  <a:pt x="56515" y="151511"/>
                </a:lnTo>
                <a:lnTo>
                  <a:pt x="100330" y="165862"/>
                </a:lnTo>
                <a:lnTo>
                  <a:pt x="152400" y="172974"/>
                </a:lnTo>
                <a:lnTo>
                  <a:pt x="171323" y="173482"/>
                </a:lnTo>
                <a:lnTo>
                  <a:pt x="189103" y="172720"/>
                </a:lnTo>
                <a:lnTo>
                  <a:pt x="238760" y="164973"/>
                </a:lnTo>
                <a:lnTo>
                  <a:pt x="280669" y="149479"/>
                </a:lnTo>
                <a:lnTo>
                  <a:pt x="312038" y="127254"/>
                </a:lnTo>
                <a:lnTo>
                  <a:pt x="332867" y="88900"/>
                </a:lnTo>
                <a:lnTo>
                  <a:pt x="333756" y="77978"/>
                </a:lnTo>
                <a:lnTo>
                  <a:pt x="331216" y="69342"/>
                </a:lnTo>
                <a:lnTo>
                  <a:pt x="305307" y="38100"/>
                </a:lnTo>
                <a:lnTo>
                  <a:pt x="271144" y="19558"/>
                </a:lnTo>
                <a:lnTo>
                  <a:pt x="225932" y="6604"/>
                </a:lnTo>
                <a:lnTo>
                  <a:pt x="171577" y="381"/>
                </a:lnTo>
                <a:lnTo>
                  <a:pt x="151637" y="0"/>
                </a:lnTo>
                <a:close/>
              </a:path>
            </a:pathLst>
          </a:custGeom>
          <a:solidFill>
            <a:srgbClr val="9BBA58"/>
          </a:solidFill>
        </p:spPr>
        <p:txBody>
          <a:bodyPr wrap="square" lIns="0" tIns="0" rIns="0" bIns="0" rtlCol="0"/>
          <a:lstStyle/>
          <a:p>
            <a:endParaRPr/>
          </a:p>
        </p:txBody>
      </p:sp>
      <p:sp>
        <p:nvSpPr>
          <p:cNvPr id="32" name="object 32"/>
          <p:cNvSpPr/>
          <p:nvPr/>
        </p:nvSpPr>
        <p:spPr>
          <a:xfrm>
            <a:off x="1874520" y="4979542"/>
            <a:ext cx="334010" cy="173990"/>
          </a:xfrm>
          <a:custGeom>
            <a:avLst/>
            <a:gdLst/>
            <a:ahLst/>
            <a:cxnLst/>
            <a:rect l="l" t="t" r="r" b="b"/>
            <a:pathLst>
              <a:path w="334010" h="173989">
                <a:moveTo>
                  <a:pt x="0" y="86487"/>
                </a:moveTo>
                <a:lnTo>
                  <a:pt x="15112" y="50292"/>
                </a:lnTo>
                <a:lnTo>
                  <a:pt x="56261" y="21462"/>
                </a:lnTo>
                <a:lnTo>
                  <a:pt x="99949" y="6858"/>
                </a:lnTo>
                <a:lnTo>
                  <a:pt x="151637" y="0"/>
                </a:lnTo>
                <a:lnTo>
                  <a:pt x="171577" y="381"/>
                </a:lnTo>
                <a:lnTo>
                  <a:pt x="225932" y="6604"/>
                </a:lnTo>
                <a:lnTo>
                  <a:pt x="271144" y="19558"/>
                </a:lnTo>
                <a:lnTo>
                  <a:pt x="305307" y="38100"/>
                </a:lnTo>
                <a:lnTo>
                  <a:pt x="331216" y="69342"/>
                </a:lnTo>
                <a:lnTo>
                  <a:pt x="333756" y="77978"/>
                </a:lnTo>
                <a:lnTo>
                  <a:pt x="332867" y="88900"/>
                </a:lnTo>
                <a:lnTo>
                  <a:pt x="312038" y="127254"/>
                </a:lnTo>
                <a:lnTo>
                  <a:pt x="280669" y="149479"/>
                </a:lnTo>
                <a:lnTo>
                  <a:pt x="238760" y="164973"/>
                </a:lnTo>
                <a:lnTo>
                  <a:pt x="189103" y="172720"/>
                </a:lnTo>
                <a:lnTo>
                  <a:pt x="171323" y="173482"/>
                </a:lnTo>
                <a:lnTo>
                  <a:pt x="152400" y="172974"/>
                </a:lnTo>
                <a:lnTo>
                  <a:pt x="100330" y="165862"/>
                </a:lnTo>
                <a:lnTo>
                  <a:pt x="56515" y="151511"/>
                </a:lnTo>
                <a:lnTo>
                  <a:pt x="23622" y="131064"/>
                </a:lnTo>
                <a:lnTo>
                  <a:pt x="1143" y="97155"/>
                </a:lnTo>
                <a:lnTo>
                  <a:pt x="0" y="86487"/>
                </a:lnTo>
                <a:close/>
              </a:path>
            </a:pathLst>
          </a:custGeom>
          <a:ln w="3175">
            <a:solidFill>
              <a:srgbClr val="70883E"/>
            </a:solidFill>
          </a:ln>
        </p:spPr>
        <p:txBody>
          <a:bodyPr wrap="square" lIns="0" tIns="0" rIns="0" bIns="0" rtlCol="0"/>
          <a:lstStyle/>
          <a:p>
            <a:endParaRPr/>
          </a:p>
        </p:txBody>
      </p:sp>
      <p:sp>
        <p:nvSpPr>
          <p:cNvPr id="33" name="object 33"/>
          <p:cNvSpPr/>
          <p:nvPr/>
        </p:nvSpPr>
        <p:spPr>
          <a:xfrm>
            <a:off x="576275" y="6277762"/>
            <a:ext cx="663854" cy="354558"/>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5130291" y="2455672"/>
            <a:ext cx="0" cy="504825"/>
          </a:xfrm>
          <a:custGeom>
            <a:avLst/>
            <a:gdLst/>
            <a:ahLst/>
            <a:cxnLst/>
            <a:rect l="l" t="t" r="r" b="b"/>
            <a:pathLst>
              <a:path h="504825">
                <a:moveTo>
                  <a:pt x="0" y="0"/>
                </a:moveTo>
                <a:lnTo>
                  <a:pt x="0" y="504443"/>
                </a:lnTo>
              </a:path>
            </a:pathLst>
          </a:custGeom>
          <a:ln w="25146">
            <a:solidFill>
              <a:srgbClr val="375F92"/>
            </a:solidFill>
          </a:ln>
        </p:spPr>
        <p:txBody>
          <a:bodyPr wrap="square" lIns="0" tIns="0" rIns="0" bIns="0" rtlCol="0"/>
          <a:lstStyle/>
          <a:p>
            <a:endParaRPr/>
          </a:p>
        </p:txBody>
      </p:sp>
      <p:sp>
        <p:nvSpPr>
          <p:cNvPr id="35" name="object 35"/>
          <p:cNvSpPr/>
          <p:nvPr/>
        </p:nvSpPr>
        <p:spPr>
          <a:xfrm>
            <a:off x="5086350" y="2884677"/>
            <a:ext cx="88265" cy="75565"/>
          </a:xfrm>
          <a:custGeom>
            <a:avLst/>
            <a:gdLst/>
            <a:ahLst/>
            <a:cxnLst/>
            <a:rect l="l" t="t" r="r" b="b"/>
            <a:pathLst>
              <a:path w="88264" h="75564">
                <a:moveTo>
                  <a:pt x="0" y="0"/>
                </a:moveTo>
                <a:lnTo>
                  <a:pt x="43941" y="75437"/>
                </a:lnTo>
                <a:lnTo>
                  <a:pt x="88011" y="0"/>
                </a:lnTo>
              </a:path>
            </a:pathLst>
          </a:custGeom>
          <a:ln w="25146">
            <a:solidFill>
              <a:srgbClr val="375F92"/>
            </a:solidFill>
          </a:ln>
        </p:spPr>
        <p:txBody>
          <a:bodyPr wrap="square" lIns="0" tIns="0" rIns="0" bIns="0" rtlCol="0"/>
          <a:lstStyle/>
          <a:p>
            <a:endParaRPr/>
          </a:p>
        </p:txBody>
      </p:sp>
      <p:sp>
        <p:nvSpPr>
          <p:cNvPr id="36" name="object 36"/>
          <p:cNvSpPr/>
          <p:nvPr/>
        </p:nvSpPr>
        <p:spPr>
          <a:xfrm>
            <a:off x="608482" y="1887258"/>
            <a:ext cx="2274722" cy="607276"/>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7" name="object 37"/>
          <p:cNvSpPr/>
          <p:nvPr/>
        </p:nvSpPr>
        <p:spPr>
          <a:xfrm>
            <a:off x="786409" y="2911754"/>
            <a:ext cx="1849729" cy="600239"/>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8" name="object 38"/>
          <p:cNvSpPr/>
          <p:nvPr/>
        </p:nvSpPr>
        <p:spPr>
          <a:xfrm>
            <a:off x="647191" y="4265079"/>
            <a:ext cx="2266188" cy="745324"/>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657745" y="5343893"/>
            <a:ext cx="2266188" cy="840371"/>
          </a:xfrm>
          <a:prstGeom prst="rect">
            <a:avLst/>
          </a:prstGeom>
          <a:blipFill>
            <a:blip r:embed="rId6" cstate="print"/>
            <a:stretch>
              <a:fillRect/>
            </a:stretch>
          </a:blipFill>
        </p:spPr>
        <p:txBody>
          <a:bodyPr wrap="square" lIns="0" tIns="0" rIns="0" bIns="0" rtlCol="0"/>
          <a:lstStyle/>
          <a:p>
            <a:endParaRPr/>
          </a:p>
        </p:txBody>
      </p:sp>
      <p:sp>
        <p:nvSpPr>
          <p:cNvPr id="40" name="object 40"/>
          <p:cNvSpPr/>
          <p:nvPr/>
        </p:nvSpPr>
        <p:spPr>
          <a:xfrm>
            <a:off x="687920" y="6532816"/>
            <a:ext cx="2266188" cy="974661"/>
          </a:xfrm>
          <a:prstGeom prst="rect">
            <a:avLst/>
          </a:prstGeom>
          <a:blipFill>
            <a:blip r:embed="rId7" cstate="print"/>
            <a:stretch>
              <a:fillRect/>
            </a:stretch>
          </a:blipFill>
        </p:spPr>
        <p:txBody>
          <a:bodyPr wrap="square" lIns="0" tIns="0" rIns="0" bIns="0" rtlCol="0"/>
          <a:lstStyle/>
          <a:p>
            <a:endParaRPr/>
          </a:p>
        </p:txBody>
      </p:sp>
      <p:sp>
        <p:nvSpPr>
          <p:cNvPr id="41" name="object 41"/>
          <p:cNvSpPr/>
          <p:nvPr/>
        </p:nvSpPr>
        <p:spPr>
          <a:xfrm>
            <a:off x="3993641" y="1896402"/>
            <a:ext cx="2266188" cy="745324"/>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6102858" y="4474768"/>
            <a:ext cx="644245" cy="356057"/>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1306449" y="6122289"/>
            <a:ext cx="367665" cy="142240"/>
          </a:xfrm>
          <a:custGeom>
            <a:avLst/>
            <a:gdLst/>
            <a:ahLst/>
            <a:cxnLst/>
            <a:rect l="l" t="t" r="r" b="b"/>
            <a:pathLst>
              <a:path w="367664" h="142239">
                <a:moveTo>
                  <a:pt x="173609" y="0"/>
                </a:moveTo>
                <a:lnTo>
                  <a:pt x="118363" y="4572"/>
                </a:lnTo>
                <a:lnTo>
                  <a:pt x="70738" y="14986"/>
                </a:lnTo>
                <a:lnTo>
                  <a:pt x="33146" y="30353"/>
                </a:lnTo>
                <a:lnTo>
                  <a:pt x="3937" y="56261"/>
                </a:lnTo>
                <a:lnTo>
                  <a:pt x="0" y="70993"/>
                </a:lnTo>
                <a:lnTo>
                  <a:pt x="126" y="73660"/>
                </a:lnTo>
                <a:lnTo>
                  <a:pt x="24764" y="106299"/>
                </a:lnTo>
                <a:lnTo>
                  <a:pt x="71247" y="126492"/>
                </a:lnTo>
                <a:lnTo>
                  <a:pt x="118744" y="136652"/>
                </a:lnTo>
                <a:lnTo>
                  <a:pt x="174878" y="141605"/>
                </a:lnTo>
                <a:lnTo>
                  <a:pt x="195325" y="141859"/>
                </a:lnTo>
                <a:lnTo>
                  <a:pt x="214248" y="141097"/>
                </a:lnTo>
                <a:lnTo>
                  <a:pt x="266953" y="134366"/>
                </a:lnTo>
                <a:lnTo>
                  <a:pt x="311276" y="122047"/>
                </a:lnTo>
                <a:lnTo>
                  <a:pt x="352551" y="98552"/>
                </a:lnTo>
                <a:lnTo>
                  <a:pt x="367664" y="68961"/>
                </a:lnTo>
                <a:lnTo>
                  <a:pt x="366268" y="61849"/>
                </a:lnTo>
                <a:lnTo>
                  <a:pt x="334009" y="30353"/>
                </a:lnTo>
                <a:lnTo>
                  <a:pt x="297306" y="15621"/>
                </a:lnTo>
                <a:lnTo>
                  <a:pt x="249935" y="5334"/>
                </a:lnTo>
                <a:lnTo>
                  <a:pt x="193928" y="381"/>
                </a:lnTo>
                <a:lnTo>
                  <a:pt x="173609" y="0"/>
                </a:lnTo>
                <a:close/>
              </a:path>
            </a:pathLst>
          </a:custGeom>
          <a:solidFill>
            <a:srgbClr val="FF0000"/>
          </a:solidFill>
        </p:spPr>
        <p:txBody>
          <a:bodyPr wrap="square" lIns="0" tIns="0" rIns="0" bIns="0" rtlCol="0"/>
          <a:lstStyle/>
          <a:p>
            <a:endParaRPr/>
          </a:p>
        </p:txBody>
      </p:sp>
      <p:sp>
        <p:nvSpPr>
          <p:cNvPr id="46" name="object 46"/>
          <p:cNvSpPr/>
          <p:nvPr/>
        </p:nvSpPr>
        <p:spPr>
          <a:xfrm>
            <a:off x="1306449" y="6122289"/>
            <a:ext cx="367665" cy="142240"/>
          </a:xfrm>
          <a:custGeom>
            <a:avLst/>
            <a:gdLst/>
            <a:ahLst/>
            <a:cxnLst/>
            <a:rect l="l" t="t" r="r" b="b"/>
            <a:pathLst>
              <a:path w="367664" h="142239">
                <a:moveTo>
                  <a:pt x="0" y="70993"/>
                </a:moveTo>
                <a:lnTo>
                  <a:pt x="23494" y="36194"/>
                </a:lnTo>
                <a:lnTo>
                  <a:pt x="70738" y="14986"/>
                </a:lnTo>
                <a:lnTo>
                  <a:pt x="118363" y="4572"/>
                </a:lnTo>
                <a:lnTo>
                  <a:pt x="173609" y="0"/>
                </a:lnTo>
                <a:lnTo>
                  <a:pt x="193928" y="381"/>
                </a:lnTo>
                <a:lnTo>
                  <a:pt x="232156" y="3048"/>
                </a:lnTo>
                <a:lnTo>
                  <a:pt x="282575" y="11684"/>
                </a:lnTo>
                <a:lnTo>
                  <a:pt x="323088" y="25018"/>
                </a:lnTo>
                <a:lnTo>
                  <a:pt x="358139" y="48387"/>
                </a:lnTo>
                <a:lnTo>
                  <a:pt x="367664" y="68961"/>
                </a:lnTo>
                <a:lnTo>
                  <a:pt x="366775" y="76835"/>
                </a:lnTo>
                <a:lnTo>
                  <a:pt x="334771" y="111125"/>
                </a:lnTo>
                <a:lnTo>
                  <a:pt x="297560" y="126746"/>
                </a:lnTo>
                <a:lnTo>
                  <a:pt x="250189" y="137287"/>
                </a:lnTo>
                <a:lnTo>
                  <a:pt x="195325" y="141859"/>
                </a:lnTo>
                <a:lnTo>
                  <a:pt x="174878" y="141605"/>
                </a:lnTo>
                <a:lnTo>
                  <a:pt x="136525" y="138937"/>
                </a:lnTo>
                <a:lnTo>
                  <a:pt x="85978" y="130429"/>
                </a:lnTo>
                <a:lnTo>
                  <a:pt x="45338" y="117221"/>
                </a:lnTo>
                <a:lnTo>
                  <a:pt x="10032" y="94106"/>
                </a:lnTo>
                <a:lnTo>
                  <a:pt x="0" y="70993"/>
                </a:lnTo>
                <a:close/>
              </a:path>
            </a:pathLst>
          </a:custGeom>
          <a:ln w="3175">
            <a:solidFill>
              <a:srgbClr val="8B3836"/>
            </a:solidFill>
          </a:ln>
        </p:spPr>
        <p:txBody>
          <a:bodyPr wrap="square" lIns="0" tIns="0" rIns="0" bIns="0" rtlCol="0"/>
          <a:lstStyle/>
          <a:p>
            <a:endParaRPr/>
          </a:p>
        </p:txBody>
      </p:sp>
      <p:sp>
        <p:nvSpPr>
          <p:cNvPr id="52" name="object 52"/>
          <p:cNvSpPr/>
          <p:nvPr/>
        </p:nvSpPr>
        <p:spPr>
          <a:xfrm>
            <a:off x="5170678" y="2619375"/>
            <a:ext cx="334010" cy="173990"/>
          </a:xfrm>
          <a:custGeom>
            <a:avLst/>
            <a:gdLst/>
            <a:ahLst/>
            <a:cxnLst/>
            <a:rect l="l" t="t" r="r" b="b"/>
            <a:pathLst>
              <a:path w="334010" h="173989">
                <a:moveTo>
                  <a:pt x="151637" y="0"/>
                </a:moveTo>
                <a:lnTo>
                  <a:pt x="99949" y="6984"/>
                </a:lnTo>
                <a:lnTo>
                  <a:pt x="56261" y="21590"/>
                </a:lnTo>
                <a:lnTo>
                  <a:pt x="23241" y="42290"/>
                </a:lnTo>
                <a:lnTo>
                  <a:pt x="1016" y="77088"/>
                </a:lnTo>
                <a:lnTo>
                  <a:pt x="0" y="86613"/>
                </a:lnTo>
                <a:lnTo>
                  <a:pt x="0" y="87884"/>
                </a:lnTo>
                <a:lnTo>
                  <a:pt x="15621" y="123316"/>
                </a:lnTo>
                <a:lnTo>
                  <a:pt x="56642" y="151511"/>
                </a:lnTo>
                <a:lnTo>
                  <a:pt x="100330" y="165988"/>
                </a:lnTo>
                <a:lnTo>
                  <a:pt x="152526" y="173100"/>
                </a:lnTo>
                <a:lnTo>
                  <a:pt x="171323" y="173609"/>
                </a:lnTo>
                <a:lnTo>
                  <a:pt x="189102" y="172847"/>
                </a:lnTo>
                <a:lnTo>
                  <a:pt x="238887" y="165100"/>
                </a:lnTo>
                <a:lnTo>
                  <a:pt x="280797" y="149605"/>
                </a:lnTo>
                <a:lnTo>
                  <a:pt x="312166" y="127380"/>
                </a:lnTo>
                <a:lnTo>
                  <a:pt x="332994" y="89026"/>
                </a:lnTo>
                <a:lnTo>
                  <a:pt x="333756" y="78104"/>
                </a:lnTo>
                <a:lnTo>
                  <a:pt x="331216" y="69341"/>
                </a:lnTo>
                <a:lnTo>
                  <a:pt x="305435" y="38226"/>
                </a:lnTo>
                <a:lnTo>
                  <a:pt x="271145" y="19684"/>
                </a:lnTo>
                <a:lnTo>
                  <a:pt x="225933" y="6730"/>
                </a:lnTo>
                <a:lnTo>
                  <a:pt x="171576" y="380"/>
                </a:lnTo>
                <a:lnTo>
                  <a:pt x="151637" y="0"/>
                </a:lnTo>
                <a:close/>
              </a:path>
            </a:pathLst>
          </a:custGeom>
          <a:solidFill>
            <a:srgbClr val="9BBA58"/>
          </a:solidFill>
        </p:spPr>
        <p:txBody>
          <a:bodyPr wrap="square" lIns="0" tIns="0" rIns="0" bIns="0" rtlCol="0"/>
          <a:lstStyle/>
          <a:p>
            <a:endParaRPr/>
          </a:p>
        </p:txBody>
      </p:sp>
      <p:sp>
        <p:nvSpPr>
          <p:cNvPr id="53" name="object 53"/>
          <p:cNvSpPr/>
          <p:nvPr/>
        </p:nvSpPr>
        <p:spPr>
          <a:xfrm>
            <a:off x="5170678" y="2619375"/>
            <a:ext cx="334010" cy="173990"/>
          </a:xfrm>
          <a:custGeom>
            <a:avLst/>
            <a:gdLst/>
            <a:ahLst/>
            <a:cxnLst/>
            <a:rect l="l" t="t" r="r" b="b"/>
            <a:pathLst>
              <a:path w="334010" h="173989">
                <a:moveTo>
                  <a:pt x="0" y="86613"/>
                </a:moveTo>
                <a:lnTo>
                  <a:pt x="15239" y="50419"/>
                </a:lnTo>
                <a:lnTo>
                  <a:pt x="56261" y="21590"/>
                </a:lnTo>
                <a:lnTo>
                  <a:pt x="99949" y="6984"/>
                </a:lnTo>
                <a:lnTo>
                  <a:pt x="151637" y="0"/>
                </a:lnTo>
                <a:lnTo>
                  <a:pt x="171576" y="380"/>
                </a:lnTo>
                <a:lnTo>
                  <a:pt x="225933" y="6730"/>
                </a:lnTo>
                <a:lnTo>
                  <a:pt x="271145" y="19684"/>
                </a:lnTo>
                <a:lnTo>
                  <a:pt x="305435" y="38226"/>
                </a:lnTo>
                <a:lnTo>
                  <a:pt x="331216" y="69341"/>
                </a:lnTo>
                <a:lnTo>
                  <a:pt x="333756" y="78104"/>
                </a:lnTo>
                <a:lnTo>
                  <a:pt x="332994" y="89026"/>
                </a:lnTo>
                <a:lnTo>
                  <a:pt x="312166" y="127380"/>
                </a:lnTo>
                <a:lnTo>
                  <a:pt x="280797" y="149605"/>
                </a:lnTo>
                <a:lnTo>
                  <a:pt x="238887" y="165100"/>
                </a:lnTo>
                <a:lnTo>
                  <a:pt x="189102" y="172847"/>
                </a:lnTo>
                <a:lnTo>
                  <a:pt x="171323" y="173609"/>
                </a:lnTo>
                <a:lnTo>
                  <a:pt x="152526" y="173100"/>
                </a:lnTo>
                <a:lnTo>
                  <a:pt x="100330" y="165988"/>
                </a:lnTo>
                <a:lnTo>
                  <a:pt x="56642" y="151511"/>
                </a:lnTo>
                <a:lnTo>
                  <a:pt x="23749" y="131190"/>
                </a:lnTo>
                <a:lnTo>
                  <a:pt x="1270" y="97154"/>
                </a:lnTo>
                <a:lnTo>
                  <a:pt x="0" y="86613"/>
                </a:lnTo>
                <a:close/>
              </a:path>
            </a:pathLst>
          </a:custGeom>
          <a:ln w="3175">
            <a:solidFill>
              <a:srgbClr val="70883E"/>
            </a:solidFill>
          </a:ln>
        </p:spPr>
        <p:txBody>
          <a:bodyPr wrap="square" lIns="0" tIns="0" rIns="0" bIns="0" rtlCol="0"/>
          <a:lstStyle/>
          <a:p>
            <a:endParaRPr/>
          </a:p>
        </p:txBody>
      </p:sp>
      <p:sp>
        <p:nvSpPr>
          <p:cNvPr id="54" name="object 54"/>
          <p:cNvSpPr/>
          <p:nvPr/>
        </p:nvSpPr>
        <p:spPr>
          <a:xfrm>
            <a:off x="2797810" y="3315080"/>
            <a:ext cx="334010" cy="173355"/>
          </a:xfrm>
          <a:custGeom>
            <a:avLst/>
            <a:gdLst/>
            <a:ahLst/>
            <a:cxnLst/>
            <a:rect l="l" t="t" r="r" b="b"/>
            <a:pathLst>
              <a:path w="334010" h="173354">
                <a:moveTo>
                  <a:pt x="151764" y="0"/>
                </a:moveTo>
                <a:lnTo>
                  <a:pt x="100075" y="6858"/>
                </a:lnTo>
                <a:lnTo>
                  <a:pt x="56260" y="21463"/>
                </a:lnTo>
                <a:lnTo>
                  <a:pt x="23367" y="42164"/>
                </a:lnTo>
                <a:lnTo>
                  <a:pt x="1015" y="76835"/>
                </a:lnTo>
                <a:lnTo>
                  <a:pt x="0" y="86360"/>
                </a:lnTo>
                <a:lnTo>
                  <a:pt x="0" y="87376"/>
                </a:lnTo>
                <a:lnTo>
                  <a:pt x="15493" y="122809"/>
                </a:lnTo>
                <a:lnTo>
                  <a:pt x="56387" y="151003"/>
                </a:lnTo>
                <a:lnTo>
                  <a:pt x="100075" y="165481"/>
                </a:lnTo>
                <a:lnTo>
                  <a:pt x="152272" y="172593"/>
                </a:lnTo>
                <a:lnTo>
                  <a:pt x="171069" y="173101"/>
                </a:lnTo>
                <a:lnTo>
                  <a:pt x="188848" y="172339"/>
                </a:lnTo>
                <a:lnTo>
                  <a:pt x="238759" y="164719"/>
                </a:lnTo>
                <a:lnTo>
                  <a:pt x="280669" y="149225"/>
                </a:lnTo>
                <a:lnTo>
                  <a:pt x="312038" y="127127"/>
                </a:lnTo>
                <a:lnTo>
                  <a:pt x="332994" y="88900"/>
                </a:lnTo>
                <a:lnTo>
                  <a:pt x="333756" y="77978"/>
                </a:lnTo>
                <a:lnTo>
                  <a:pt x="331342" y="69342"/>
                </a:lnTo>
                <a:lnTo>
                  <a:pt x="305562" y="38100"/>
                </a:lnTo>
                <a:lnTo>
                  <a:pt x="271271" y="19685"/>
                </a:lnTo>
                <a:lnTo>
                  <a:pt x="226059" y="6604"/>
                </a:lnTo>
                <a:lnTo>
                  <a:pt x="171703" y="381"/>
                </a:lnTo>
                <a:lnTo>
                  <a:pt x="151764" y="0"/>
                </a:lnTo>
                <a:close/>
              </a:path>
            </a:pathLst>
          </a:custGeom>
          <a:solidFill>
            <a:srgbClr val="9BBA58"/>
          </a:solidFill>
        </p:spPr>
        <p:txBody>
          <a:bodyPr wrap="square" lIns="0" tIns="0" rIns="0" bIns="0" rtlCol="0"/>
          <a:lstStyle/>
          <a:p>
            <a:endParaRPr/>
          </a:p>
        </p:txBody>
      </p:sp>
      <p:sp>
        <p:nvSpPr>
          <p:cNvPr id="55" name="object 55"/>
          <p:cNvSpPr/>
          <p:nvPr/>
        </p:nvSpPr>
        <p:spPr>
          <a:xfrm>
            <a:off x="2797810" y="3315080"/>
            <a:ext cx="334010" cy="173355"/>
          </a:xfrm>
          <a:custGeom>
            <a:avLst/>
            <a:gdLst/>
            <a:ahLst/>
            <a:cxnLst/>
            <a:rect l="l" t="t" r="r" b="b"/>
            <a:pathLst>
              <a:path w="334010" h="173354">
                <a:moveTo>
                  <a:pt x="0" y="86360"/>
                </a:moveTo>
                <a:lnTo>
                  <a:pt x="15239" y="50165"/>
                </a:lnTo>
                <a:lnTo>
                  <a:pt x="56260" y="21463"/>
                </a:lnTo>
                <a:lnTo>
                  <a:pt x="100075" y="6858"/>
                </a:lnTo>
                <a:lnTo>
                  <a:pt x="151764" y="0"/>
                </a:lnTo>
                <a:lnTo>
                  <a:pt x="171703" y="381"/>
                </a:lnTo>
                <a:lnTo>
                  <a:pt x="226059" y="6604"/>
                </a:lnTo>
                <a:lnTo>
                  <a:pt x="271271" y="19685"/>
                </a:lnTo>
                <a:lnTo>
                  <a:pt x="305562" y="38100"/>
                </a:lnTo>
                <a:lnTo>
                  <a:pt x="331342" y="69342"/>
                </a:lnTo>
                <a:lnTo>
                  <a:pt x="333756" y="77978"/>
                </a:lnTo>
                <a:lnTo>
                  <a:pt x="332994" y="88900"/>
                </a:lnTo>
                <a:lnTo>
                  <a:pt x="312038" y="127127"/>
                </a:lnTo>
                <a:lnTo>
                  <a:pt x="280669" y="149225"/>
                </a:lnTo>
                <a:lnTo>
                  <a:pt x="238759" y="164719"/>
                </a:lnTo>
                <a:lnTo>
                  <a:pt x="188848" y="172339"/>
                </a:lnTo>
                <a:lnTo>
                  <a:pt x="171069" y="173101"/>
                </a:lnTo>
                <a:lnTo>
                  <a:pt x="152272" y="172593"/>
                </a:lnTo>
                <a:lnTo>
                  <a:pt x="100075" y="165481"/>
                </a:lnTo>
                <a:lnTo>
                  <a:pt x="56387" y="151003"/>
                </a:lnTo>
                <a:lnTo>
                  <a:pt x="23621" y="130683"/>
                </a:lnTo>
                <a:lnTo>
                  <a:pt x="1142" y="96647"/>
                </a:lnTo>
                <a:lnTo>
                  <a:pt x="0" y="86360"/>
                </a:lnTo>
                <a:close/>
              </a:path>
            </a:pathLst>
          </a:custGeom>
          <a:ln w="3175">
            <a:solidFill>
              <a:srgbClr val="70883E"/>
            </a:solidFill>
          </a:ln>
        </p:spPr>
        <p:txBody>
          <a:bodyPr wrap="square" lIns="0" tIns="0" rIns="0" bIns="0" rtlCol="0"/>
          <a:lstStyle/>
          <a:p>
            <a:endParaRPr/>
          </a:p>
        </p:txBody>
      </p:sp>
      <p:sp>
        <p:nvSpPr>
          <p:cNvPr id="56" name="object 56"/>
          <p:cNvSpPr/>
          <p:nvPr/>
        </p:nvSpPr>
        <p:spPr>
          <a:xfrm>
            <a:off x="1803526" y="3598798"/>
            <a:ext cx="366395" cy="142240"/>
          </a:xfrm>
          <a:custGeom>
            <a:avLst/>
            <a:gdLst/>
            <a:ahLst/>
            <a:cxnLst/>
            <a:rect l="l" t="t" r="r" b="b"/>
            <a:pathLst>
              <a:path w="366394" h="142239">
                <a:moveTo>
                  <a:pt x="173990" y="0"/>
                </a:moveTo>
                <a:lnTo>
                  <a:pt x="118745" y="4445"/>
                </a:lnTo>
                <a:lnTo>
                  <a:pt x="70866" y="14859"/>
                </a:lnTo>
                <a:lnTo>
                  <a:pt x="33400" y="30099"/>
                </a:lnTo>
                <a:lnTo>
                  <a:pt x="4064" y="56261"/>
                </a:lnTo>
                <a:lnTo>
                  <a:pt x="0" y="72389"/>
                </a:lnTo>
                <a:lnTo>
                  <a:pt x="1270" y="79501"/>
                </a:lnTo>
                <a:lnTo>
                  <a:pt x="33020" y="111378"/>
                </a:lnTo>
                <a:lnTo>
                  <a:pt x="69596" y="126237"/>
                </a:lnTo>
                <a:lnTo>
                  <a:pt x="116840" y="136525"/>
                </a:lnTo>
                <a:lnTo>
                  <a:pt x="172720" y="141604"/>
                </a:lnTo>
                <a:lnTo>
                  <a:pt x="192912" y="141986"/>
                </a:lnTo>
                <a:lnTo>
                  <a:pt x="211962" y="141224"/>
                </a:lnTo>
                <a:lnTo>
                  <a:pt x="264922" y="134620"/>
                </a:lnTo>
                <a:lnTo>
                  <a:pt x="309499" y="122427"/>
                </a:lnTo>
                <a:lnTo>
                  <a:pt x="351028" y="99060"/>
                </a:lnTo>
                <a:lnTo>
                  <a:pt x="366268" y="69976"/>
                </a:lnTo>
                <a:lnTo>
                  <a:pt x="365125" y="62737"/>
                </a:lnTo>
                <a:lnTo>
                  <a:pt x="333629" y="30734"/>
                </a:lnTo>
                <a:lnTo>
                  <a:pt x="297180" y="15875"/>
                </a:lnTo>
                <a:lnTo>
                  <a:pt x="249936" y="5461"/>
                </a:lnTo>
                <a:lnTo>
                  <a:pt x="194183" y="380"/>
                </a:lnTo>
                <a:lnTo>
                  <a:pt x="173990" y="0"/>
                </a:lnTo>
                <a:close/>
              </a:path>
            </a:pathLst>
          </a:custGeom>
          <a:solidFill>
            <a:srgbClr val="FF0000"/>
          </a:solidFill>
        </p:spPr>
        <p:txBody>
          <a:bodyPr wrap="square" lIns="0" tIns="0" rIns="0" bIns="0" rtlCol="0"/>
          <a:lstStyle/>
          <a:p>
            <a:endParaRPr/>
          </a:p>
        </p:txBody>
      </p:sp>
      <p:sp>
        <p:nvSpPr>
          <p:cNvPr id="57" name="object 57"/>
          <p:cNvSpPr/>
          <p:nvPr/>
        </p:nvSpPr>
        <p:spPr>
          <a:xfrm>
            <a:off x="1803526" y="3598798"/>
            <a:ext cx="366395" cy="142240"/>
          </a:xfrm>
          <a:custGeom>
            <a:avLst/>
            <a:gdLst/>
            <a:ahLst/>
            <a:cxnLst/>
            <a:rect l="l" t="t" r="r" b="b"/>
            <a:pathLst>
              <a:path w="366394" h="142239">
                <a:moveTo>
                  <a:pt x="0" y="70992"/>
                </a:moveTo>
                <a:lnTo>
                  <a:pt x="23622" y="36067"/>
                </a:lnTo>
                <a:lnTo>
                  <a:pt x="70866" y="14859"/>
                </a:lnTo>
                <a:lnTo>
                  <a:pt x="118745" y="4445"/>
                </a:lnTo>
                <a:lnTo>
                  <a:pt x="173990" y="0"/>
                </a:lnTo>
                <a:lnTo>
                  <a:pt x="194183" y="380"/>
                </a:lnTo>
                <a:lnTo>
                  <a:pt x="232283" y="3175"/>
                </a:lnTo>
                <a:lnTo>
                  <a:pt x="282575" y="11937"/>
                </a:lnTo>
                <a:lnTo>
                  <a:pt x="322834" y="25400"/>
                </a:lnTo>
                <a:lnTo>
                  <a:pt x="357378" y="49149"/>
                </a:lnTo>
                <a:lnTo>
                  <a:pt x="366268" y="69976"/>
                </a:lnTo>
                <a:lnTo>
                  <a:pt x="365252" y="77597"/>
                </a:lnTo>
                <a:lnTo>
                  <a:pt x="333121" y="111633"/>
                </a:lnTo>
                <a:lnTo>
                  <a:pt x="295656" y="127000"/>
                </a:lnTo>
                <a:lnTo>
                  <a:pt x="248031" y="137413"/>
                </a:lnTo>
                <a:lnTo>
                  <a:pt x="192912" y="141986"/>
                </a:lnTo>
                <a:lnTo>
                  <a:pt x="172720" y="141604"/>
                </a:lnTo>
                <a:lnTo>
                  <a:pt x="134620" y="138937"/>
                </a:lnTo>
                <a:lnTo>
                  <a:pt x="84200" y="130175"/>
                </a:lnTo>
                <a:lnTo>
                  <a:pt x="43942" y="116712"/>
                </a:lnTo>
                <a:lnTo>
                  <a:pt x="9143" y="93090"/>
                </a:lnTo>
                <a:lnTo>
                  <a:pt x="0" y="70992"/>
                </a:lnTo>
                <a:close/>
              </a:path>
            </a:pathLst>
          </a:custGeom>
          <a:ln w="3175">
            <a:solidFill>
              <a:srgbClr val="8B3836"/>
            </a:solidFill>
          </a:ln>
        </p:spPr>
        <p:txBody>
          <a:bodyPr wrap="square" lIns="0" tIns="0" rIns="0" bIns="0" rtlCol="0"/>
          <a:lstStyle/>
          <a:p>
            <a:endParaRPr/>
          </a:p>
        </p:txBody>
      </p:sp>
      <p:sp>
        <p:nvSpPr>
          <p:cNvPr id="58" name="object 58"/>
          <p:cNvSpPr txBox="1"/>
          <p:nvPr/>
        </p:nvSpPr>
        <p:spPr>
          <a:xfrm>
            <a:off x="1916683" y="3574541"/>
            <a:ext cx="14224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Book Antiqua"/>
                <a:cs typeface="Book Antiqua"/>
              </a:rPr>
              <a:t>H</a:t>
            </a:r>
            <a:endParaRPr sz="1100">
              <a:latin typeface="Book Antiqua"/>
              <a:cs typeface="Book Antiqua"/>
            </a:endParaRPr>
          </a:p>
        </p:txBody>
      </p:sp>
      <p:sp>
        <p:nvSpPr>
          <p:cNvPr id="59" name="object 59"/>
          <p:cNvSpPr txBox="1"/>
          <p:nvPr/>
        </p:nvSpPr>
        <p:spPr>
          <a:xfrm>
            <a:off x="284175" y="3943350"/>
            <a:ext cx="2882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Book Antiqua"/>
                <a:cs typeface="Book Antiqua"/>
              </a:rPr>
              <a:t>S</a:t>
            </a:r>
            <a:r>
              <a:rPr sz="900" b="1" spc="5" dirty="0">
                <a:solidFill>
                  <a:srgbClr val="FFFFFF"/>
                </a:solidFill>
                <a:latin typeface="Book Antiqua"/>
                <a:cs typeface="Book Antiqua"/>
              </a:rPr>
              <a:t>O</a:t>
            </a:r>
            <a:r>
              <a:rPr sz="900" b="1" dirty="0">
                <a:solidFill>
                  <a:srgbClr val="FFFFFF"/>
                </a:solidFill>
                <a:latin typeface="Book Antiqua"/>
                <a:cs typeface="Book Antiqua"/>
              </a:rPr>
              <a:t>N</a:t>
            </a:r>
            <a:endParaRPr sz="900">
              <a:latin typeface="Book Antiqua"/>
              <a:cs typeface="Book Antiqua"/>
            </a:endParaRPr>
          </a:p>
        </p:txBody>
      </p:sp>
      <p:sp>
        <p:nvSpPr>
          <p:cNvPr id="60" name="object 60"/>
          <p:cNvSpPr txBox="1"/>
          <p:nvPr/>
        </p:nvSpPr>
        <p:spPr>
          <a:xfrm>
            <a:off x="5893053" y="2330576"/>
            <a:ext cx="142240" cy="193675"/>
          </a:xfrm>
          <a:prstGeom prst="rect">
            <a:avLst/>
          </a:prstGeom>
        </p:spPr>
        <p:txBody>
          <a:bodyPr vert="horz" wrap="square" lIns="0" tIns="12700" rIns="0" bIns="0" rtlCol="0">
            <a:spAutoFit/>
          </a:bodyPr>
          <a:lstStyle/>
          <a:p>
            <a:pPr marL="12700">
              <a:lnSpc>
                <a:spcPct val="100000"/>
              </a:lnSpc>
              <a:spcBef>
                <a:spcPts val="100"/>
              </a:spcBef>
            </a:pPr>
            <a:r>
              <a:rPr sz="1100" b="1" dirty="0">
                <a:latin typeface="Book Antiqua"/>
                <a:cs typeface="Book Antiqua"/>
              </a:rPr>
              <a:t>H</a:t>
            </a:r>
            <a:endParaRPr sz="1100">
              <a:latin typeface="Book Antiqua"/>
              <a:cs typeface="Book Antiqua"/>
            </a:endParaRPr>
          </a:p>
        </p:txBody>
      </p:sp>
      <p:sp>
        <p:nvSpPr>
          <p:cNvPr id="62" name="object 62"/>
          <p:cNvSpPr txBox="1"/>
          <p:nvPr/>
        </p:nvSpPr>
        <p:spPr>
          <a:xfrm>
            <a:off x="608482" y="4671440"/>
            <a:ext cx="14224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Book Antiqua"/>
                <a:cs typeface="Book Antiqua"/>
              </a:rPr>
              <a:t>H</a:t>
            </a:r>
            <a:endParaRPr sz="1100">
              <a:latin typeface="Book Antiqua"/>
              <a:cs typeface="Book Antiqua"/>
            </a:endParaRPr>
          </a:p>
        </p:txBody>
      </p:sp>
      <p:sp>
        <p:nvSpPr>
          <p:cNvPr id="63" name="object 63"/>
          <p:cNvSpPr txBox="1"/>
          <p:nvPr/>
        </p:nvSpPr>
        <p:spPr>
          <a:xfrm>
            <a:off x="1986788" y="4971033"/>
            <a:ext cx="111125"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Book Antiqua"/>
                <a:cs typeface="Book Antiqua"/>
              </a:rPr>
              <a:t>E</a:t>
            </a:r>
            <a:endParaRPr sz="1100">
              <a:latin typeface="Book Antiqua"/>
              <a:cs typeface="Book Antiqua"/>
            </a:endParaRPr>
          </a:p>
        </p:txBody>
      </p:sp>
      <p:sp>
        <p:nvSpPr>
          <p:cNvPr id="64" name="object 64"/>
          <p:cNvSpPr txBox="1"/>
          <p:nvPr/>
        </p:nvSpPr>
        <p:spPr>
          <a:xfrm>
            <a:off x="750823" y="6018901"/>
            <a:ext cx="814705" cy="475615"/>
          </a:xfrm>
          <a:prstGeom prst="rect">
            <a:avLst/>
          </a:prstGeom>
        </p:spPr>
        <p:txBody>
          <a:bodyPr vert="horz" wrap="square" lIns="0" tIns="92710" rIns="0" bIns="0" rtlCol="0">
            <a:spAutoFit/>
          </a:bodyPr>
          <a:lstStyle/>
          <a:p>
            <a:pPr marR="5080" algn="r">
              <a:lnSpc>
                <a:spcPct val="100000"/>
              </a:lnSpc>
              <a:spcBef>
                <a:spcPts val="730"/>
              </a:spcBef>
            </a:pPr>
            <a:r>
              <a:rPr sz="1100" b="1" dirty="0">
                <a:latin typeface="Book Antiqua"/>
                <a:cs typeface="Book Antiqua"/>
              </a:rPr>
              <a:t>H</a:t>
            </a:r>
            <a:endParaRPr sz="1100">
              <a:latin typeface="Book Antiqua"/>
              <a:cs typeface="Book Antiqua"/>
            </a:endParaRPr>
          </a:p>
          <a:p>
            <a:pPr marL="12700">
              <a:lnSpc>
                <a:spcPct val="100000"/>
              </a:lnSpc>
              <a:spcBef>
                <a:spcPts val="509"/>
              </a:spcBef>
            </a:pPr>
            <a:r>
              <a:rPr sz="900" b="1" spc="5" dirty="0">
                <a:solidFill>
                  <a:srgbClr val="FFFFFF"/>
                </a:solidFill>
                <a:latin typeface="Book Antiqua"/>
                <a:cs typeface="Book Antiqua"/>
              </a:rPr>
              <a:t>SON</a:t>
            </a:r>
            <a:endParaRPr sz="900">
              <a:latin typeface="Book Antiqua"/>
              <a:cs typeface="Book Antiqua"/>
            </a:endParaRPr>
          </a:p>
        </p:txBody>
      </p:sp>
      <p:sp>
        <p:nvSpPr>
          <p:cNvPr id="65" name="object 65"/>
          <p:cNvSpPr txBox="1"/>
          <p:nvPr/>
        </p:nvSpPr>
        <p:spPr>
          <a:xfrm>
            <a:off x="1233932" y="6773671"/>
            <a:ext cx="1178840" cy="490519"/>
          </a:xfrm>
          <a:prstGeom prst="rect">
            <a:avLst/>
          </a:prstGeom>
        </p:spPr>
        <p:txBody>
          <a:bodyPr vert="horz" wrap="square" lIns="0" tIns="5715" rIns="0" bIns="0" rtlCol="0">
            <a:spAutoFit/>
          </a:bodyPr>
          <a:lstStyle/>
          <a:p>
            <a:pPr marL="12700" marR="5080" algn="ctr">
              <a:lnSpc>
                <a:spcPct val="105000"/>
              </a:lnSpc>
              <a:spcBef>
                <a:spcPts val="45"/>
              </a:spcBef>
            </a:pPr>
            <a:r>
              <a:rPr lang="tr-TR" sz="1000" b="1" spc="5" dirty="0" smtClean="0">
                <a:latin typeface="Book Antiqua"/>
                <a:cs typeface="Book Antiqua"/>
              </a:rPr>
              <a:t>Öğrenci</a:t>
            </a:r>
            <a:r>
              <a:rPr lang="tr-TR" sz="1000" b="1" spc="-45" dirty="0" smtClean="0">
                <a:latin typeface="Book Antiqua"/>
                <a:cs typeface="Book Antiqua"/>
              </a:rPr>
              <a:t> </a:t>
            </a:r>
            <a:r>
              <a:rPr lang="tr-TR" sz="1000" b="1" spc="10" dirty="0" smtClean="0">
                <a:latin typeface="Book Antiqua"/>
                <a:cs typeface="Book Antiqua"/>
              </a:rPr>
              <a:t>mezun  veya </a:t>
            </a:r>
            <a:r>
              <a:rPr lang="tr-TR" sz="1000" b="1" spc="-45" dirty="0" smtClean="0">
                <a:latin typeface="Book Antiqua"/>
                <a:cs typeface="Book Antiqua"/>
              </a:rPr>
              <a:t>ilişiği  </a:t>
            </a:r>
            <a:r>
              <a:rPr lang="tr-TR" sz="1000" b="1" spc="-35" dirty="0" smtClean="0">
                <a:latin typeface="Book Antiqua"/>
                <a:cs typeface="Book Antiqua"/>
              </a:rPr>
              <a:t>kesilmiş </a:t>
            </a:r>
            <a:r>
              <a:rPr lang="tr-TR" sz="1000" b="1" spc="5" dirty="0" smtClean="0">
                <a:latin typeface="Book Antiqua"/>
                <a:cs typeface="Book Antiqua"/>
              </a:rPr>
              <a:t>ise;</a:t>
            </a:r>
            <a:endParaRPr lang="tr-TR" sz="1000" dirty="0">
              <a:latin typeface="Book Antiqua"/>
              <a:cs typeface="Book Antiqua"/>
            </a:endParaRPr>
          </a:p>
        </p:txBody>
      </p:sp>
      <p:sp>
        <p:nvSpPr>
          <p:cNvPr id="66" name="object 66"/>
          <p:cNvSpPr txBox="1"/>
          <p:nvPr/>
        </p:nvSpPr>
        <p:spPr>
          <a:xfrm>
            <a:off x="1111437" y="2089707"/>
            <a:ext cx="1222248" cy="166456"/>
          </a:xfrm>
          <a:prstGeom prst="rect">
            <a:avLst/>
          </a:prstGeom>
        </p:spPr>
        <p:txBody>
          <a:bodyPr vert="horz" wrap="square" lIns="0" tIns="6350" rIns="0" bIns="0" rtlCol="0">
            <a:spAutoFit/>
          </a:bodyPr>
          <a:lstStyle/>
          <a:p>
            <a:pPr marL="324485" marR="5080" indent="-312420" algn="ctr">
              <a:lnSpc>
                <a:spcPct val="104400"/>
              </a:lnSpc>
              <a:spcBef>
                <a:spcPts val="50"/>
              </a:spcBef>
            </a:pPr>
            <a:r>
              <a:rPr lang="tr-TR" sz="1000" b="1" spc="5" dirty="0" smtClean="0">
                <a:solidFill>
                  <a:schemeClr val="bg1"/>
                </a:solidFill>
                <a:latin typeface="Book Antiqua"/>
                <a:cs typeface="Book Antiqua"/>
              </a:rPr>
              <a:t>Erkek</a:t>
            </a:r>
            <a:r>
              <a:rPr lang="tr-TR" sz="1000" b="1" spc="-25" dirty="0" smtClean="0">
                <a:solidFill>
                  <a:schemeClr val="bg1"/>
                </a:solidFill>
                <a:latin typeface="Book Antiqua"/>
                <a:cs typeface="Book Antiqua"/>
              </a:rPr>
              <a:t> </a:t>
            </a:r>
            <a:r>
              <a:rPr lang="tr-TR" sz="1000" b="1" spc="5" dirty="0" smtClean="0">
                <a:solidFill>
                  <a:schemeClr val="bg1"/>
                </a:solidFill>
                <a:latin typeface="Book Antiqua"/>
                <a:cs typeface="Book Antiqua"/>
              </a:rPr>
              <a:t>öğrenci mi?</a:t>
            </a:r>
            <a:endParaRPr lang="tr-TR" sz="1000" dirty="0">
              <a:solidFill>
                <a:schemeClr val="bg1"/>
              </a:solidFill>
              <a:latin typeface="Book Antiqua"/>
              <a:cs typeface="Book Antiqua"/>
            </a:endParaRPr>
          </a:p>
        </p:txBody>
      </p:sp>
      <p:sp>
        <p:nvSpPr>
          <p:cNvPr id="67" name="object 67"/>
          <p:cNvSpPr txBox="1"/>
          <p:nvPr/>
        </p:nvSpPr>
        <p:spPr>
          <a:xfrm>
            <a:off x="1319530" y="3173095"/>
            <a:ext cx="1014155" cy="166712"/>
          </a:xfrm>
          <a:prstGeom prst="rect">
            <a:avLst/>
          </a:prstGeom>
        </p:spPr>
        <p:txBody>
          <a:bodyPr vert="horz" wrap="square" lIns="0" tIns="12700" rIns="0" bIns="0" rtlCol="0">
            <a:spAutoFit/>
          </a:bodyPr>
          <a:lstStyle>
            <a:defPPr>
              <a:defRPr lang="tr-TR"/>
            </a:defPPr>
            <a:lvl1pPr marL="12700">
              <a:lnSpc>
                <a:spcPct val="100000"/>
              </a:lnSpc>
              <a:spcBef>
                <a:spcPts val="100"/>
              </a:spcBef>
              <a:defRPr sz="900" b="1" spc="5">
                <a:latin typeface="Book Antiqua"/>
                <a:cs typeface="Book Antiqua"/>
              </a:defRPr>
            </a:lvl1pPr>
          </a:lstStyle>
          <a:p>
            <a:r>
              <a:rPr lang="tr-TR" sz="1000" dirty="0" smtClean="0">
                <a:solidFill>
                  <a:schemeClr val="bg1"/>
                </a:solidFill>
              </a:rPr>
              <a:t>Yeni kayıt mı?</a:t>
            </a:r>
            <a:endParaRPr lang="tr-TR" sz="1000" dirty="0">
              <a:solidFill>
                <a:schemeClr val="bg1"/>
              </a:solidFill>
            </a:endParaRPr>
          </a:p>
        </p:txBody>
      </p:sp>
      <p:sp>
        <p:nvSpPr>
          <p:cNvPr id="68" name="object 68"/>
          <p:cNvSpPr txBox="1"/>
          <p:nvPr/>
        </p:nvSpPr>
        <p:spPr>
          <a:xfrm>
            <a:off x="1233932" y="4461699"/>
            <a:ext cx="1178840" cy="326500"/>
          </a:xfrm>
          <a:prstGeom prst="rect">
            <a:avLst/>
          </a:prstGeom>
        </p:spPr>
        <p:txBody>
          <a:bodyPr vert="horz" wrap="square" lIns="0" tIns="6350" rIns="0" bIns="0" rtlCol="0">
            <a:spAutoFit/>
          </a:bodyPr>
          <a:lstStyle/>
          <a:p>
            <a:pPr marL="127000" marR="5080" indent="-114300">
              <a:lnSpc>
                <a:spcPct val="104400"/>
              </a:lnSpc>
              <a:spcBef>
                <a:spcPts val="50"/>
              </a:spcBef>
            </a:pPr>
            <a:r>
              <a:rPr lang="tr-TR" sz="1000" b="1" spc="10" dirty="0" smtClean="0">
                <a:latin typeface="Book Antiqua"/>
                <a:cs typeface="Book Antiqua"/>
              </a:rPr>
              <a:t>Okumakta</a:t>
            </a:r>
            <a:r>
              <a:rPr lang="tr-TR" sz="1000" b="1" spc="-60" dirty="0" smtClean="0">
                <a:latin typeface="Book Antiqua"/>
                <a:cs typeface="Book Antiqua"/>
              </a:rPr>
              <a:t> </a:t>
            </a:r>
            <a:r>
              <a:rPr lang="tr-TR" sz="1000" b="1" spc="10" dirty="0" smtClean="0">
                <a:latin typeface="Book Antiqua"/>
                <a:cs typeface="Book Antiqua"/>
              </a:rPr>
              <a:t>olan  </a:t>
            </a:r>
            <a:r>
              <a:rPr lang="tr-TR" sz="1000" b="1" dirty="0" smtClean="0">
                <a:latin typeface="Book Antiqua"/>
                <a:cs typeface="Book Antiqua"/>
              </a:rPr>
              <a:t>öğrenci</a:t>
            </a:r>
            <a:r>
              <a:rPr lang="tr-TR" sz="1000" b="1" spc="10" dirty="0" smtClean="0">
                <a:latin typeface="Book Antiqua"/>
                <a:cs typeface="Book Antiqua"/>
              </a:rPr>
              <a:t> </a:t>
            </a:r>
            <a:r>
              <a:rPr lang="tr-TR" sz="1000" b="1" spc="5" dirty="0" smtClean="0">
                <a:latin typeface="Book Antiqua"/>
                <a:cs typeface="Book Antiqua"/>
              </a:rPr>
              <a:t>mi?</a:t>
            </a:r>
            <a:endParaRPr lang="tr-TR" sz="1000" dirty="0">
              <a:latin typeface="Book Antiqua"/>
              <a:cs typeface="Book Antiqua"/>
            </a:endParaRPr>
          </a:p>
        </p:txBody>
      </p:sp>
      <p:sp>
        <p:nvSpPr>
          <p:cNvPr id="69" name="object 69"/>
          <p:cNvSpPr txBox="1"/>
          <p:nvPr/>
        </p:nvSpPr>
        <p:spPr>
          <a:xfrm>
            <a:off x="889170" y="5591951"/>
            <a:ext cx="1776730" cy="326500"/>
          </a:xfrm>
          <a:prstGeom prst="rect">
            <a:avLst/>
          </a:prstGeom>
        </p:spPr>
        <p:txBody>
          <a:bodyPr vert="horz" wrap="square" lIns="0" tIns="6350" rIns="0" bIns="0" rtlCol="0">
            <a:spAutoFit/>
          </a:bodyPr>
          <a:lstStyle/>
          <a:p>
            <a:pPr marL="79375" marR="69850" indent="85090" algn="ctr">
              <a:lnSpc>
                <a:spcPct val="104400"/>
              </a:lnSpc>
              <a:spcBef>
                <a:spcPts val="50"/>
              </a:spcBef>
            </a:pPr>
            <a:r>
              <a:rPr lang="tr-TR" sz="1000" b="1" spc="5" dirty="0" smtClean="0">
                <a:latin typeface="Book Antiqua"/>
                <a:cs typeface="Book Antiqua"/>
              </a:rPr>
              <a:t>Askerlik </a:t>
            </a:r>
            <a:r>
              <a:rPr lang="tr-TR" sz="1000" b="1" spc="25" dirty="0" smtClean="0">
                <a:latin typeface="Book Antiqua"/>
                <a:cs typeface="Book Antiqua"/>
              </a:rPr>
              <a:t>şu</a:t>
            </a:r>
            <a:r>
              <a:rPr lang="tr-TR" sz="1000" b="1" spc="30" dirty="0" smtClean="0">
                <a:latin typeface="Book Antiqua"/>
                <a:cs typeface="Book Antiqua"/>
              </a:rPr>
              <a:t>b</a:t>
            </a:r>
            <a:r>
              <a:rPr lang="tr-TR" sz="1000" b="1" spc="15" dirty="0" smtClean="0">
                <a:latin typeface="Book Antiqua"/>
                <a:cs typeface="Book Antiqua"/>
              </a:rPr>
              <a:t>e</a:t>
            </a:r>
            <a:r>
              <a:rPr lang="tr-TR" sz="1000" b="1" spc="5" dirty="0" smtClean="0">
                <a:latin typeface="Book Antiqua"/>
                <a:cs typeface="Book Antiqua"/>
              </a:rPr>
              <a:t>s</a:t>
            </a:r>
            <a:r>
              <a:rPr lang="tr-TR" sz="1000" b="1" spc="10" dirty="0" smtClean="0">
                <a:latin typeface="Book Antiqua"/>
                <a:cs typeface="Book Antiqua"/>
              </a:rPr>
              <a:t>in</a:t>
            </a:r>
            <a:r>
              <a:rPr lang="tr-TR" sz="1000" b="1" spc="15" dirty="0" smtClean="0">
                <a:latin typeface="Book Antiqua"/>
                <a:cs typeface="Book Antiqua"/>
              </a:rPr>
              <a:t>den</a:t>
            </a:r>
            <a:r>
              <a:rPr lang="tr-TR" sz="1000" b="1" dirty="0" smtClean="0">
                <a:latin typeface="Book Antiqua"/>
                <a:cs typeface="Book Antiqua"/>
              </a:rPr>
              <a:t> </a:t>
            </a:r>
            <a:r>
              <a:rPr lang="tr-TR" sz="1000" b="1" spc="5" dirty="0" smtClean="0">
                <a:latin typeface="Book Antiqua"/>
                <a:cs typeface="Book Antiqua"/>
              </a:rPr>
              <a:t>bilgi isteği</a:t>
            </a:r>
            <a:r>
              <a:rPr lang="tr-TR" sz="1000" b="1" spc="-75" dirty="0" smtClean="0">
                <a:latin typeface="Book Antiqua"/>
                <a:cs typeface="Book Antiqua"/>
              </a:rPr>
              <a:t> </a:t>
            </a:r>
            <a:r>
              <a:rPr lang="tr-TR" sz="1000" b="1" spc="10" dirty="0" smtClean="0">
                <a:latin typeface="Book Antiqua"/>
                <a:cs typeface="Book Antiqua"/>
              </a:rPr>
              <a:t>var </a:t>
            </a:r>
            <a:r>
              <a:rPr lang="tr-TR" sz="1000" b="1" spc="5" dirty="0" smtClean="0">
                <a:latin typeface="Book Antiqua"/>
                <a:cs typeface="Book Antiqua"/>
              </a:rPr>
              <a:t>mı?</a:t>
            </a:r>
            <a:endParaRPr lang="tr-TR" sz="1000" b="1" dirty="0">
              <a:latin typeface="Book Antiqua"/>
              <a:cs typeface="Book Antiqua"/>
            </a:endParaRPr>
          </a:p>
        </p:txBody>
      </p:sp>
      <p:sp>
        <p:nvSpPr>
          <p:cNvPr id="70" name="object 70"/>
          <p:cNvSpPr txBox="1"/>
          <p:nvPr/>
        </p:nvSpPr>
        <p:spPr>
          <a:xfrm>
            <a:off x="4436490" y="2115307"/>
            <a:ext cx="1277952" cy="328936"/>
          </a:xfrm>
          <a:prstGeom prst="rect">
            <a:avLst/>
          </a:prstGeom>
        </p:spPr>
        <p:txBody>
          <a:bodyPr vert="horz" wrap="square" lIns="0" tIns="5715" rIns="0" bIns="0" rtlCol="0">
            <a:spAutoFit/>
          </a:bodyPr>
          <a:lstStyle/>
          <a:p>
            <a:pPr marL="12700" marR="5080" indent="-1270" algn="ctr">
              <a:lnSpc>
                <a:spcPct val="105000"/>
              </a:lnSpc>
              <a:spcBef>
                <a:spcPts val="45"/>
              </a:spcBef>
            </a:pPr>
            <a:r>
              <a:rPr lang="tr-TR" sz="1000" b="1" spc="5" dirty="0" smtClean="0">
                <a:latin typeface="Book Antiqua"/>
                <a:cs typeface="Book Antiqua"/>
              </a:rPr>
              <a:t>Öğrencinin  askerlik</a:t>
            </a:r>
            <a:r>
              <a:rPr lang="tr-TR" sz="1000" b="1" spc="-45" dirty="0" smtClean="0">
                <a:latin typeface="Book Antiqua"/>
                <a:cs typeface="Book Antiqua"/>
              </a:rPr>
              <a:t> </a:t>
            </a:r>
            <a:r>
              <a:rPr lang="tr-TR" sz="1000" b="1" spc="5" dirty="0" smtClean="0">
                <a:latin typeface="Book Antiqua"/>
                <a:cs typeface="Book Antiqua"/>
              </a:rPr>
              <a:t>çağı  </a:t>
            </a:r>
            <a:r>
              <a:rPr lang="tr-TR" sz="1000" b="1" spc="10" dirty="0" smtClean="0">
                <a:latin typeface="Book Antiqua"/>
                <a:cs typeface="Book Antiqua"/>
              </a:rPr>
              <a:t>geldi</a:t>
            </a:r>
            <a:r>
              <a:rPr lang="tr-TR" sz="1000" b="1" spc="-35" dirty="0" smtClean="0">
                <a:latin typeface="Book Antiqua"/>
                <a:cs typeface="Book Antiqua"/>
              </a:rPr>
              <a:t> </a:t>
            </a:r>
            <a:r>
              <a:rPr lang="tr-TR" sz="1000" b="1" spc="5" dirty="0" smtClean="0">
                <a:latin typeface="Book Antiqua"/>
                <a:cs typeface="Book Antiqua"/>
              </a:rPr>
              <a:t>mi?</a:t>
            </a:r>
            <a:endParaRPr lang="tr-TR" sz="1000" dirty="0">
              <a:latin typeface="Book Antiqua"/>
              <a:cs typeface="Book Antiqua"/>
            </a:endParaRPr>
          </a:p>
        </p:txBody>
      </p:sp>
      <p:sp>
        <p:nvSpPr>
          <p:cNvPr id="71" name="object 71"/>
          <p:cNvSpPr txBox="1"/>
          <p:nvPr/>
        </p:nvSpPr>
        <p:spPr>
          <a:xfrm>
            <a:off x="6267703" y="4526407"/>
            <a:ext cx="2882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Book Antiqua"/>
                <a:cs typeface="Book Antiqua"/>
              </a:rPr>
              <a:t>S</a:t>
            </a:r>
            <a:r>
              <a:rPr sz="900" b="1" spc="5" dirty="0">
                <a:solidFill>
                  <a:srgbClr val="FFFFFF"/>
                </a:solidFill>
                <a:latin typeface="Book Antiqua"/>
                <a:cs typeface="Book Antiqua"/>
              </a:rPr>
              <a:t>O</a:t>
            </a:r>
            <a:r>
              <a:rPr sz="900" b="1" dirty="0">
                <a:solidFill>
                  <a:srgbClr val="FFFFFF"/>
                </a:solidFill>
                <a:latin typeface="Book Antiqua"/>
                <a:cs typeface="Book Antiqua"/>
              </a:rPr>
              <a:t>N</a:t>
            </a:r>
            <a:endParaRPr sz="900">
              <a:latin typeface="Book Antiqua"/>
              <a:cs typeface="Book Antiqua"/>
            </a:endParaRPr>
          </a:p>
        </p:txBody>
      </p:sp>
      <p:sp>
        <p:nvSpPr>
          <p:cNvPr id="74" name="object 74"/>
          <p:cNvSpPr txBox="1"/>
          <p:nvPr/>
        </p:nvSpPr>
        <p:spPr>
          <a:xfrm>
            <a:off x="5283834" y="2610357"/>
            <a:ext cx="111125" cy="193675"/>
          </a:xfrm>
          <a:prstGeom prst="rect">
            <a:avLst/>
          </a:prstGeom>
        </p:spPr>
        <p:txBody>
          <a:bodyPr vert="horz" wrap="square" lIns="0" tIns="12700" rIns="0" bIns="0" rtlCol="0">
            <a:spAutoFit/>
          </a:bodyPr>
          <a:lstStyle/>
          <a:p>
            <a:pPr marL="12700">
              <a:lnSpc>
                <a:spcPct val="100000"/>
              </a:lnSpc>
              <a:spcBef>
                <a:spcPts val="100"/>
              </a:spcBef>
            </a:pPr>
            <a:r>
              <a:rPr sz="1100" b="1" dirty="0">
                <a:latin typeface="Book Antiqua"/>
                <a:cs typeface="Book Antiqua"/>
              </a:rPr>
              <a:t>E</a:t>
            </a:r>
            <a:endParaRPr sz="1100">
              <a:latin typeface="Book Antiqua"/>
              <a:cs typeface="Book Antiqua"/>
            </a:endParaRPr>
          </a:p>
        </p:txBody>
      </p:sp>
      <p:sp>
        <p:nvSpPr>
          <p:cNvPr id="75" name="object 75"/>
          <p:cNvSpPr txBox="1"/>
          <p:nvPr/>
        </p:nvSpPr>
        <p:spPr>
          <a:xfrm>
            <a:off x="2910332" y="3305936"/>
            <a:ext cx="111125"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Book Antiqua"/>
                <a:cs typeface="Book Antiqua"/>
              </a:rPr>
              <a:t>E</a:t>
            </a:r>
            <a:endParaRPr sz="1100">
              <a:latin typeface="Book Antiqua"/>
              <a:cs typeface="Book Antiqua"/>
            </a:endParaRPr>
          </a:p>
        </p:txBody>
      </p:sp>
      <p:sp>
        <p:nvSpPr>
          <p:cNvPr id="76" name="object 76"/>
          <p:cNvSpPr/>
          <p:nvPr/>
        </p:nvSpPr>
        <p:spPr>
          <a:xfrm>
            <a:off x="1854835" y="2546985"/>
            <a:ext cx="334010" cy="173355"/>
          </a:xfrm>
          <a:custGeom>
            <a:avLst/>
            <a:gdLst/>
            <a:ahLst/>
            <a:cxnLst/>
            <a:rect l="l" t="t" r="r" b="b"/>
            <a:pathLst>
              <a:path w="334010" h="173355">
                <a:moveTo>
                  <a:pt x="151764" y="0"/>
                </a:moveTo>
                <a:lnTo>
                  <a:pt x="100075" y="6858"/>
                </a:lnTo>
                <a:lnTo>
                  <a:pt x="56387" y="21463"/>
                </a:lnTo>
                <a:lnTo>
                  <a:pt x="23367" y="42164"/>
                </a:lnTo>
                <a:lnTo>
                  <a:pt x="1015" y="76835"/>
                </a:lnTo>
                <a:lnTo>
                  <a:pt x="0" y="86360"/>
                </a:lnTo>
                <a:lnTo>
                  <a:pt x="0" y="87375"/>
                </a:lnTo>
                <a:lnTo>
                  <a:pt x="15493" y="122809"/>
                </a:lnTo>
                <a:lnTo>
                  <a:pt x="56387" y="151003"/>
                </a:lnTo>
                <a:lnTo>
                  <a:pt x="100075" y="165481"/>
                </a:lnTo>
                <a:lnTo>
                  <a:pt x="152272" y="172593"/>
                </a:lnTo>
                <a:lnTo>
                  <a:pt x="171069" y="173101"/>
                </a:lnTo>
                <a:lnTo>
                  <a:pt x="188975" y="172339"/>
                </a:lnTo>
                <a:lnTo>
                  <a:pt x="238759" y="164719"/>
                </a:lnTo>
                <a:lnTo>
                  <a:pt x="280669" y="149225"/>
                </a:lnTo>
                <a:lnTo>
                  <a:pt x="312038" y="127127"/>
                </a:lnTo>
                <a:lnTo>
                  <a:pt x="332994" y="88900"/>
                </a:lnTo>
                <a:lnTo>
                  <a:pt x="333756" y="77978"/>
                </a:lnTo>
                <a:lnTo>
                  <a:pt x="331342" y="69342"/>
                </a:lnTo>
                <a:lnTo>
                  <a:pt x="305562" y="38100"/>
                </a:lnTo>
                <a:lnTo>
                  <a:pt x="271271" y="19685"/>
                </a:lnTo>
                <a:lnTo>
                  <a:pt x="226187" y="6604"/>
                </a:lnTo>
                <a:lnTo>
                  <a:pt x="171703" y="381"/>
                </a:lnTo>
                <a:lnTo>
                  <a:pt x="151764" y="0"/>
                </a:lnTo>
                <a:close/>
              </a:path>
            </a:pathLst>
          </a:custGeom>
          <a:solidFill>
            <a:srgbClr val="9BBA58"/>
          </a:solidFill>
        </p:spPr>
        <p:txBody>
          <a:bodyPr wrap="square" lIns="0" tIns="0" rIns="0" bIns="0" rtlCol="0"/>
          <a:lstStyle/>
          <a:p>
            <a:endParaRPr/>
          </a:p>
        </p:txBody>
      </p:sp>
      <p:sp>
        <p:nvSpPr>
          <p:cNvPr id="77" name="object 77"/>
          <p:cNvSpPr/>
          <p:nvPr/>
        </p:nvSpPr>
        <p:spPr>
          <a:xfrm>
            <a:off x="1854835" y="2546985"/>
            <a:ext cx="334010" cy="173355"/>
          </a:xfrm>
          <a:custGeom>
            <a:avLst/>
            <a:gdLst/>
            <a:ahLst/>
            <a:cxnLst/>
            <a:rect l="l" t="t" r="r" b="b"/>
            <a:pathLst>
              <a:path w="334010" h="173355">
                <a:moveTo>
                  <a:pt x="0" y="86360"/>
                </a:moveTo>
                <a:lnTo>
                  <a:pt x="15239" y="50165"/>
                </a:lnTo>
                <a:lnTo>
                  <a:pt x="56387" y="21463"/>
                </a:lnTo>
                <a:lnTo>
                  <a:pt x="100075" y="6858"/>
                </a:lnTo>
                <a:lnTo>
                  <a:pt x="151764" y="0"/>
                </a:lnTo>
                <a:lnTo>
                  <a:pt x="171703" y="381"/>
                </a:lnTo>
                <a:lnTo>
                  <a:pt x="226187" y="6604"/>
                </a:lnTo>
                <a:lnTo>
                  <a:pt x="271271" y="19685"/>
                </a:lnTo>
                <a:lnTo>
                  <a:pt x="305562" y="38100"/>
                </a:lnTo>
                <a:lnTo>
                  <a:pt x="331342" y="69342"/>
                </a:lnTo>
                <a:lnTo>
                  <a:pt x="333756" y="77978"/>
                </a:lnTo>
                <a:lnTo>
                  <a:pt x="332994" y="88900"/>
                </a:lnTo>
                <a:lnTo>
                  <a:pt x="312038" y="127127"/>
                </a:lnTo>
                <a:lnTo>
                  <a:pt x="280669" y="149225"/>
                </a:lnTo>
                <a:lnTo>
                  <a:pt x="238759" y="164719"/>
                </a:lnTo>
                <a:lnTo>
                  <a:pt x="188975" y="172339"/>
                </a:lnTo>
                <a:lnTo>
                  <a:pt x="171069" y="173101"/>
                </a:lnTo>
                <a:lnTo>
                  <a:pt x="152272" y="172593"/>
                </a:lnTo>
                <a:lnTo>
                  <a:pt x="100075" y="165481"/>
                </a:lnTo>
                <a:lnTo>
                  <a:pt x="56387" y="151003"/>
                </a:lnTo>
                <a:lnTo>
                  <a:pt x="23621" y="130683"/>
                </a:lnTo>
                <a:lnTo>
                  <a:pt x="1142" y="96647"/>
                </a:lnTo>
                <a:lnTo>
                  <a:pt x="0" y="86360"/>
                </a:lnTo>
                <a:close/>
              </a:path>
            </a:pathLst>
          </a:custGeom>
          <a:ln w="3175">
            <a:solidFill>
              <a:srgbClr val="70883E"/>
            </a:solidFill>
          </a:ln>
        </p:spPr>
        <p:txBody>
          <a:bodyPr wrap="square" lIns="0" tIns="0" rIns="0" bIns="0" rtlCol="0"/>
          <a:lstStyle/>
          <a:p>
            <a:endParaRPr/>
          </a:p>
        </p:txBody>
      </p:sp>
      <p:sp>
        <p:nvSpPr>
          <p:cNvPr id="78" name="object 78"/>
          <p:cNvSpPr txBox="1"/>
          <p:nvPr/>
        </p:nvSpPr>
        <p:spPr>
          <a:xfrm>
            <a:off x="1967229" y="2537841"/>
            <a:ext cx="111125" cy="193675"/>
          </a:xfrm>
          <a:prstGeom prst="rect">
            <a:avLst/>
          </a:prstGeom>
        </p:spPr>
        <p:txBody>
          <a:bodyPr vert="horz" wrap="square" lIns="0" tIns="12700" rIns="0" bIns="0" rtlCol="0">
            <a:spAutoFit/>
          </a:bodyPr>
          <a:lstStyle/>
          <a:p>
            <a:pPr marL="12700">
              <a:lnSpc>
                <a:spcPct val="100000"/>
              </a:lnSpc>
              <a:spcBef>
                <a:spcPts val="100"/>
              </a:spcBef>
            </a:pPr>
            <a:r>
              <a:rPr sz="1100" b="1" dirty="0">
                <a:latin typeface="Book Antiqua"/>
                <a:cs typeface="Book Antiqua"/>
              </a:rPr>
              <a:t>E</a:t>
            </a:r>
            <a:endParaRPr sz="1100">
              <a:latin typeface="Book Antiqua"/>
              <a:cs typeface="Book Antiqua"/>
            </a:endParaRPr>
          </a:p>
        </p:txBody>
      </p:sp>
      <p:sp>
        <p:nvSpPr>
          <p:cNvPr id="79" name="object 79"/>
          <p:cNvSpPr/>
          <p:nvPr/>
        </p:nvSpPr>
        <p:spPr>
          <a:xfrm>
            <a:off x="455168" y="2573908"/>
            <a:ext cx="366395" cy="143510"/>
          </a:xfrm>
          <a:custGeom>
            <a:avLst/>
            <a:gdLst/>
            <a:ahLst/>
            <a:cxnLst/>
            <a:rect l="l" t="t" r="r" b="b"/>
            <a:pathLst>
              <a:path w="366394" h="143510">
                <a:moveTo>
                  <a:pt x="173659" y="0"/>
                </a:moveTo>
                <a:lnTo>
                  <a:pt x="118440" y="4445"/>
                </a:lnTo>
                <a:lnTo>
                  <a:pt x="70713" y="14859"/>
                </a:lnTo>
                <a:lnTo>
                  <a:pt x="33223" y="30352"/>
                </a:lnTo>
                <a:lnTo>
                  <a:pt x="3911" y="56515"/>
                </a:lnTo>
                <a:lnTo>
                  <a:pt x="0" y="73152"/>
                </a:lnTo>
                <a:lnTo>
                  <a:pt x="1358" y="80391"/>
                </a:lnTo>
                <a:lnTo>
                  <a:pt x="33261" y="112268"/>
                </a:lnTo>
                <a:lnTo>
                  <a:pt x="69875" y="127127"/>
                </a:lnTo>
                <a:lnTo>
                  <a:pt x="117132" y="137541"/>
                </a:lnTo>
                <a:lnTo>
                  <a:pt x="173062" y="142621"/>
                </a:lnTo>
                <a:lnTo>
                  <a:pt x="193294" y="143002"/>
                </a:lnTo>
                <a:lnTo>
                  <a:pt x="212293" y="142113"/>
                </a:lnTo>
                <a:lnTo>
                  <a:pt x="265112" y="135509"/>
                </a:lnTo>
                <a:lnTo>
                  <a:pt x="309524" y="123063"/>
                </a:lnTo>
                <a:lnTo>
                  <a:pt x="350989" y="99568"/>
                </a:lnTo>
                <a:lnTo>
                  <a:pt x="366217" y="70104"/>
                </a:lnTo>
                <a:lnTo>
                  <a:pt x="364959" y="62865"/>
                </a:lnTo>
                <a:lnTo>
                  <a:pt x="333336" y="30734"/>
                </a:lnTo>
                <a:lnTo>
                  <a:pt x="296811" y="15875"/>
                </a:lnTo>
                <a:lnTo>
                  <a:pt x="249631" y="5461"/>
                </a:lnTo>
                <a:lnTo>
                  <a:pt x="193827" y="254"/>
                </a:lnTo>
                <a:lnTo>
                  <a:pt x="173659" y="0"/>
                </a:lnTo>
                <a:close/>
              </a:path>
            </a:pathLst>
          </a:custGeom>
          <a:solidFill>
            <a:srgbClr val="FF0000"/>
          </a:solidFill>
        </p:spPr>
        <p:txBody>
          <a:bodyPr wrap="square" lIns="0" tIns="0" rIns="0" bIns="0" rtlCol="0"/>
          <a:lstStyle/>
          <a:p>
            <a:endParaRPr/>
          </a:p>
        </p:txBody>
      </p:sp>
      <p:sp>
        <p:nvSpPr>
          <p:cNvPr id="80" name="object 80"/>
          <p:cNvSpPr/>
          <p:nvPr/>
        </p:nvSpPr>
        <p:spPr>
          <a:xfrm>
            <a:off x="455117" y="2573908"/>
            <a:ext cx="366395" cy="143510"/>
          </a:xfrm>
          <a:custGeom>
            <a:avLst/>
            <a:gdLst/>
            <a:ahLst/>
            <a:cxnLst/>
            <a:rect l="l" t="t" r="r" b="b"/>
            <a:pathLst>
              <a:path w="366394" h="143510">
                <a:moveTo>
                  <a:pt x="0" y="71501"/>
                </a:moveTo>
                <a:lnTo>
                  <a:pt x="23533" y="36322"/>
                </a:lnTo>
                <a:lnTo>
                  <a:pt x="70764" y="14859"/>
                </a:lnTo>
                <a:lnTo>
                  <a:pt x="118490" y="4445"/>
                </a:lnTo>
                <a:lnTo>
                  <a:pt x="173710" y="0"/>
                </a:lnTo>
                <a:lnTo>
                  <a:pt x="193878" y="254"/>
                </a:lnTo>
                <a:lnTo>
                  <a:pt x="231940" y="3048"/>
                </a:lnTo>
                <a:lnTo>
                  <a:pt x="282219" y="11811"/>
                </a:lnTo>
                <a:lnTo>
                  <a:pt x="322529" y="25400"/>
                </a:lnTo>
                <a:lnTo>
                  <a:pt x="357200" y="49149"/>
                </a:lnTo>
                <a:lnTo>
                  <a:pt x="366268" y="70104"/>
                </a:lnTo>
                <a:lnTo>
                  <a:pt x="365277" y="77851"/>
                </a:lnTo>
                <a:lnTo>
                  <a:pt x="333184" y="112268"/>
                </a:lnTo>
                <a:lnTo>
                  <a:pt x="295871" y="127762"/>
                </a:lnTo>
                <a:lnTo>
                  <a:pt x="248348" y="138430"/>
                </a:lnTo>
                <a:lnTo>
                  <a:pt x="193344" y="143002"/>
                </a:lnTo>
                <a:lnTo>
                  <a:pt x="173113" y="142621"/>
                </a:lnTo>
                <a:lnTo>
                  <a:pt x="134962" y="139827"/>
                </a:lnTo>
                <a:lnTo>
                  <a:pt x="84594" y="131191"/>
                </a:lnTo>
                <a:lnTo>
                  <a:pt x="44208" y="117729"/>
                </a:lnTo>
                <a:lnTo>
                  <a:pt x="9359" y="93980"/>
                </a:lnTo>
                <a:lnTo>
                  <a:pt x="0" y="71501"/>
                </a:lnTo>
                <a:close/>
              </a:path>
            </a:pathLst>
          </a:custGeom>
          <a:ln w="3175">
            <a:solidFill>
              <a:srgbClr val="8B3836"/>
            </a:solidFill>
          </a:ln>
        </p:spPr>
        <p:txBody>
          <a:bodyPr wrap="square" lIns="0" tIns="0" rIns="0" bIns="0" rtlCol="0"/>
          <a:lstStyle/>
          <a:p>
            <a:endParaRPr/>
          </a:p>
        </p:txBody>
      </p:sp>
      <p:sp>
        <p:nvSpPr>
          <p:cNvPr id="81" name="object 81"/>
          <p:cNvSpPr txBox="1"/>
          <p:nvPr/>
        </p:nvSpPr>
        <p:spPr>
          <a:xfrm>
            <a:off x="567639" y="2549779"/>
            <a:ext cx="142240" cy="193675"/>
          </a:xfrm>
          <a:prstGeom prst="rect">
            <a:avLst/>
          </a:prstGeom>
        </p:spPr>
        <p:txBody>
          <a:bodyPr vert="horz" wrap="square" lIns="0" tIns="12700" rIns="0" bIns="0" rtlCol="0">
            <a:spAutoFit/>
          </a:bodyPr>
          <a:lstStyle/>
          <a:p>
            <a:pPr marL="12700">
              <a:lnSpc>
                <a:spcPct val="100000"/>
              </a:lnSpc>
              <a:spcBef>
                <a:spcPts val="100"/>
              </a:spcBef>
            </a:pPr>
            <a:r>
              <a:rPr sz="1100" b="1" dirty="0">
                <a:latin typeface="Book Antiqua"/>
                <a:cs typeface="Book Antiqua"/>
              </a:rPr>
              <a:t>H</a:t>
            </a:r>
            <a:endParaRPr sz="1100">
              <a:latin typeface="Book Antiqua"/>
              <a:cs typeface="Book Antiqua"/>
            </a:endParaRPr>
          </a:p>
        </p:txBody>
      </p:sp>
      <p:sp>
        <p:nvSpPr>
          <p:cNvPr id="82" name="object 82"/>
          <p:cNvSpPr/>
          <p:nvPr/>
        </p:nvSpPr>
        <p:spPr>
          <a:xfrm>
            <a:off x="1189875" y="6095110"/>
            <a:ext cx="578485" cy="319405"/>
          </a:xfrm>
          <a:custGeom>
            <a:avLst/>
            <a:gdLst/>
            <a:ahLst/>
            <a:cxnLst/>
            <a:rect l="l" t="t" r="r" b="b"/>
            <a:pathLst>
              <a:path w="578485" h="319404">
                <a:moveTo>
                  <a:pt x="572884" y="0"/>
                </a:moveTo>
                <a:lnTo>
                  <a:pt x="577964" y="0"/>
                </a:lnTo>
                <a:lnTo>
                  <a:pt x="577964" y="319150"/>
                </a:lnTo>
                <a:lnTo>
                  <a:pt x="0" y="319150"/>
                </a:lnTo>
              </a:path>
            </a:pathLst>
          </a:custGeom>
          <a:ln w="25146">
            <a:solidFill>
              <a:srgbClr val="375F92"/>
            </a:solidFill>
          </a:ln>
        </p:spPr>
        <p:txBody>
          <a:bodyPr wrap="square" lIns="0" tIns="0" rIns="0" bIns="0" rtlCol="0"/>
          <a:lstStyle/>
          <a:p>
            <a:endParaRPr/>
          </a:p>
        </p:txBody>
      </p:sp>
      <p:sp>
        <p:nvSpPr>
          <p:cNvPr id="83" name="object 83"/>
          <p:cNvSpPr/>
          <p:nvPr/>
        </p:nvSpPr>
        <p:spPr>
          <a:xfrm>
            <a:off x="1189875" y="6370192"/>
            <a:ext cx="75565" cy="88265"/>
          </a:xfrm>
          <a:custGeom>
            <a:avLst/>
            <a:gdLst/>
            <a:ahLst/>
            <a:cxnLst/>
            <a:rect l="l" t="t" r="r" b="b"/>
            <a:pathLst>
              <a:path w="75565" h="88264">
                <a:moveTo>
                  <a:pt x="75437" y="0"/>
                </a:moveTo>
                <a:lnTo>
                  <a:pt x="0" y="44068"/>
                </a:lnTo>
                <a:lnTo>
                  <a:pt x="75437" y="88010"/>
                </a:lnTo>
              </a:path>
            </a:pathLst>
          </a:custGeom>
          <a:ln w="25146">
            <a:solidFill>
              <a:srgbClr val="375F92"/>
            </a:solidFill>
          </a:ln>
        </p:spPr>
        <p:txBody>
          <a:bodyPr wrap="square" lIns="0" tIns="0" rIns="0" bIns="0" rtlCol="0"/>
          <a:lstStyle/>
          <a:p>
            <a:endParaRPr/>
          </a:p>
        </p:txBody>
      </p:sp>
      <p:sp>
        <p:nvSpPr>
          <p:cNvPr id="84" name="object 84"/>
          <p:cNvSpPr/>
          <p:nvPr/>
        </p:nvSpPr>
        <p:spPr>
          <a:xfrm>
            <a:off x="2808351" y="2244089"/>
            <a:ext cx="1191260" cy="1016000"/>
          </a:xfrm>
          <a:custGeom>
            <a:avLst/>
            <a:gdLst/>
            <a:ahLst/>
            <a:cxnLst/>
            <a:rect l="l" t="t" r="r" b="b"/>
            <a:pathLst>
              <a:path w="1191260" h="1016000">
                <a:moveTo>
                  <a:pt x="0" y="1015872"/>
                </a:moveTo>
                <a:lnTo>
                  <a:pt x="608076" y="1015872"/>
                </a:lnTo>
                <a:lnTo>
                  <a:pt x="608076" y="0"/>
                </a:lnTo>
                <a:lnTo>
                  <a:pt x="1191133" y="0"/>
                </a:lnTo>
              </a:path>
            </a:pathLst>
          </a:custGeom>
          <a:ln w="25146">
            <a:solidFill>
              <a:srgbClr val="375F92"/>
            </a:solidFill>
          </a:ln>
        </p:spPr>
        <p:txBody>
          <a:bodyPr wrap="square" lIns="0" tIns="0" rIns="0" bIns="0" rtlCol="0"/>
          <a:lstStyle/>
          <a:p>
            <a:endParaRPr/>
          </a:p>
        </p:txBody>
      </p:sp>
      <p:sp>
        <p:nvSpPr>
          <p:cNvPr id="85" name="object 85"/>
          <p:cNvSpPr/>
          <p:nvPr/>
        </p:nvSpPr>
        <p:spPr>
          <a:xfrm>
            <a:off x="3924046" y="2200020"/>
            <a:ext cx="75565" cy="88265"/>
          </a:xfrm>
          <a:custGeom>
            <a:avLst/>
            <a:gdLst/>
            <a:ahLst/>
            <a:cxnLst/>
            <a:rect l="l" t="t" r="r" b="b"/>
            <a:pathLst>
              <a:path w="75564" h="88264">
                <a:moveTo>
                  <a:pt x="0" y="88010"/>
                </a:moveTo>
                <a:lnTo>
                  <a:pt x="75437" y="44069"/>
                </a:lnTo>
                <a:lnTo>
                  <a:pt x="0" y="0"/>
                </a:lnTo>
              </a:path>
            </a:pathLst>
          </a:custGeom>
          <a:ln w="25146">
            <a:solidFill>
              <a:srgbClr val="375F92"/>
            </a:solidFill>
          </a:ln>
        </p:spPr>
        <p:txBody>
          <a:bodyPr wrap="square" lIns="0" tIns="0" rIns="0" bIns="0" rtlCol="0"/>
          <a:lstStyle/>
          <a:p>
            <a:endParaRPr/>
          </a:p>
        </p:txBody>
      </p:sp>
      <p:sp>
        <p:nvSpPr>
          <p:cNvPr id="86" name="object 86"/>
          <p:cNvSpPr/>
          <p:nvPr/>
        </p:nvSpPr>
        <p:spPr>
          <a:xfrm>
            <a:off x="435508" y="2234819"/>
            <a:ext cx="243204" cy="1631314"/>
          </a:xfrm>
          <a:custGeom>
            <a:avLst/>
            <a:gdLst/>
            <a:ahLst/>
            <a:cxnLst/>
            <a:rect l="l" t="t" r="r" b="b"/>
            <a:pathLst>
              <a:path w="243204" h="1631314">
                <a:moveTo>
                  <a:pt x="242900" y="9271"/>
                </a:moveTo>
                <a:lnTo>
                  <a:pt x="242900" y="0"/>
                </a:lnTo>
                <a:lnTo>
                  <a:pt x="0" y="0"/>
                </a:lnTo>
                <a:lnTo>
                  <a:pt x="0" y="1631060"/>
                </a:lnTo>
              </a:path>
            </a:pathLst>
          </a:custGeom>
          <a:ln w="25144">
            <a:solidFill>
              <a:srgbClr val="375F92"/>
            </a:solidFill>
          </a:ln>
        </p:spPr>
        <p:txBody>
          <a:bodyPr wrap="square" lIns="0" tIns="0" rIns="0" bIns="0" rtlCol="0"/>
          <a:lstStyle/>
          <a:p>
            <a:endParaRPr/>
          </a:p>
        </p:txBody>
      </p:sp>
      <p:sp>
        <p:nvSpPr>
          <p:cNvPr id="87" name="object 87"/>
          <p:cNvSpPr/>
          <p:nvPr/>
        </p:nvSpPr>
        <p:spPr>
          <a:xfrm>
            <a:off x="391502" y="3790441"/>
            <a:ext cx="88265" cy="75565"/>
          </a:xfrm>
          <a:custGeom>
            <a:avLst/>
            <a:gdLst/>
            <a:ahLst/>
            <a:cxnLst/>
            <a:rect l="l" t="t" r="r" b="b"/>
            <a:pathLst>
              <a:path w="88265" h="75564">
                <a:moveTo>
                  <a:pt x="88011" y="0"/>
                </a:moveTo>
                <a:lnTo>
                  <a:pt x="44005" y="75437"/>
                </a:lnTo>
                <a:lnTo>
                  <a:pt x="0" y="0"/>
                </a:lnTo>
              </a:path>
            </a:pathLst>
          </a:custGeom>
          <a:ln w="25146">
            <a:solidFill>
              <a:srgbClr val="375F92"/>
            </a:solidFill>
          </a:ln>
        </p:spPr>
        <p:txBody>
          <a:bodyPr wrap="square" lIns="0" tIns="0" rIns="0" bIns="0" rtlCol="0"/>
          <a:lstStyle/>
          <a:p>
            <a:endParaRPr/>
          </a:p>
        </p:txBody>
      </p:sp>
      <p:sp>
        <p:nvSpPr>
          <p:cNvPr id="88" name="object 88"/>
          <p:cNvSpPr/>
          <p:nvPr/>
        </p:nvSpPr>
        <p:spPr>
          <a:xfrm>
            <a:off x="6184900" y="2216911"/>
            <a:ext cx="242570" cy="2252345"/>
          </a:xfrm>
          <a:custGeom>
            <a:avLst/>
            <a:gdLst/>
            <a:ahLst/>
            <a:cxnLst/>
            <a:rect l="l" t="t" r="r" b="b"/>
            <a:pathLst>
              <a:path w="242570" h="2252345">
                <a:moveTo>
                  <a:pt x="0" y="0"/>
                </a:moveTo>
                <a:lnTo>
                  <a:pt x="0" y="13716"/>
                </a:lnTo>
                <a:lnTo>
                  <a:pt x="242570" y="13716"/>
                </a:lnTo>
                <a:lnTo>
                  <a:pt x="242570" y="2252218"/>
                </a:lnTo>
              </a:path>
            </a:pathLst>
          </a:custGeom>
          <a:ln w="25146">
            <a:solidFill>
              <a:srgbClr val="375F92"/>
            </a:solidFill>
          </a:ln>
        </p:spPr>
        <p:txBody>
          <a:bodyPr wrap="square" lIns="0" tIns="0" rIns="0" bIns="0" rtlCol="0"/>
          <a:lstStyle/>
          <a:p>
            <a:endParaRPr/>
          </a:p>
        </p:txBody>
      </p:sp>
      <p:sp>
        <p:nvSpPr>
          <p:cNvPr id="89" name="object 89"/>
          <p:cNvSpPr/>
          <p:nvPr/>
        </p:nvSpPr>
        <p:spPr>
          <a:xfrm>
            <a:off x="6383401" y="4393691"/>
            <a:ext cx="88265" cy="75565"/>
          </a:xfrm>
          <a:custGeom>
            <a:avLst/>
            <a:gdLst/>
            <a:ahLst/>
            <a:cxnLst/>
            <a:rect l="l" t="t" r="r" b="b"/>
            <a:pathLst>
              <a:path w="88264" h="75564">
                <a:moveTo>
                  <a:pt x="0" y="0"/>
                </a:moveTo>
                <a:lnTo>
                  <a:pt x="44069" y="75437"/>
                </a:lnTo>
                <a:lnTo>
                  <a:pt x="88011" y="0"/>
                </a:lnTo>
              </a:path>
            </a:pathLst>
          </a:custGeom>
          <a:ln w="25146">
            <a:solidFill>
              <a:srgbClr val="375F92"/>
            </a:solidFill>
          </a:ln>
        </p:spPr>
        <p:txBody>
          <a:bodyPr wrap="square" lIns="0" tIns="0" rIns="0" bIns="0" rtlCol="0"/>
          <a:lstStyle/>
          <a:p>
            <a:endParaRPr/>
          </a:p>
        </p:txBody>
      </p:sp>
      <p:graphicFrame>
        <p:nvGraphicFramePr>
          <p:cNvPr id="6" name="Tablo 5"/>
          <p:cNvGraphicFramePr>
            <a:graphicFrameLocks noGrp="1"/>
          </p:cNvGraphicFramePr>
          <p:nvPr>
            <p:extLst>
              <p:ext uri="{D42A27DB-BD31-4B8C-83A1-F6EECF244321}">
                <p14:modId xmlns:p14="http://schemas.microsoft.com/office/powerpoint/2010/main" val="1050851937"/>
              </p:ext>
            </p:extLst>
          </p:nvPr>
        </p:nvGraphicFramePr>
        <p:xfrm>
          <a:off x="327911" y="275877"/>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966389669"/>
                    </a:ext>
                  </a:extLst>
                </a:gridCol>
                <a:gridCol w="3340016">
                  <a:extLst>
                    <a:ext uri="{9D8B030D-6E8A-4147-A177-3AD203B41FA5}">
                      <a16:colId xmlns:a16="http://schemas.microsoft.com/office/drawing/2014/main" val="3697010017"/>
                    </a:ext>
                  </a:extLst>
                </a:gridCol>
                <a:gridCol w="967860">
                  <a:extLst>
                    <a:ext uri="{9D8B030D-6E8A-4147-A177-3AD203B41FA5}">
                      <a16:colId xmlns:a16="http://schemas.microsoft.com/office/drawing/2014/main" val="2500475569"/>
                    </a:ext>
                  </a:extLst>
                </a:gridCol>
                <a:gridCol w="892119">
                  <a:extLst>
                    <a:ext uri="{9D8B030D-6E8A-4147-A177-3AD203B41FA5}">
                      <a16:colId xmlns:a16="http://schemas.microsoft.com/office/drawing/2014/main" val="3830018890"/>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Tecil Yazılarının Askerlik Şubesine Gönderilmesi İş Akış Süreci  (Öğrenci İşleri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817904"/>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746354"/>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Revizyon </a:t>
                      </a: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Tarihi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90010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904612"/>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176044"/>
                  </a:ext>
                </a:extLst>
              </a:tr>
            </a:tbl>
          </a:graphicData>
        </a:graphic>
      </p:graphicFrame>
      <p:pic>
        <p:nvPicPr>
          <p:cNvPr id="1026" name="Resim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715" y="320488"/>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object 22"/>
          <p:cNvSpPr/>
          <p:nvPr/>
        </p:nvSpPr>
        <p:spPr>
          <a:xfrm>
            <a:off x="1440000" y="7100020"/>
            <a:ext cx="4320000" cy="353720"/>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53" name="object 28"/>
          <p:cNvSpPr/>
          <p:nvPr/>
        </p:nvSpPr>
        <p:spPr>
          <a:xfrm>
            <a:off x="1440000" y="4597667"/>
            <a:ext cx="4320000" cy="40586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51" name="object 22"/>
          <p:cNvSpPr/>
          <p:nvPr/>
        </p:nvSpPr>
        <p:spPr>
          <a:xfrm>
            <a:off x="1440000" y="6248400"/>
            <a:ext cx="4320000" cy="353720"/>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1" name="object 21"/>
          <p:cNvSpPr/>
          <p:nvPr/>
        </p:nvSpPr>
        <p:spPr>
          <a:xfrm>
            <a:off x="1440000" y="1266139"/>
            <a:ext cx="4320000" cy="306400"/>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2" name="object 22"/>
          <p:cNvSpPr/>
          <p:nvPr/>
        </p:nvSpPr>
        <p:spPr>
          <a:xfrm>
            <a:off x="1440000" y="6678320"/>
            <a:ext cx="4320000" cy="353720"/>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4" name="object 24"/>
          <p:cNvSpPr txBox="1"/>
          <p:nvPr/>
        </p:nvSpPr>
        <p:spPr>
          <a:xfrm>
            <a:off x="1440000" y="2463165"/>
            <a:ext cx="4320000" cy="520655"/>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Öğrenci sınav notunu düşük buluyorsa, Eğitim-Öğretim ve Sınav</a:t>
            </a:r>
          </a:p>
          <a:p>
            <a:r>
              <a:rPr lang="tr-TR" sz="1000" dirty="0" smtClean="0">
                <a:latin typeface="Book Antiqua" panose="02040602050305030304" pitchFamily="18" charset="0"/>
              </a:rPr>
              <a:t>Yönetmeliği'nin ilgili maddesi gereğince 7 (yedi) gün içerisinde maddi  hata olduğuna dair dilekçesini verir.</a:t>
            </a:r>
            <a:endParaRPr lang="tr-TR" sz="1000" dirty="0">
              <a:latin typeface="Book Antiqua" panose="02040602050305030304" pitchFamily="18" charset="0"/>
            </a:endParaRPr>
          </a:p>
        </p:txBody>
      </p:sp>
      <p:sp>
        <p:nvSpPr>
          <p:cNvPr id="25" name="object 25"/>
          <p:cNvSpPr/>
          <p:nvPr/>
        </p:nvSpPr>
        <p:spPr>
          <a:xfrm>
            <a:off x="1440000" y="1648739"/>
            <a:ext cx="4320000" cy="610209"/>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6" name="object 26"/>
          <p:cNvSpPr txBox="1"/>
          <p:nvPr/>
        </p:nvSpPr>
        <p:spPr>
          <a:xfrm>
            <a:off x="1440000" y="1766975"/>
            <a:ext cx="4320000" cy="335989"/>
          </a:xfrm>
          <a:prstGeom prst="rect">
            <a:avLst/>
          </a:prstGeom>
        </p:spPr>
        <p:txBody>
          <a:bodyPr vert="horz" wrap="square" lIns="0" tIns="12700" rIns="0" bIns="0" rtlCol="0">
            <a:spAutoFit/>
          </a:bodyPr>
          <a:lstStyle/>
          <a:p>
            <a:pPr marL="335915" marR="5080" indent="-323850" algn="ctr">
              <a:lnSpc>
                <a:spcPct val="105000"/>
              </a:lnSpc>
              <a:spcBef>
                <a:spcPts val="100"/>
              </a:spcBef>
            </a:pPr>
            <a:r>
              <a:rPr lang="tr-TR" sz="1000" b="1" dirty="0" smtClean="0">
                <a:latin typeface="Book Antiqua" panose="02040602050305030304" pitchFamily="18" charset="0"/>
                <a:cs typeface="Book Antiqua"/>
              </a:rPr>
              <a:t>Sınavları değerlendirdikten sonra öğretim elemanları otomasyon  sistemine giriş yapar ve onay vererek notları ilan eder.</a:t>
            </a:r>
            <a:endParaRPr lang="tr-TR" sz="1000" dirty="0">
              <a:latin typeface="Book Antiqua" panose="02040602050305030304" pitchFamily="18" charset="0"/>
              <a:cs typeface="Book Antiqua"/>
            </a:endParaRPr>
          </a:p>
        </p:txBody>
      </p:sp>
      <p:sp>
        <p:nvSpPr>
          <p:cNvPr id="27" name="object 27"/>
          <p:cNvSpPr/>
          <p:nvPr/>
        </p:nvSpPr>
        <p:spPr>
          <a:xfrm>
            <a:off x="1440000" y="5772940"/>
            <a:ext cx="4320000" cy="36358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8" name="object 28"/>
          <p:cNvSpPr/>
          <p:nvPr/>
        </p:nvSpPr>
        <p:spPr>
          <a:xfrm>
            <a:off x="1440000" y="5224934"/>
            <a:ext cx="4320000" cy="40586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9" name="object 29"/>
          <p:cNvSpPr/>
          <p:nvPr/>
        </p:nvSpPr>
        <p:spPr>
          <a:xfrm>
            <a:off x="1440000" y="7543800"/>
            <a:ext cx="4320000" cy="414324"/>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3" name="object 33"/>
          <p:cNvSpPr txBox="1"/>
          <p:nvPr/>
        </p:nvSpPr>
        <p:spPr>
          <a:xfrm>
            <a:off x="1440000" y="6768941"/>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Öğrencinin yeni notu otomasyon sistemine girilir.</a:t>
            </a:r>
            <a:endParaRPr lang="tr-TR" sz="1000" dirty="0">
              <a:latin typeface="Book Antiqua" panose="02040602050305030304" pitchFamily="18" charset="0"/>
              <a:cs typeface="Book Antiqua"/>
            </a:endParaRPr>
          </a:p>
        </p:txBody>
      </p:sp>
      <p:sp>
        <p:nvSpPr>
          <p:cNvPr id="34" name="object 34"/>
          <p:cNvSpPr txBox="1"/>
          <p:nvPr/>
        </p:nvSpPr>
        <p:spPr>
          <a:xfrm>
            <a:off x="1440000" y="5336816"/>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Not düzeltilmesi için Yönetim Kuruluna sunulur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5" name="object 35"/>
          <p:cNvSpPr txBox="1"/>
          <p:nvPr/>
        </p:nvSpPr>
        <p:spPr>
          <a:xfrm>
            <a:off x="1440000" y="5863683"/>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Yönetim Kurulunca itiraz incelenir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7" name="object 37"/>
          <p:cNvSpPr txBox="1"/>
          <p:nvPr/>
        </p:nvSpPr>
        <p:spPr>
          <a:xfrm>
            <a:off x="1440000" y="6321266"/>
            <a:ext cx="4320000" cy="166456"/>
          </a:xfrm>
          <a:prstGeom prst="rect">
            <a:avLst/>
          </a:prstGeom>
        </p:spPr>
        <p:txBody>
          <a:bodyPr vert="horz" wrap="square" lIns="0" tIns="6350" rIns="0" bIns="0" rtlCol="0">
            <a:spAutoFit/>
          </a:bodyPr>
          <a:lstStyle/>
          <a:p>
            <a:pPr marL="590550" marR="5080" indent="-577850" algn="ctr">
              <a:lnSpc>
                <a:spcPct val="104400"/>
              </a:lnSpc>
              <a:spcBef>
                <a:spcPts val="50"/>
              </a:spcBef>
            </a:pPr>
            <a:r>
              <a:rPr lang="tr-TR" sz="1000" b="1" dirty="0" smtClean="0">
                <a:latin typeface="Book Antiqua" panose="02040602050305030304" pitchFamily="18" charset="0"/>
                <a:cs typeface="Book Antiqua"/>
              </a:rPr>
              <a:t>Öğrencinin itirazı doğru ise;</a:t>
            </a:r>
            <a:endParaRPr lang="tr-TR" sz="1000" dirty="0">
              <a:latin typeface="Book Antiqua" panose="02040602050305030304" pitchFamily="18" charset="0"/>
              <a:cs typeface="Book Antiqua"/>
            </a:endParaRPr>
          </a:p>
        </p:txBody>
      </p:sp>
      <p:sp>
        <p:nvSpPr>
          <p:cNvPr id="39" name="object 39"/>
          <p:cNvSpPr txBox="1"/>
          <p:nvPr/>
        </p:nvSpPr>
        <p:spPr>
          <a:xfrm>
            <a:off x="1440000" y="7137236"/>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Karar sonucu öğrenciye bildirir.</a:t>
            </a:r>
            <a:endParaRPr lang="tr-TR" sz="1000" dirty="0">
              <a:latin typeface="Book Antiqua" panose="02040602050305030304" pitchFamily="18" charset="0"/>
              <a:cs typeface="Book Antiqua"/>
            </a:endParaRPr>
          </a:p>
        </p:txBody>
      </p:sp>
      <p:sp>
        <p:nvSpPr>
          <p:cNvPr id="48" name="object 48"/>
          <p:cNvSpPr txBox="1"/>
          <p:nvPr/>
        </p:nvSpPr>
        <p:spPr>
          <a:xfrm>
            <a:off x="1440000" y="3246533"/>
            <a:ext cx="4320000" cy="520655"/>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Öğrencinin sınav itirazı üzerine Dekanlık tarafından sınav evrakını  değerlendirmek üzere Dekan Yardımcısı ve ilgili Bölüm Başkanı</a:t>
            </a:r>
          </a:p>
          <a:p>
            <a:r>
              <a:rPr lang="tr-TR" sz="1000" dirty="0" smtClean="0">
                <a:latin typeface="Book Antiqua" panose="02040602050305030304" pitchFamily="18" charset="0"/>
              </a:rPr>
              <a:t>Görevlendirilir.</a:t>
            </a:r>
            <a:endParaRPr lang="tr-TR" sz="1000" dirty="0">
              <a:latin typeface="Book Antiqua" panose="02040602050305030304" pitchFamily="18" charset="0"/>
            </a:endParaRPr>
          </a:p>
        </p:txBody>
      </p:sp>
      <p:sp>
        <p:nvSpPr>
          <p:cNvPr id="49" name="object 49"/>
          <p:cNvSpPr txBox="1"/>
          <p:nvPr/>
        </p:nvSpPr>
        <p:spPr>
          <a:xfrm>
            <a:off x="1440000" y="4664857"/>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Maddi hata yapılmış ise</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52" name="Dikdörtgen 51"/>
          <p:cNvSpPr/>
          <p:nvPr/>
        </p:nvSpPr>
        <p:spPr>
          <a:xfrm>
            <a:off x="1440000" y="4001443"/>
            <a:ext cx="4320000" cy="430887"/>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Dekan Yardımcısı ve Bölüm Başkanı sonucu birim yönetimine yazılı  olarak bildirir.</a:t>
            </a:r>
            <a:endParaRPr lang="tr-TR" sz="1000" b="1" dirty="0">
              <a:latin typeface="Book Antiqua" panose="02040602050305030304" pitchFamily="18" charset="0"/>
            </a:endParaRPr>
          </a:p>
        </p:txBody>
      </p:sp>
      <p:sp>
        <p:nvSpPr>
          <p:cNvPr id="2" name="Dikdörtgen 1"/>
          <p:cNvSpPr/>
          <p:nvPr/>
        </p:nvSpPr>
        <p:spPr>
          <a:xfrm>
            <a:off x="1828800" y="1125608"/>
            <a:ext cx="3786600" cy="461665"/>
          </a:xfrm>
          <a:prstGeom prst="rect">
            <a:avLst/>
          </a:prstGeom>
        </p:spPr>
        <p:txBody>
          <a:bodyPr wrap="square">
            <a:spAutoFit/>
          </a:bodyPr>
          <a:lstStyle/>
          <a:p>
            <a:pPr marR="100330" algn="ctr">
              <a:lnSpc>
                <a:spcPct val="100000"/>
              </a:lnSpc>
            </a:pPr>
            <a:endParaRPr lang="tr-TR" sz="1200" spc="-25" dirty="0" smtClean="0">
              <a:solidFill>
                <a:srgbClr val="FFFFFF"/>
              </a:solidFill>
              <a:cs typeface="Times New Roman"/>
            </a:endParaRPr>
          </a:p>
          <a:p>
            <a:pPr marR="100330" algn="ctr">
              <a:lnSpc>
                <a:spcPct val="100000"/>
              </a:lnSpc>
            </a:pPr>
            <a:r>
              <a:rPr lang="tr-TR" sz="1200" spc="-25" dirty="0" smtClean="0">
                <a:solidFill>
                  <a:srgbClr val="FFFFFF"/>
                </a:solidFill>
                <a:cs typeface="Times New Roman"/>
              </a:rPr>
              <a:t>SINAVLARA </a:t>
            </a:r>
            <a:r>
              <a:rPr lang="tr-TR" sz="1200" spc="-5" dirty="0">
                <a:solidFill>
                  <a:srgbClr val="FFFFFF"/>
                </a:solidFill>
                <a:cs typeface="Times New Roman"/>
              </a:rPr>
              <a:t>İTİRAZ</a:t>
            </a:r>
            <a:r>
              <a:rPr lang="tr-TR" sz="1200" spc="-75" dirty="0">
                <a:solidFill>
                  <a:srgbClr val="FFFFFF"/>
                </a:solidFill>
                <a:cs typeface="Times New Roman"/>
              </a:rPr>
              <a:t> </a:t>
            </a:r>
            <a:r>
              <a:rPr lang="tr-TR" sz="1200" spc="-5" dirty="0">
                <a:solidFill>
                  <a:srgbClr val="FFFFFF"/>
                </a:solidFill>
                <a:cs typeface="Times New Roman"/>
              </a:rPr>
              <a:t>İŞLEMİ</a:t>
            </a:r>
            <a:endParaRPr lang="tr-TR" sz="1200" dirty="0">
              <a:cs typeface="Times New Roman"/>
            </a:endParaRPr>
          </a:p>
        </p:txBody>
      </p:sp>
      <p:cxnSp>
        <p:nvCxnSpPr>
          <p:cNvPr id="30" name="Düz Ok Bağlayıcısı 29"/>
          <p:cNvCxnSpPr/>
          <p:nvPr/>
        </p:nvCxnSpPr>
        <p:spPr>
          <a:xfrm flipH="1">
            <a:off x="762000" y="11520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H="1">
            <a:off x="6172200" y="11520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2" name="object 28"/>
          <p:cNvSpPr txBox="1"/>
          <p:nvPr/>
        </p:nvSpPr>
        <p:spPr>
          <a:xfrm>
            <a:off x="1295400" y="7651896"/>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3" name="Tablo 2"/>
          <p:cNvGraphicFramePr>
            <a:graphicFrameLocks noGrp="1"/>
          </p:cNvGraphicFramePr>
          <p:nvPr>
            <p:extLst>
              <p:ext uri="{D42A27DB-BD31-4B8C-83A1-F6EECF244321}">
                <p14:modId xmlns:p14="http://schemas.microsoft.com/office/powerpoint/2010/main" val="2674414607"/>
              </p:ext>
            </p:extLst>
          </p:nvPr>
        </p:nvGraphicFramePr>
        <p:xfrm>
          <a:off x="333375" y="18739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799636936"/>
                    </a:ext>
                  </a:extLst>
                </a:gridCol>
                <a:gridCol w="3340016">
                  <a:extLst>
                    <a:ext uri="{9D8B030D-6E8A-4147-A177-3AD203B41FA5}">
                      <a16:colId xmlns:a16="http://schemas.microsoft.com/office/drawing/2014/main" val="498577301"/>
                    </a:ext>
                  </a:extLst>
                </a:gridCol>
                <a:gridCol w="967860">
                  <a:extLst>
                    <a:ext uri="{9D8B030D-6E8A-4147-A177-3AD203B41FA5}">
                      <a16:colId xmlns:a16="http://schemas.microsoft.com/office/drawing/2014/main" val="3216158325"/>
                    </a:ext>
                  </a:extLst>
                </a:gridCol>
                <a:gridCol w="892119">
                  <a:extLst>
                    <a:ext uri="{9D8B030D-6E8A-4147-A177-3AD203B41FA5}">
                      <a16:colId xmlns:a16="http://schemas.microsoft.com/office/drawing/2014/main" val="1067986616"/>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Sınavlara İtiraz </a:t>
                      </a:r>
                      <a:r>
                        <a:rPr lang="tr-TR" sz="1100" baseline="0" dirty="0" smtClean="0">
                          <a:effectLst/>
                          <a:latin typeface="Times New Roman" panose="02020603050405020304" pitchFamily="18" charset="0"/>
                          <a:ea typeface="Calibri" panose="020F0502020204030204" pitchFamily="34" charset="0"/>
                          <a:cs typeface="Times New Roman" panose="02020603050405020304" pitchFamily="18" charset="0"/>
                        </a:rPr>
                        <a:t> İşlemi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İş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Akış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(Öğrenci İşleri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306875"/>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619777"/>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954840"/>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797962"/>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30102"/>
                  </a:ext>
                </a:extLst>
              </a:tr>
            </a:tbl>
          </a:graphicData>
        </a:graphic>
      </p:graphicFrame>
      <p:pic>
        <p:nvPicPr>
          <p:cNvPr id="2049" name="Resim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50" y="223210"/>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p:nvPr/>
        </p:nvSpPr>
        <p:spPr>
          <a:xfrm>
            <a:off x="1440000" y="3733673"/>
            <a:ext cx="4320000" cy="891679"/>
          </a:xfrm>
          <a:prstGeom prst="rect">
            <a:avLst/>
          </a:prstGeom>
          <a:blipFill>
            <a:blip r:embed="rId3" cstate="print"/>
            <a:stretch>
              <a:fillRect/>
            </a:stretch>
          </a:blipFill>
        </p:spPr>
        <p:txBody>
          <a:bodyPr wrap="square" lIns="0" tIns="0" rIns="0" bIns="0" rtlCol="0"/>
          <a:lstStyle/>
          <a:p>
            <a:pPr algn="ctr"/>
            <a:endParaRPr sz="1100">
              <a:latin typeface="+mj-lt"/>
            </a:endParaRPr>
          </a:p>
        </p:txBody>
      </p:sp>
      <p:sp>
        <p:nvSpPr>
          <p:cNvPr id="18" name="object 18"/>
          <p:cNvSpPr txBox="1"/>
          <p:nvPr/>
        </p:nvSpPr>
        <p:spPr>
          <a:xfrm>
            <a:off x="1440000" y="4069474"/>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Mazeretleri uygun ise;</a:t>
            </a:r>
            <a:endParaRPr lang="tr-TR" sz="1000" dirty="0">
              <a:latin typeface="Book Antiqua" panose="02040602050305030304" pitchFamily="18" charset="0"/>
              <a:cs typeface="Book Antiqua"/>
            </a:endParaRPr>
          </a:p>
        </p:txBody>
      </p:sp>
      <p:sp>
        <p:nvSpPr>
          <p:cNvPr id="19" name="object 19"/>
          <p:cNvSpPr/>
          <p:nvPr/>
        </p:nvSpPr>
        <p:spPr>
          <a:xfrm>
            <a:off x="1440000" y="1447800"/>
            <a:ext cx="4320000" cy="488835"/>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0" name="object 20"/>
          <p:cNvSpPr txBox="1"/>
          <p:nvPr/>
        </p:nvSpPr>
        <p:spPr>
          <a:xfrm>
            <a:off x="1440000" y="1568336"/>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MAZERET SINAVI </a:t>
            </a:r>
            <a:r>
              <a:rPr lang="tr-TR" sz="1200" b="1" dirty="0">
                <a:solidFill>
                  <a:srgbClr val="FFFFFF"/>
                </a:solidFill>
                <a:latin typeface="+mj-lt"/>
                <a:cs typeface="Book Antiqua"/>
              </a:rPr>
              <a:t>İŞLEMİ</a:t>
            </a:r>
            <a:endParaRPr sz="1200" dirty="0">
              <a:latin typeface="+mj-lt"/>
              <a:cs typeface="Book Antiqua"/>
            </a:endParaRPr>
          </a:p>
        </p:txBody>
      </p:sp>
      <p:sp>
        <p:nvSpPr>
          <p:cNvPr id="21" name="object 21"/>
          <p:cNvSpPr/>
          <p:nvPr/>
        </p:nvSpPr>
        <p:spPr>
          <a:xfrm>
            <a:off x="1440000" y="2947568"/>
            <a:ext cx="4320000" cy="529577"/>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2" name="object 22"/>
          <p:cNvSpPr txBox="1"/>
          <p:nvPr/>
        </p:nvSpPr>
        <p:spPr>
          <a:xfrm>
            <a:off x="1440000" y="2974213"/>
            <a:ext cx="4320000" cy="333425"/>
          </a:xfrm>
          <a:prstGeom prst="rect">
            <a:avLst/>
          </a:prstGeom>
        </p:spPr>
        <p:txBody>
          <a:bodyPr vert="horz" wrap="square" lIns="0" tIns="12700" rIns="0" bIns="0" rtlCol="0">
            <a:spAutoFit/>
          </a:bodyPr>
          <a:lstStyle/>
          <a:p>
            <a:pPr marL="12700" algn="ctr">
              <a:lnSpc>
                <a:spcPct val="100000"/>
              </a:lnSpc>
              <a:spcBef>
                <a:spcPts val="100"/>
              </a:spcBef>
            </a:pPr>
            <a:endParaRPr lang="tr-TR" sz="1000" b="1" dirty="0" smtClean="0">
              <a:latin typeface="Book Antiqua" panose="02040602050305030304" pitchFamily="18" charset="0"/>
              <a:cs typeface="Book Antiqua"/>
            </a:endParaRPr>
          </a:p>
          <a:p>
            <a:pPr marL="12700" algn="ctr">
              <a:lnSpc>
                <a:spcPct val="100000"/>
              </a:lnSpc>
              <a:spcBef>
                <a:spcPts val="100"/>
              </a:spcBef>
            </a:pPr>
            <a:r>
              <a:rPr lang="tr-TR" sz="1000" b="1" dirty="0" smtClean="0">
                <a:latin typeface="Book Antiqua" panose="02040602050305030304" pitchFamily="18" charset="0"/>
                <a:cs typeface="Book Antiqua"/>
              </a:rPr>
              <a:t>Öğrenci işleri dilekçeler ile eklerini inceler ve yönetim</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kuruluna sunar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23" name="object 23"/>
          <p:cNvSpPr/>
          <p:nvPr/>
        </p:nvSpPr>
        <p:spPr>
          <a:xfrm>
            <a:off x="1440000" y="2134374"/>
            <a:ext cx="4320000" cy="65328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4" name="object 24"/>
          <p:cNvSpPr txBox="1"/>
          <p:nvPr/>
        </p:nvSpPr>
        <p:spPr>
          <a:xfrm>
            <a:off x="1440000" y="2181872"/>
            <a:ext cx="4320000" cy="494174"/>
          </a:xfrm>
          <a:prstGeom prst="rect">
            <a:avLst/>
          </a:prstGeom>
        </p:spPr>
        <p:txBody>
          <a:bodyPr vert="horz" wrap="square" lIns="0" tIns="6350" rIns="0" bIns="0" rtlCol="0">
            <a:spAutoFit/>
          </a:bodyPr>
          <a:lstStyle/>
          <a:p>
            <a:pPr marL="139065" marR="5080" indent="-127000" algn="ctr">
              <a:lnSpc>
                <a:spcPct val="104400"/>
              </a:lnSpc>
              <a:spcBef>
                <a:spcPts val="50"/>
              </a:spcBef>
            </a:pPr>
            <a:endParaRPr lang="tr-TR" sz="1000" b="1" dirty="0" smtClean="0">
              <a:latin typeface="Book Antiqua" panose="02040602050305030304" pitchFamily="18" charset="0"/>
              <a:cs typeface="Book Antiqua"/>
            </a:endParaRPr>
          </a:p>
          <a:p>
            <a:pPr marL="139065" marR="5080" indent="-127000" algn="ctr">
              <a:lnSpc>
                <a:spcPct val="104400"/>
              </a:lnSpc>
              <a:spcBef>
                <a:spcPts val="50"/>
              </a:spcBef>
            </a:pPr>
            <a:r>
              <a:rPr lang="tr-TR" sz="1000" b="1" dirty="0" smtClean="0">
                <a:latin typeface="Book Antiqua" panose="02040602050305030304" pitchFamily="18" charset="0"/>
                <a:cs typeface="Book Antiqua"/>
              </a:rPr>
              <a:t>Mazereti nedeniyle ara sınavlara giremeyen öğrenciler mazeret belgeleri ile birlikte dilekçelerini öğrenci işlerine verirler.</a:t>
            </a:r>
            <a:endParaRPr lang="tr-TR" sz="1000" dirty="0">
              <a:latin typeface="Book Antiqua" panose="02040602050305030304" pitchFamily="18" charset="0"/>
              <a:cs typeface="Book Antiqua"/>
            </a:endParaRPr>
          </a:p>
        </p:txBody>
      </p:sp>
      <p:sp>
        <p:nvSpPr>
          <p:cNvPr id="26" name="object 26"/>
          <p:cNvSpPr/>
          <p:nvPr/>
        </p:nvSpPr>
        <p:spPr>
          <a:xfrm>
            <a:off x="1440000" y="4850130"/>
            <a:ext cx="4320000" cy="48883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7" name="object 27"/>
          <p:cNvSpPr txBox="1"/>
          <p:nvPr/>
        </p:nvSpPr>
        <p:spPr>
          <a:xfrm>
            <a:off x="1440000" y="504369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Bölüm Başkanlarınca mazeret sınav takvimi hazırlanır.</a:t>
            </a:r>
            <a:endParaRPr lang="tr-TR" sz="1000" dirty="0">
              <a:latin typeface="Book Antiqua" panose="02040602050305030304" pitchFamily="18" charset="0"/>
              <a:cs typeface="Book Antiqua"/>
            </a:endParaRPr>
          </a:p>
        </p:txBody>
      </p:sp>
      <p:sp>
        <p:nvSpPr>
          <p:cNvPr id="28" name="object 28"/>
          <p:cNvSpPr txBox="1"/>
          <p:nvPr/>
        </p:nvSpPr>
        <p:spPr>
          <a:xfrm>
            <a:off x="1440000" y="5563629"/>
            <a:ext cx="4320000" cy="358560"/>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İlgili öğretim elemanları Bölüm Başkanlarınca belirlenen gün, yer ve saatte mazeret sınavlarını gerçekleştirir.</a:t>
            </a:r>
            <a:endParaRPr lang="tr-TR" sz="1000" dirty="0">
              <a:latin typeface="Book Antiqua" panose="02040602050305030304" pitchFamily="18" charset="0"/>
            </a:endParaRPr>
          </a:p>
        </p:txBody>
      </p:sp>
      <p:sp>
        <p:nvSpPr>
          <p:cNvPr id="29" name="object 29"/>
          <p:cNvSpPr/>
          <p:nvPr/>
        </p:nvSpPr>
        <p:spPr>
          <a:xfrm>
            <a:off x="1440000" y="7484203"/>
            <a:ext cx="4320000" cy="442061"/>
          </a:xfrm>
          <a:prstGeom prst="rect">
            <a:avLst/>
          </a:prstGeom>
          <a:solidFill>
            <a:schemeClr val="accent1">
              <a:lumMod val="50000"/>
            </a:schemeClr>
          </a:solidFill>
        </p:spPr>
        <p:txBody>
          <a:bodyPr wrap="square" lIns="0" tIns="0" rIns="0" bIns="0" rtlCol="0"/>
          <a:lstStyle/>
          <a:p>
            <a:pPr algn="ctr"/>
            <a:endParaRPr sz="1100" dirty="0">
              <a:solidFill>
                <a:schemeClr val="bg1"/>
              </a:solidFill>
              <a:latin typeface="+mj-lt"/>
            </a:endParaRPr>
          </a:p>
        </p:txBody>
      </p:sp>
      <p:sp>
        <p:nvSpPr>
          <p:cNvPr id="36" name="object 36"/>
          <p:cNvSpPr txBox="1"/>
          <p:nvPr/>
        </p:nvSpPr>
        <p:spPr>
          <a:xfrm>
            <a:off x="1440000" y="6263399"/>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İlgili öğretim elemanları mazeret sınavı notlarını öğrencilere duyurmak üzere öğrenci otomasyon sistemine girer.</a:t>
            </a:r>
            <a:endParaRPr lang="tr-TR" sz="1000" dirty="0">
              <a:latin typeface="Book Antiqua" panose="02040602050305030304" pitchFamily="18" charset="0"/>
            </a:endParaRPr>
          </a:p>
        </p:txBody>
      </p:sp>
      <p:sp>
        <p:nvSpPr>
          <p:cNvPr id="37" name="object 37"/>
          <p:cNvSpPr txBox="1"/>
          <p:nvPr/>
        </p:nvSpPr>
        <p:spPr>
          <a:xfrm>
            <a:off x="1440000" y="6917575"/>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Sınav evrakları sorumlu öğretim elemanları tarafından tutanakla öğrenci işlerine teslim edilir.</a:t>
            </a:r>
            <a:endParaRPr lang="tr-TR" sz="1000" dirty="0">
              <a:latin typeface="Book Antiqua" panose="02040602050305030304" pitchFamily="18" charset="0"/>
            </a:endParaRPr>
          </a:p>
        </p:txBody>
      </p:sp>
      <p:cxnSp>
        <p:nvCxnSpPr>
          <p:cNvPr id="41" name="Düz Ok Bağlayıcısı 40"/>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0" name="object 28"/>
          <p:cNvSpPr txBox="1"/>
          <p:nvPr/>
        </p:nvSpPr>
        <p:spPr>
          <a:xfrm>
            <a:off x="1269000" y="7571751"/>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3" name="Tablo 2"/>
          <p:cNvGraphicFramePr>
            <a:graphicFrameLocks noGrp="1"/>
          </p:cNvGraphicFramePr>
          <p:nvPr>
            <p:extLst>
              <p:ext uri="{D42A27DB-BD31-4B8C-83A1-F6EECF244321}">
                <p14:modId xmlns:p14="http://schemas.microsoft.com/office/powerpoint/2010/main" val="3446659972"/>
              </p:ext>
            </p:extLst>
          </p:nvPr>
        </p:nvGraphicFramePr>
        <p:xfrm>
          <a:off x="347864" y="414870"/>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048984572"/>
                    </a:ext>
                  </a:extLst>
                </a:gridCol>
                <a:gridCol w="3340016">
                  <a:extLst>
                    <a:ext uri="{9D8B030D-6E8A-4147-A177-3AD203B41FA5}">
                      <a16:colId xmlns:a16="http://schemas.microsoft.com/office/drawing/2014/main" val="83374080"/>
                    </a:ext>
                  </a:extLst>
                </a:gridCol>
                <a:gridCol w="967860">
                  <a:extLst>
                    <a:ext uri="{9D8B030D-6E8A-4147-A177-3AD203B41FA5}">
                      <a16:colId xmlns:a16="http://schemas.microsoft.com/office/drawing/2014/main" val="4218530577"/>
                    </a:ext>
                  </a:extLst>
                </a:gridCol>
                <a:gridCol w="892119">
                  <a:extLst>
                    <a:ext uri="{9D8B030D-6E8A-4147-A177-3AD203B41FA5}">
                      <a16:colId xmlns:a16="http://schemas.microsoft.com/office/drawing/2014/main" val="972168725"/>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Mazeret Sınavı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İş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Akış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Süreci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(Öğrenci İşleri Birimi)</a:t>
                      </a: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567593"/>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829092"/>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288478"/>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32401"/>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181961"/>
                  </a:ext>
                </a:extLst>
              </a:tr>
            </a:tbl>
          </a:graphicData>
        </a:graphic>
      </p:graphicFrame>
      <p:pic>
        <p:nvPicPr>
          <p:cNvPr id="3074"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 y="452512"/>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object 32"/>
          <p:cNvSpPr/>
          <p:nvPr/>
        </p:nvSpPr>
        <p:spPr>
          <a:xfrm>
            <a:off x="1440000" y="6304013"/>
            <a:ext cx="4320000" cy="48883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7" name="object 17"/>
          <p:cNvSpPr/>
          <p:nvPr/>
        </p:nvSpPr>
        <p:spPr>
          <a:xfrm>
            <a:off x="1440000" y="3834244"/>
            <a:ext cx="4320000" cy="891679"/>
          </a:xfrm>
          <a:prstGeom prst="rect">
            <a:avLst/>
          </a:prstGeom>
          <a:blipFill>
            <a:blip r:embed="rId3" cstate="print"/>
            <a:stretch>
              <a:fillRect/>
            </a:stretch>
          </a:blipFill>
        </p:spPr>
        <p:txBody>
          <a:bodyPr wrap="square" lIns="0" tIns="0" rIns="0" bIns="0" rtlCol="0"/>
          <a:lstStyle/>
          <a:p>
            <a:pPr algn="ctr"/>
            <a:endParaRPr sz="2800">
              <a:latin typeface="+mj-lt"/>
            </a:endParaRPr>
          </a:p>
        </p:txBody>
      </p:sp>
      <p:sp>
        <p:nvSpPr>
          <p:cNvPr id="18" name="object 18"/>
          <p:cNvSpPr txBox="1"/>
          <p:nvPr/>
        </p:nvSpPr>
        <p:spPr>
          <a:xfrm>
            <a:off x="1440000" y="4160914"/>
            <a:ext cx="4320000" cy="166456"/>
          </a:xfrm>
          <a:prstGeom prst="rect">
            <a:avLst/>
          </a:prstGeom>
        </p:spPr>
        <p:txBody>
          <a:bodyPr vert="horz" wrap="square" lIns="0" tIns="6350" rIns="0" bIns="0" rtlCol="0">
            <a:spAutoFit/>
          </a:bodyPr>
          <a:lstStyle/>
          <a:p>
            <a:pPr marL="571500" marR="5080" indent="-559435" algn="ctr">
              <a:lnSpc>
                <a:spcPct val="104400"/>
              </a:lnSpc>
              <a:spcBef>
                <a:spcPts val="50"/>
              </a:spcBef>
            </a:pPr>
            <a:r>
              <a:rPr lang="tr-TR" sz="1000" b="1" dirty="0" smtClean="0">
                <a:latin typeface="Book Antiqua" panose="02040602050305030304" pitchFamily="18" charset="0"/>
                <a:cs typeface="Book Antiqua"/>
              </a:rPr>
              <a:t>Sadece tek bir dersi var ise;</a:t>
            </a:r>
            <a:endParaRPr lang="tr-TR" sz="1000" dirty="0">
              <a:latin typeface="Book Antiqua" panose="02040602050305030304" pitchFamily="18" charset="0"/>
              <a:cs typeface="Book Antiqua"/>
            </a:endParaRPr>
          </a:p>
        </p:txBody>
      </p:sp>
      <p:sp>
        <p:nvSpPr>
          <p:cNvPr id="19" name="object 19"/>
          <p:cNvSpPr/>
          <p:nvPr/>
        </p:nvSpPr>
        <p:spPr>
          <a:xfrm>
            <a:off x="1440000" y="1548371"/>
            <a:ext cx="4320000" cy="488835"/>
          </a:xfrm>
          <a:prstGeom prst="rect">
            <a:avLst/>
          </a:prstGeom>
          <a:solidFill>
            <a:schemeClr val="accent1">
              <a:lumMod val="50000"/>
            </a:schemeClr>
          </a:solidFill>
        </p:spPr>
        <p:txBody>
          <a:bodyPr wrap="square" lIns="0" tIns="0" rIns="0" bIns="0" rtlCol="0"/>
          <a:lstStyle/>
          <a:p>
            <a:pPr algn="ctr"/>
            <a:endParaRPr sz="1200" dirty="0">
              <a:solidFill>
                <a:schemeClr val="bg1"/>
              </a:solidFill>
              <a:latin typeface="+mj-lt"/>
            </a:endParaRPr>
          </a:p>
        </p:txBody>
      </p:sp>
      <p:sp>
        <p:nvSpPr>
          <p:cNvPr id="20" name="object 20"/>
          <p:cNvSpPr txBox="1"/>
          <p:nvPr/>
        </p:nvSpPr>
        <p:spPr>
          <a:xfrm>
            <a:off x="1440000" y="1668907"/>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TEK DERS SINAVI </a:t>
            </a:r>
            <a:r>
              <a:rPr lang="tr-TR" sz="1200" b="1" dirty="0">
                <a:solidFill>
                  <a:srgbClr val="FFFFFF"/>
                </a:solidFill>
                <a:latin typeface="+mj-lt"/>
                <a:cs typeface="Book Antiqua"/>
              </a:rPr>
              <a:t>İŞ</a:t>
            </a:r>
            <a:r>
              <a:rPr sz="1200" b="1" dirty="0">
                <a:solidFill>
                  <a:srgbClr val="FFFFFF"/>
                </a:solidFill>
                <a:latin typeface="+mj-lt"/>
                <a:cs typeface="Book Antiqua"/>
              </a:rPr>
              <a:t>LEM</a:t>
            </a:r>
            <a:r>
              <a:rPr lang="tr-TR" sz="1200" b="1" dirty="0">
                <a:solidFill>
                  <a:srgbClr val="FFFFFF"/>
                </a:solidFill>
                <a:latin typeface="+mj-lt"/>
                <a:cs typeface="Book Antiqua"/>
              </a:rPr>
              <a:t>İ</a:t>
            </a:r>
            <a:endParaRPr sz="1200" dirty="0">
              <a:latin typeface="+mj-lt"/>
              <a:cs typeface="Book Antiqua"/>
            </a:endParaRPr>
          </a:p>
        </p:txBody>
      </p:sp>
      <p:sp>
        <p:nvSpPr>
          <p:cNvPr id="21" name="object 21"/>
          <p:cNvSpPr/>
          <p:nvPr/>
        </p:nvSpPr>
        <p:spPr>
          <a:xfrm>
            <a:off x="1440000" y="3048152"/>
            <a:ext cx="4320000" cy="517499"/>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2" name="object 22"/>
          <p:cNvSpPr txBox="1"/>
          <p:nvPr/>
        </p:nvSpPr>
        <p:spPr>
          <a:xfrm>
            <a:off x="1440000" y="3196209"/>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Bölüm Başkanları dilekçeleri inceler.</a:t>
            </a:r>
            <a:endParaRPr lang="tr-TR" sz="1000" dirty="0">
              <a:latin typeface="Book Antiqua" panose="02040602050305030304" pitchFamily="18" charset="0"/>
              <a:cs typeface="Book Antiqua"/>
            </a:endParaRPr>
          </a:p>
        </p:txBody>
      </p:sp>
      <p:sp>
        <p:nvSpPr>
          <p:cNvPr id="24" name="object 24"/>
          <p:cNvSpPr txBox="1"/>
          <p:nvPr/>
        </p:nvSpPr>
        <p:spPr>
          <a:xfrm>
            <a:off x="1440000" y="2282443"/>
            <a:ext cx="4320000" cy="513602"/>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Mezun olmak için tek dersi kalan öğrenciler tek ders sınavına girmek için Bölüm Başkanlarına iletilmek üzere  öğrenci işlerine dilekçe ile başvururlar.</a:t>
            </a:r>
            <a:endParaRPr lang="tr-TR" sz="1000" dirty="0">
              <a:latin typeface="Book Antiqua" panose="02040602050305030304" pitchFamily="18" charset="0"/>
            </a:endParaRPr>
          </a:p>
        </p:txBody>
      </p:sp>
      <p:sp>
        <p:nvSpPr>
          <p:cNvPr id="25" name="object 25"/>
          <p:cNvSpPr/>
          <p:nvPr/>
        </p:nvSpPr>
        <p:spPr>
          <a:xfrm>
            <a:off x="1440000" y="5661304"/>
            <a:ext cx="4320000" cy="503910"/>
          </a:xfrm>
          <a:prstGeom prst="rect">
            <a:avLst/>
          </a:prstGeom>
          <a:blipFill>
            <a:blip r:embed="rId4" cstate="print"/>
            <a:stretch>
              <a:fillRect/>
            </a:stretch>
          </a:blipFill>
        </p:spPr>
        <p:txBody>
          <a:bodyPr wrap="square" lIns="0" tIns="0" rIns="0" bIns="0" rtlCol="0"/>
          <a:lstStyle/>
          <a:p>
            <a:pPr algn="ctr"/>
            <a:endParaRPr sz="2800">
              <a:latin typeface="+mj-lt"/>
            </a:endParaRPr>
          </a:p>
        </p:txBody>
      </p:sp>
      <p:sp>
        <p:nvSpPr>
          <p:cNvPr id="27" name="object 27"/>
          <p:cNvSpPr txBox="1"/>
          <p:nvPr/>
        </p:nvSpPr>
        <p:spPr>
          <a:xfrm>
            <a:off x="1440000" y="5043678"/>
            <a:ext cx="4320000" cy="358560"/>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Bölüm Başkanlarınca ilan edilen gün, yer ve saatlerde ilgili öğretim elemanlarınca tek ders sınavı yapılır.</a:t>
            </a:r>
            <a:endParaRPr lang="tr-TR" sz="1000" dirty="0">
              <a:latin typeface="Book Antiqua" panose="02040602050305030304" pitchFamily="18" charset="0"/>
            </a:endParaRPr>
          </a:p>
        </p:txBody>
      </p:sp>
      <p:sp>
        <p:nvSpPr>
          <p:cNvPr id="28" name="object 28"/>
          <p:cNvSpPr txBox="1"/>
          <p:nvPr/>
        </p:nvSpPr>
        <p:spPr>
          <a:xfrm>
            <a:off x="1440000" y="5697728"/>
            <a:ext cx="4320000" cy="358560"/>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Öğrenci işleri tek ders sınav notlarını öğrenci otomasyon sistemine girerler.</a:t>
            </a:r>
            <a:endParaRPr lang="tr-TR" sz="1000" dirty="0">
              <a:latin typeface="Book Antiqua" panose="02040602050305030304" pitchFamily="18" charset="0"/>
            </a:endParaRPr>
          </a:p>
        </p:txBody>
      </p:sp>
      <p:sp>
        <p:nvSpPr>
          <p:cNvPr id="29" name="object 29"/>
          <p:cNvSpPr/>
          <p:nvPr/>
        </p:nvSpPr>
        <p:spPr>
          <a:xfrm>
            <a:off x="1465400" y="7626534"/>
            <a:ext cx="4320000" cy="435261"/>
          </a:xfrm>
          <a:prstGeom prst="rect">
            <a:avLst/>
          </a:prstGeom>
          <a:solidFill>
            <a:schemeClr val="accent1">
              <a:lumMod val="50000"/>
            </a:schemeClr>
          </a:solidFill>
        </p:spPr>
        <p:txBody>
          <a:bodyPr wrap="square" lIns="0" tIns="0" rIns="0" bIns="0" rtlCol="0"/>
          <a:lstStyle/>
          <a:p>
            <a:pPr algn="ctr"/>
            <a:endParaRPr sz="1200" dirty="0">
              <a:solidFill>
                <a:schemeClr val="bg1"/>
              </a:solidFill>
              <a:latin typeface="+mj-lt"/>
            </a:endParaRPr>
          </a:p>
        </p:txBody>
      </p:sp>
      <p:sp>
        <p:nvSpPr>
          <p:cNvPr id="33" name="object 33"/>
          <p:cNvSpPr txBox="1"/>
          <p:nvPr/>
        </p:nvSpPr>
        <p:spPr>
          <a:xfrm>
            <a:off x="1440000" y="643839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Tek ders sınavında başarılı olanlar mezun edilir.</a:t>
            </a:r>
            <a:endParaRPr lang="tr-TR" sz="1000" dirty="0">
              <a:latin typeface="Book Antiqua" panose="02040602050305030304" pitchFamily="18" charset="0"/>
              <a:cs typeface="Book Antiqua"/>
            </a:endParaRPr>
          </a:p>
        </p:txBody>
      </p:sp>
      <p:sp>
        <p:nvSpPr>
          <p:cNvPr id="37" name="object 37"/>
          <p:cNvSpPr txBox="1"/>
          <p:nvPr/>
        </p:nvSpPr>
        <p:spPr>
          <a:xfrm>
            <a:off x="1440000" y="6951782"/>
            <a:ext cx="4320000" cy="515817"/>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lang="tr-TR" sz="1000" dirty="0" smtClean="0">
                <a:latin typeface="Book Antiqua" panose="02040602050305030304" pitchFamily="18" charset="0"/>
              </a:rPr>
              <a:t>Sınav evrakları sorumlu öğretim elemanları tarafından tutanakla öğrenci işlerine teslim edilir.</a:t>
            </a:r>
            <a:endParaRPr lang="tr-TR" sz="1000" dirty="0">
              <a:latin typeface="Book Antiqua" panose="02040602050305030304" pitchFamily="18" charset="0"/>
            </a:endParaRPr>
          </a:p>
        </p:txBody>
      </p:sp>
      <p:cxnSp>
        <p:nvCxnSpPr>
          <p:cNvPr id="42" name="Düz Ok Bağlayıcısı 41"/>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1" name="object 28"/>
          <p:cNvSpPr txBox="1"/>
          <p:nvPr/>
        </p:nvSpPr>
        <p:spPr>
          <a:xfrm>
            <a:off x="1440000" y="7748574"/>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1579522918"/>
              </p:ext>
            </p:extLst>
          </p:nvPr>
        </p:nvGraphicFramePr>
        <p:xfrm>
          <a:off x="347864" y="425272"/>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1142582409"/>
                    </a:ext>
                  </a:extLst>
                </a:gridCol>
                <a:gridCol w="3340016">
                  <a:extLst>
                    <a:ext uri="{9D8B030D-6E8A-4147-A177-3AD203B41FA5}">
                      <a16:colId xmlns:a16="http://schemas.microsoft.com/office/drawing/2014/main" val="815125518"/>
                    </a:ext>
                  </a:extLst>
                </a:gridCol>
                <a:gridCol w="967860">
                  <a:extLst>
                    <a:ext uri="{9D8B030D-6E8A-4147-A177-3AD203B41FA5}">
                      <a16:colId xmlns:a16="http://schemas.microsoft.com/office/drawing/2014/main" val="3958096898"/>
                    </a:ext>
                  </a:extLst>
                </a:gridCol>
                <a:gridCol w="892119">
                  <a:extLst>
                    <a:ext uri="{9D8B030D-6E8A-4147-A177-3AD203B41FA5}">
                      <a16:colId xmlns:a16="http://schemas.microsoft.com/office/drawing/2014/main" val="2688915086"/>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Tek Ders Sınavı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(Öğrenci İşleri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521743"/>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29525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1198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385572"/>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712047"/>
                  </a:ext>
                </a:extLst>
              </a:tr>
            </a:tbl>
          </a:graphicData>
        </a:graphic>
      </p:graphicFrame>
      <p:pic>
        <p:nvPicPr>
          <p:cNvPr id="4097"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521" y="459403"/>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p:nvPr/>
        </p:nvSpPr>
        <p:spPr>
          <a:xfrm>
            <a:off x="1440000" y="1329009"/>
            <a:ext cx="4320000" cy="399587"/>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2" name="object 12"/>
          <p:cNvSpPr txBox="1"/>
          <p:nvPr/>
        </p:nvSpPr>
        <p:spPr>
          <a:xfrm>
            <a:off x="1440000" y="1366265"/>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Book Antiqua"/>
                <a:cs typeface="Book Antiqua"/>
              </a:rPr>
              <a:t>ÖĞRENC</a:t>
            </a:r>
            <a:r>
              <a:rPr lang="tr-TR" sz="1200" b="1" dirty="0" smtClean="0">
                <a:solidFill>
                  <a:srgbClr val="FFFFFF"/>
                </a:solidFill>
                <a:latin typeface="Book Antiqua"/>
                <a:cs typeface="Book Antiqua"/>
              </a:rPr>
              <a:t>İ</a:t>
            </a:r>
            <a:r>
              <a:rPr sz="1200" b="1" dirty="0" smtClean="0">
                <a:solidFill>
                  <a:srgbClr val="FFFFFF"/>
                </a:solidFill>
                <a:latin typeface="Book Antiqua"/>
                <a:cs typeface="Book Antiqua"/>
              </a:rPr>
              <a:t> </a:t>
            </a:r>
            <a:r>
              <a:rPr sz="1200" b="1" dirty="0">
                <a:solidFill>
                  <a:srgbClr val="FFFFFF"/>
                </a:solidFill>
                <a:latin typeface="Book Antiqua"/>
                <a:cs typeface="Book Antiqua"/>
              </a:rPr>
              <a:t>ALIM </a:t>
            </a:r>
            <a:r>
              <a:rPr lang="tr-TR" sz="1200" b="1" dirty="0">
                <a:solidFill>
                  <a:srgbClr val="FFFFFF"/>
                </a:solidFill>
                <a:latin typeface="Book Antiqua"/>
                <a:cs typeface="Book Antiqua"/>
              </a:rPr>
              <a:t>İŞ</a:t>
            </a:r>
            <a:r>
              <a:rPr sz="1200" b="1" dirty="0">
                <a:solidFill>
                  <a:srgbClr val="FFFFFF"/>
                </a:solidFill>
                <a:latin typeface="Book Antiqua"/>
                <a:cs typeface="Book Antiqua"/>
              </a:rPr>
              <a:t>LEMLER</a:t>
            </a:r>
            <a:r>
              <a:rPr lang="tr-TR" sz="1200" b="1" dirty="0">
                <a:solidFill>
                  <a:srgbClr val="FFFFFF"/>
                </a:solidFill>
                <a:latin typeface="Book Antiqua"/>
                <a:cs typeface="Book Antiqua"/>
              </a:rPr>
              <a:t>İ</a:t>
            </a:r>
            <a:endParaRPr sz="1200" dirty="0">
              <a:latin typeface="Book Antiqua"/>
              <a:cs typeface="Book Antiqua"/>
            </a:endParaRPr>
          </a:p>
        </p:txBody>
      </p:sp>
      <p:sp>
        <p:nvSpPr>
          <p:cNvPr id="13" name="object 13"/>
          <p:cNvSpPr/>
          <p:nvPr/>
        </p:nvSpPr>
        <p:spPr>
          <a:xfrm>
            <a:off x="1440000" y="1877009"/>
            <a:ext cx="4320000" cy="485317"/>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4" name="object 14"/>
          <p:cNvSpPr txBox="1"/>
          <p:nvPr/>
        </p:nvSpPr>
        <p:spPr>
          <a:xfrm>
            <a:off x="1440000" y="1941703"/>
            <a:ext cx="4320000" cy="326500"/>
          </a:xfrm>
          <a:prstGeom prst="rect">
            <a:avLst/>
          </a:prstGeom>
        </p:spPr>
        <p:txBody>
          <a:bodyPr vert="horz" wrap="square" lIns="0" tIns="6350" rIns="0" bIns="0" rtlCol="0">
            <a:spAutoFit/>
          </a:bodyPr>
          <a:lstStyle/>
          <a:p>
            <a:pPr marL="41275" marR="5080" indent="-29209" algn="ctr">
              <a:lnSpc>
                <a:spcPct val="104400"/>
              </a:lnSpc>
              <a:spcBef>
                <a:spcPts val="50"/>
              </a:spcBef>
            </a:pPr>
            <a:r>
              <a:rPr lang="tr-TR" sz="1000" b="1" dirty="0" smtClean="0">
                <a:latin typeface="Book Antiqua"/>
                <a:cs typeface="Book Antiqua"/>
              </a:rPr>
              <a:t>Rektörlük, Sağlık Kültür </a:t>
            </a:r>
            <a:r>
              <a:rPr lang="tr-TR" sz="1000" b="1" dirty="0">
                <a:latin typeface="Book Antiqua"/>
                <a:cs typeface="Book Antiqua"/>
              </a:rPr>
              <a:t>v</a:t>
            </a:r>
            <a:r>
              <a:rPr lang="tr-TR" sz="1000" b="1" dirty="0" smtClean="0">
                <a:latin typeface="Book Antiqua"/>
                <a:cs typeface="Book Antiqua"/>
              </a:rPr>
              <a:t>e Spor D. Başkanlığınca birimlere çalıştırılacak öğrencilerin tespitine ilişkin yazı gönderilir.</a:t>
            </a:r>
            <a:endParaRPr lang="tr-TR" sz="1000" dirty="0">
              <a:latin typeface="Book Antiqua"/>
              <a:cs typeface="Book Antiqua"/>
            </a:endParaRPr>
          </a:p>
        </p:txBody>
      </p:sp>
      <p:sp>
        <p:nvSpPr>
          <p:cNvPr id="15" name="object 15"/>
          <p:cNvSpPr/>
          <p:nvPr/>
        </p:nvSpPr>
        <p:spPr>
          <a:xfrm>
            <a:off x="1427300" y="7617358"/>
            <a:ext cx="4320000" cy="424306"/>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6" name="object 16"/>
          <p:cNvSpPr/>
          <p:nvPr/>
        </p:nvSpPr>
        <p:spPr>
          <a:xfrm>
            <a:off x="1440000" y="5051879"/>
            <a:ext cx="4320000" cy="734923"/>
          </a:xfrm>
          <a:prstGeom prst="rect">
            <a:avLst/>
          </a:prstGeom>
          <a:blipFill>
            <a:blip r:embed="rId3" cstate="print"/>
            <a:stretch>
              <a:fillRect/>
            </a:stretch>
          </a:blipFill>
        </p:spPr>
        <p:txBody>
          <a:bodyPr wrap="square" lIns="0" tIns="0" rIns="0" bIns="0" rtlCol="0"/>
          <a:lstStyle/>
          <a:p>
            <a:pPr algn="ctr"/>
            <a:endParaRPr sz="2800"/>
          </a:p>
        </p:txBody>
      </p:sp>
      <p:sp>
        <p:nvSpPr>
          <p:cNvPr id="17" name="object 17"/>
          <p:cNvSpPr txBox="1"/>
          <p:nvPr/>
        </p:nvSpPr>
        <p:spPr>
          <a:xfrm>
            <a:off x="1414600" y="5311529"/>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Sonuç olumlu ise;</a:t>
            </a:r>
            <a:endParaRPr lang="tr-TR" sz="1000" dirty="0">
              <a:latin typeface="Book Antiqua"/>
              <a:cs typeface="Book Antiqua"/>
            </a:endParaRPr>
          </a:p>
        </p:txBody>
      </p:sp>
      <p:sp>
        <p:nvSpPr>
          <p:cNvPr id="18" name="object 18"/>
          <p:cNvSpPr/>
          <p:nvPr/>
        </p:nvSpPr>
        <p:spPr>
          <a:xfrm>
            <a:off x="1440000" y="5851136"/>
            <a:ext cx="4320000" cy="47561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9" name="object 19"/>
          <p:cNvSpPr txBox="1"/>
          <p:nvPr/>
        </p:nvSpPr>
        <p:spPr>
          <a:xfrm>
            <a:off x="1414600" y="6016637"/>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Komisyon tarafından seçilen öğrencilerin isimleri Dekanlığa sunulur</a:t>
            </a:r>
            <a:r>
              <a:rPr lang="tr-TR" sz="1000" b="1" spc="5" dirty="0" smtClean="0">
                <a:latin typeface="Book Antiqua"/>
                <a:cs typeface="Book Antiqua"/>
              </a:rPr>
              <a:t>.</a:t>
            </a:r>
            <a:endParaRPr lang="tr-TR" sz="1000" dirty="0">
              <a:latin typeface="Book Antiqua"/>
              <a:cs typeface="Book Antiqua"/>
            </a:endParaRPr>
          </a:p>
        </p:txBody>
      </p:sp>
      <p:sp>
        <p:nvSpPr>
          <p:cNvPr id="23" name="object 23"/>
          <p:cNvSpPr txBox="1"/>
          <p:nvPr/>
        </p:nvSpPr>
        <p:spPr>
          <a:xfrm>
            <a:off x="1440000" y="6565814"/>
            <a:ext cx="4320000" cy="364202"/>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Dekanlık seçilen öğrencilerin isimlerini Sağlık Kültür ve Spor Dairesi Başkanlığı’na üst yazı ile gönderir.</a:t>
            </a:r>
            <a:endParaRPr lang="tr-TR" sz="1000" dirty="0">
              <a:latin typeface="Book Antiqua" panose="02040602050305030304" pitchFamily="18" charset="0"/>
            </a:endParaRPr>
          </a:p>
        </p:txBody>
      </p:sp>
      <p:sp>
        <p:nvSpPr>
          <p:cNvPr id="29" name="object 29"/>
          <p:cNvSpPr txBox="1"/>
          <p:nvPr/>
        </p:nvSpPr>
        <p:spPr>
          <a:xfrm>
            <a:off x="1427300" y="7111428"/>
            <a:ext cx="4320000" cy="395834"/>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Sonuç seçilen öğrencilere tebliğ edilir ve öğrencilerin fakültede çalışmaya başlama işlemleri yapılır.</a:t>
            </a:r>
            <a:endParaRPr lang="tr-TR" sz="1000" dirty="0">
              <a:latin typeface="Book Antiqua" panose="02040602050305030304" pitchFamily="18" charset="0"/>
            </a:endParaRPr>
          </a:p>
        </p:txBody>
      </p:sp>
      <p:sp>
        <p:nvSpPr>
          <p:cNvPr id="32" name="object 32"/>
          <p:cNvSpPr/>
          <p:nvPr/>
        </p:nvSpPr>
        <p:spPr>
          <a:xfrm>
            <a:off x="1440000" y="2549601"/>
            <a:ext cx="4320000" cy="485317"/>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3" name="object 33"/>
          <p:cNvSpPr txBox="1"/>
          <p:nvPr/>
        </p:nvSpPr>
        <p:spPr>
          <a:xfrm>
            <a:off x="1440000" y="2614371"/>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Dekanlık çalıştırılacak öğrenci sayısını ve aranan şartları</a:t>
            </a:r>
            <a:r>
              <a:rPr lang="tr-TR" sz="1000" dirty="0" smtClean="0">
                <a:latin typeface="Book Antiqua"/>
                <a:cs typeface="Book Antiqua"/>
              </a:rPr>
              <a:t> </a:t>
            </a:r>
            <a:r>
              <a:rPr lang="tr-TR" sz="1000" b="1" dirty="0" smtClean="0">
                <a:latin typeface="Book Antiqua"/>
                <a:cs typeface="Book Antiqua"/>
              </a:rPr>
              <a:t>öğrencilere duyurur.</a:t>
            </a:r>
            <a:endParaRPr lang="tr-TR" sz="1000" dirty="0">
              <a:latin typeface="Book Antiqua"/>
              <a:cs typeface="Book Antiqua"/>
            </a:endParaRPr>
          </a:p>
        </p:txBody>
      </p:sp>
      <p:sp>
        <p:nvSpPr>
          <p:cNvPr id="36" name="object 36"/>
          <p:cNvSpPr/>
          <p:nvPr/>
        </p:nvSpPr>
        <p:spPr>
          <a:xfrm>
            <a:off x="1440000" y="3859860"/>
            <a:ext cx="4320000" cy="485317"/>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7" name="object 37"/>
          <p:cNvSpPr txBox="1"/>
          <p:nvPr/>
        </p:nvSpPr>
        <p:spPr>
          <a:xfrm>
            <a:off x="1440000" y="392531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Öğrenciler çalışmak istediklerini bir dilekçe ile komisyona</a:t>
            </a:r>
            <a:r>
              <a:rPr lang="tr-TR" sz="1000" dirty="0" smtClean="0">
                <a:latin typeface="Book Antiqua"/>
                <a:cs typeface="Book Antiqua"/>
              </a:rPr>
              <a:t> </a:t>
            </a:r>
            <a:r>
              <a:rPr lang="tr-TR" sz="1000" b="1" dirty="0" smtClean="0">
                <a:latin typeface="Book Antiqua"/>
                <a:cs typeface="Book Antiqua"/>
              </a:rPr>
              <a:t>sunarlar.</a:t>
            </a:r>
            <a:endParaRPr lang="tr-TR" sz="1000" dirty="0">
              <a:latin typeface="Book Antiqua"/>
              <a:cs typeface="Book Antiqua"/>
            </a:endParaRPr>
          </a:p>
        </p:txBody>
      </p:sp>
      <p:sp>
        <p:nvSpPr>
          <p:cNvPr id="40" name="object 40"/>
          <p:cNvSpPr/>
          <p:nvPr/>
        </p:nvSpPr>
        <p:spPr>
          <a:xfrm>
            <a:off x="1440000" y="3228975"/>
            <a:ext cx="4320000" cy="47561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1" name="object 41"/>
          <p:cNvSpPr txBox="1"/>
          <p:nvPr/>
        </p:nvSpPr>
        <p:spPr>
          <a:xfrm>
            <a:off x="1440000" y="3362959"/>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Dekanlık öğrencilerin seçimi ile ilgili komisyon oluşturur.</a:t>
            </a:r>
            <a:endParaRPr lang="tr-TR" sz="1000" dirty="0">
              <a:latin typeface="Book Antiqua"/>
              <a:cs typeface="Book Antiqua"/>
            </a:endParaRPr>
          </a:p>
        </p:txBody>
      </p:sp>
      <p:sp>
        <p:nvSpPr>
          <p:cNvPr id="44" name="object 44"/>
          <p:cNvSpPr/>
          <p:nvPr/>
        </p:nvSpPr>
        <p:spPr>
          <a:xfrm>
            <a:off x="1440000" y="4524108"/>
            <a:ext cx="4320000" cy="474230"/>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5" name="object 45"/>
          <p:cNvSpPr txBox="1"/>
          <p:nvPr/>
        </p:nvSpPr>
        <p:spPr>
          <a:xfrm>
            <a:off x="1440000" y="465742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Komisyon çalışacak öğrencilerin seçimini yapar.</a:t>
            </a:r>
            <a:endParaRPr lang="tr-TR" sz="1000" dirty="0">
              <a:latin typeface="Book Antiqua"/>
              <a:cs typeface="Book Antiqua"/>
            </a:endParaRPr>
          </a:p>
        </p:txBody>
      </p:sp>
      <p:sp>
        <p:nvSpPr>
          <p:cNvPr id="48" name="object 48"/>
          <p:cNvSpPr txBox="1"/>
          <p:nvPr/>
        </p:nvSpPr>
        <p:spPr>
          <a:xfrm>
            <a:off x="1440000" y="7735895"/>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dirty="0">
                <a:solidFill>
                  <a:srgbClr val="FFFFFF"/>
                </a:solidFill>
                <a:latin typeface="Book Antiqua"/>
                <a:cs typeface="Book Antiqua"/>
              </a:rPr>
              <a:t>İŞ</a:t>
            </a:r>
            <a:r>
              <a:rPr sz="1200" b="1" dirty="0">
                <a:solidFill>
                  <a:srgbClr val="FFFFFF"/>
                </a:solidFill>
                <a:latin typeface="Book Antiqua"/>
                <a:cs typeface="Book Antiqua"/>
              </a:rPr>
              <a:t>LEM SONU</a:t>
            </a:r>
            <a:endParaRPr sz="1200" dirty="0">
              <a:latin typeface="Book Antiqua"/>
              <a:cs typeface="Book Antiqua"/>
            </a:endParaRPr>
          </a:p>
        </p:txBody>
      </p:sp>
      <p:cxnSp>
        <p:nvCxnSpPr>
          <p:cNvPr id="49" name="Düz Ok Bağlayıcısı 48"/>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0" name="Düz Ok Bağlayıcısı 49"/>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3153985813"/>
              </p:ext>
            </p:extLst>
          </p:nvPr>
        </p:nvGraphicFramePr>
        <p:xfrm>
          <a:off x="347864" y="27348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1485601581"/>
                    </a:ext>
                  </a:extLst>
                </a:gridCol>
                <a:gridCol w="3340016">
                  <a:extLst>
                    <a:ext uri="{9D8B030D-6E8A-4147-A177-3AD203B41FA5}">
                      <a16:colId xmlns:a16="http://schemas.microsoft.com/office/drawing/2014/main" val="4137261591"/>
                    </a:ext>
                  </a:extLst>
                </a:gridCol>
                <a:gridCol w="967860">
                  <a:extLst>
                    <a:ext uri="{9D8B030D-6E8A-4147-A177-3AD203B41FA5}">
                      <a16:colId xmlns:a16="http://schemas.microsoft.com/office/drawing/2014/main" val="3164123040"/>
                    </a:ext>
                  </a:extLst>
                </a:gridCol>
                <a:gridCol w="892119">
                  <a:extLst>
                    <a:ext uri="{9D8B030D-6E8A-4147-A177-3AD203B41FA5}">
                      <a16:colId xmlns:a16="http://schemas.microsoft.com/office/drawing/2014/main" val="3895094380"/>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Yarı Zamanlı Öğrenci Alımı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(Öğrenci İşleri)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42188"/>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07221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824694"/>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411591"/>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581876"/>
                  </a:ext>
                </a:extLst>
              </a:tr>
            </a:tbl>
          </a:graphicData>
        </a:graphic>
      </p:graphicFrame>
      <p:pic>
        <p:nvPicPr>
          <p:cNvPr id="5121"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521" y="307617"/>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object 20"/>
          <p:cNvSpPr/>
          <p:nvPr/>
        </p:nvSpPr>
        <p:spPr>
          <a:xfrm>
            <a:off x="1440000" y="3573596"/>
            <a:ext cx="4320000" cy="503923"/>
          </a:xfrm>
          <a:prstGeom prst="rect">
            <a:avLst/>
          </a:prstGeom>
          <a:solidFill>
            <a:schemeClr val="tx2">
              <a:lumMod val="40000"/>
              <a:lumOff val="60000"/>
            </a:schemeClr>
          </a:solidFill>
        </p:spPr>
        <p:txBody>
          <a:bodyPr wrap="square" lIns="0" tIns="0" rIns="0" bIns="0" rtlCol="0"/>
          <a:lstStyle/>
          <a:p>
            <a:pPr algn="ctr"/>
            <a:endParaRPr sz="1100">
              <a:latin typeface="+mj-lt"/>
            </a:endParaRPr>
          </a:p>
        </p:txBody>
      </p:sp>
      <p:sp>
        <p:nvSpPr>
          <p:cNvPr id="16" name="object 16"/>
          <p:cNvSpPr/>
          <p:nvPr/>
        </p:nvSpPr>
        <p:spPr>
          <a:xfrm>
            <a:off x="1439999" y="1395825"/>
            <a:ext cx="4320000" cy="619912"/>
          </a:xfrm>
          <a:prstGeom prst="rect">
            <a:avLst/>
          </a:prstGeom>
          <a:solidFill>
            <a:schemeClr val="accent1">
              <a:lumMod val="50000"/>
            </a:schemeClr>
          </a:solidFill>
        </p:spPr>
        <p:txBody>
          <a:bodyPr wrap="square" lIns="0" tIns="0" rIns="0" bIns="0" rtlCol="0"/>
          <a:lstStyle/>
          <a:p>
            <a:pPr algn="ctr"/>
            <a:endParaRPr sz="1100">
              <a:latin typeface="+mj-lt"/>
            </a:endParaRPr>
          </a:p>
        </p:txBody>
      </p:sp>
      <p:sp>
        <p:nvSpPr>
          <p:cNvPr id="17" name="object 17"/>
          <p:cNvSpPr/>
          <p:nvPr/>
        </p:nvSpPr>
        <p:spPr>
          <a:xfrm>
            <a:off x="1440000" y="2171115"/>
            <a:ext cx="4320000" cy="562686"/>
          </a:xfrm>
          <a:prstGeom prst="rect">
            <a:avLst/>
          </a:prstGeom>
          <a:solidFill>
            <a:schemeClr val="tx2">
              <a:lumMod val="40000"/>
              <a:lumOff val="60000"/>
            </a:schemeClr>
          </a:solidFill>
        </p:spPr>
        <p:txBody>
          <a:bodyPr wrap="square" lIns="0" tIns="0" rIns="0" bIns="0" rtlCol="0"/>
          <a:lstStyle/>
          <a:p>
            <a:pPr algn="ctr"/>
            <a:endParaRPr sz="1100">
              <a:latin typeface="+mj-lt"/>
            </a:endParaRPr>
          </a:p>
        </p:txBody>
      </p:sp>
      <p:sp>
        <p:nvSpPr>
          <p:cNvPr id="18" name="object 18"/>
          <p:cNvSpPr/>
          <p:nvPr/>
        </p:nvSpPr>
        <p:spPr>
          <a:xfrm>
            <a:off x="1439999" y="2876796"/>
            <a:ext cx="4320000" cy="534073"/>
          </a:xfrm>
          <a:prstGeom prst="rect">
            <a:avLst/>
          </a:prstGeom>
          <a:solidFill>
            <a:schemeClr val="tx2">
              <a:lumMod val="40000"/>
              <a:lumOff val="60000"/>
            </a:schemeClr>
          </a:solidFill>
        </p:spPr>
        <p:txBody>
          <a:bodyPr wrap="square" lIns="0" tIns="0" rIns="0" bIns="0" rtlCol="0"/>
          <a:lstStyle/>
          <a:p>
            <a:pPr algn="ctr"/>
            <a:endParaRPr sz="1100">
              <a:latin typeface="+mj-lt"/>
            </a:endParaRPr>
          </a:p>
        </p:txBody>
      </p:sp>
      <p:sp>
        <p:nvSpPr>
          <p:cNvPr id="20" name="object 20"/>
          <p:cNvSpPr txBox="1"/>
          <p:nvPr/>
        </p:nvSpPr>
        <p:spPr>
          <a:xfrm>
            <a:off x="1439999" y="1626059"/>
            <a:ext cx="4320000" cy="192873"/>
          </a:xfrm>
          <a:prstGeom prst="rect">
            <a:avLst/>
          </a:prstGeom>
        </p:spPr>
        <p:txBody>
          <a:bodyPr vert="horz" wrap="square" lIns="0" tIns="6985" rIns="0" bIns="0" rtlCol="0">
            <a:spAutoFit/>
          </a:bodyPr>
          <a:lstStyle/>
          <a:p>
            <a:pPr marL="178435" marR="5080" indent="-166370" algn="ctr">
              <a:lnSpc>
                <a:spcPct val="103600"/>
              </a:lnSpc>
              <a:spcBef>
                <a:spcPts val="55"/>
              </a:spcBef>
            </a:pPr>
            <a:r>
              <a:rPr sz="1200" b="1" spc="15" dirty="0">
                <a:solidFill>
                  <a:srgbClr val="FFFFFF"/>
                </a:solidFill>
                <a:latin typeface="Book Antiqua"/>
                <a:cs typeface="Book Antiqua"/>
              </a:rPr>
              <a:t>HAFTALIK DERS</a:t>
            </a:r>
            <a:r>
              <a:rPr sz="1200" b="1" spc="-75" dirty="0">
                <a:solidFill>
                  <a:srgbClr val="FFFFFF"/>
                </a:solidFill>
                <a:latin typeface="Book Antiqua"/>
                <a:cs typeface="Book Antiqua"/>
              </a:rPr>
              <a:t> </a:t>
            </a:r>
            <a:r>
              <a:rPr sz="1200" b="1" spc="20" dirty="0" smtClean="0">
                <a:solidFill>
                  <a:srgbClr val="FFFFFF"/>
                </a:solidFill>
                <a:latin typeface="Book Antiqua"/>
                <a:cs typeface="Book Antiqua"/>
              </a:rPr>
              <a:t>PROGRAMI </a:t>
            </a:r>
            <a:r>
              <a:rPr sz="1200" b="1" spc="15" dirty="0">
                <a:solidFill>
                  <a:srgbClr val="FFFFFF"/>
                </a:solidFill>
                <a:latin typeface="Book Antiqua"/>
                <a:cs typeface="Book Antiqua"/>
              </a:rPr>
              <a:t>HAZIRLANMASI</a:t>
            </a:r>
            <a:r>
              <a:rPr sz="1200" b="1" spc="-25" dirty="0">
                <a:solidFill>
                  <a:srgbClr val="FFFFFF"/>
                </a:solidFill>
                <a:latin typeface="Book Antiqua"/>
                <a:cs typeface="Book Antiqua"/>
              </a:rPr>
              <a:t> </a:t>
            </a:r>
            <a:r>
              <a:rPr lang="tr-TR" sz="1200" b="1" spc="-140" dirty="0">
                <a:solidFill>
                  <a:srgbClr val="FFFFFF"/>
                </a:solidFill>
                <a:latin typeface="Book Antiqua"/>
                <a:cs typeface="Book Antiqua"/>
              </a:rPr>
              <a:t>İŞ</a:t>
            </a:r>
            <a:r>
              <a:rPr sz="1200" b="1" spc="-140" dirty="0">
                <a:solidFill>
                  <a:srgbClr val="FFFFFF"/>
                </a:solidFill>
                <a:latin typeface="Book Antiqua"/>
                <a:cs typeface="Book Antiqua"/>
              </a:rPr>
              <a:t>LEM</a:t>
            </a:r>
            <a:r>
              <a:rPr lang="tr-TR" sz="1200" b="1" spc="-140" dirty="0">
                <a:solidFill>
                  <a:srgbClr val="FFFFFF"/>
                </a:solidFill>
                <a:latin typeface="Book Antiqua"/>
                <a:cs typeface="Book Antiqua"/>
              </a:rPr>
              <a:t>İ</a:t>
            </a:r>
            <a:endParaRPr sz="1200" dirty="0">
              <a:latin typeface="Book Antiqua"/>
              <a:cs typeface="Book Antiqua"/>
            </a:endParaRPr>
          </a:p>
        </p:txBody>
      </p:sp>
      <p:sp>
        <p:nvSpPr>
          <p:cNvPr id="21" name="object 21"/>
          <p:cNvSpPr txBox="1"/>
          <p:nvPr/>
        </p:nvSpPr>
        <p:spPr>
          <a:xfrm>
            <a:off x="1440000" y="2284603"/>
            <a:ext cx="4320000" cy="333425"/>
          </a:xfrm>
          <a:prstGeom prst="rect">
            <a:avLst/>
          </a:prstGeom>
        </p:spPr>
        <p:txBody>
          <a:bodyPr vert="horz" wrap="square" lIns="0" tIns="12700" rIns="0" bIns="0" rtlCol="0">
            <a:spAutoFit/>
          </a:bodyPr>
          <a:lstStyle/>
          <a:p>
            <a:pPr algn="ctr">
              <a:lnSpc>
                <a:spcPct val="100000"/>
              </a:lnSpc>
              <a:spcBef>
                <a:spcPts val="100"/>
              </a:spcBef>
            </a:pPr>
            <a:r>
              <a:rPr lang="tr-TR" sz="1000" b="1" dirty="0">
                <a:latin typeface="Book Antiqua"/>
                <a:cs typeface="Book Antiqua"/>
              </a:rPr>
              <a:t>Bölüm B</a:t>
            </a:r>
            <a:r>
              <a:rPr lang="tr-TR" sz="1000" b="1" dirty="0" smtClean="0">
                <a:latin typeface="Book Antiqua"/>
                <a:cs typeface="Book Antiqua"/>
              </a:rPr>
              <a:t>aşkanlığınca derslerin yapılacağı uygun gün ve saatler</a:t>
            </a:r>
            <a:endParaRPr lang="tr-TR" sz="1000" dirty="0" smtClean="0">
              <a:latin typeface="Book Antiqua"/>
              <a:cs typeface="Book Antiqua"/>
            </a:endParaRPr>
          </a:p>
          <a:p>
            <a:pPr marR="22225" algn="ctr">
              <a:lnSpc>
                <a:spcPct val="100000"/>
              </a:lnSpc>
              <a:spcBef>
                <a:spcPts val="50"/>
              </a:spcBef>
            </a:pPr>
            <a:r>
              <a:rPr lang="tr-TR" sz="1000" b="1" dirty="0" smtClean="0">
                <a:latin typeface="Book Antiqua"/>
                <a:cs typeface="Book Antiqua"/>
              </a:rPr>
              <a:t>belirlenerek haftalık ders programı hazırlanır.</a:t>
            </a:r>
            <a:endParaRPr lang="tr-TR" sz="1000" dirty="0">
              <a:latin typeface="Book Antiqua"/>
              <a:cs typeface="Book Antiqua"/>
            </a:endParaRPr>
          </a:p>
        </p:txBody>
      </p:sp>
      <p:sp>
        <p:nvSpPr>
          <p:cNvPr id="22" name="object 22"/>
          <p:cNvSpPr txBox="1"/>
          <p:nvPr/>
        </p:nvSpPr>
        <p:spPr>
          <a:xfrm>
            <a:off x="1440000" y="2965449"/>
            <a:ext cx="4319999" cy="339324"/>
          </a:xfrm>
          <a:prstGeom prst="rect">
            <a:avLst/>
          </a:prstGeom>
        </p:spPr>
        <p:txBody>
          <a:bodyPr vert="horz" wrap="square" lIns="0" tIns="6350" rIns="0" bIns="0" rtlCol="0">
            <a:spAutoFit/>
          </a:bodyPr>
          <a:lstStyle/>
          <a:p>
            <a:pPr marL="1081405" marR="5080" indent="-1068705" algn="ctr">
              <a:lnSpc>
                <a:spcPct val="104400"/>
              </a:lnSpc>
              <a:spcBef>
                <a:spcPts val="50"/>
              </a:spcBef>
            </a:pPr>
            <a:r>
              <a:rPr lang="tr-TR" sz="1000" b="1" spc="5" dirty="0">
                <a:latin typeface="Book Antiqua"/>
                <a:cs typeface="Book Antiqua"/>
              </a:rPr>
              <a:t>Haftalık </a:t>
            </a:r>
            <a:r>
              <a:rPr lang="tr-TR" sz="1000" b="1" spc="5" dirty="0" smtClean="0">
                <a:latin typeface="Book Antiqua"/>
                <a:cs typeface="Book Antiqua"/>
              </a:rPr>
              <a:t>ders </a:t>
            </a:r>
            <a:r>
              <a:rPr lang="tr-TR" sz="1000" b="1" dirty="0" smtClean="0">
                <a:latin typeface="Book Antiqua"/>
                <a:cs typeface="Book Antiqua"/>
              </a:rPr>
              <a:t>programı </a:t>
            </a:r>
            <a:r>
              <a:rPr lang="tr-TR" sz="1000" b="1" spc="5" dirty="0" smtClean="0">
                <a:latin typeface="Book Antiqua"/>
                <a:cs typeface="Book Antiqua"/>
              </a:rPr>
              <a:t>Bölüm </a:t>
            </a:r>
            <a:r>
              <a:rPr lang="tr-TR" sz="1000" b="1" spc="-20" dirty="0" smtClean="0">
                <a:latin typeface="Book Antiqua"/>
                <a:cs typeface="Book Antiqua"/>
              </a:rPr>
              <a:t>Başkanları tarafından </a:t>
            </a:r>
            <a:r>
              <a:rPr lang="tr-TR" sz="1000" b="1" spc="10" dirty="0" smtClean="0">
                <a:latin typeface="Book Antiqua"/>
                <a:cs typeface="Book Antiqua"/>
              </a:rPr>
              <a:t>Dekanlığın </a:t>
            </a:r>
          </a:p>
          <a:p>
            <a:pPr marL="1081405" marR="5080" indent="-1068705" algn="ctr">
              <a:lnSpc>
                <a:spcPct val="104400"/>
              </a:lnSpc>
              <a:spcBef>
                <a:spcPts val="50"/>
              </a:spcBef>
            </a:pPr>
            <a:r>
              <a:rPr lang="tr-TR" sz="1000" b="1" spc="10" dirty="0" smtClean="0">
                <a:latin typeface="Book Antiqua"/>
                <a:cs typeface="Book Antiqua"/>
              </a:rPr>
              <a:t>onayına</a:t>
            </a:r>
            <a:r>
              <a:rPr lang="tr-TR" sz="1000" b="1" spc="-10" dirty="0" smtClean="0">
                <a:latin typeface="Book Antiqua"/>
                <a:cs typeface="Book Antiqua"/>
              </a:rPr>
              <a:t> </a:t>
            </a:r>
            <a:r>
              <a:rPr lang="tr-TR" sz="1000" b="1" spc="5" dirty="0" smtClean="0">
                <a:latin typeface="Book Antiqua"/>
                <a:cs typeface="Book Antiqua"/>
              </a:rPr>
              <a:t>sunulur.</a:t>
            </a:r>
            <a:endParaRPr lang="tr-TR" sz="1000" dirty="0">
              <a:latin typeface="Book Antiqua"/>
              <a:cs typeface="Book Antiqua"/>
            </a:endParaRPr>
          </a:p>
        </p:txBody>
      </p:sp>
      <p:sp>
        <p:nvSpPr>
          <p:cNvPr id="24" name="object 24"/>
          <p:cNvSpPr txBox="1"/>
          <p:nvPr/>
        </p:nvSpPr>
        <p:spPr>
          <a:xfrm>
            <a:off x="1440000" y="3741167"/>
            <a:ext cx="4320000" cy="166456"/>
          </a:xfrm>
          <a:prstGeom prst="rect">
            <a:avLst/>
          </a:prstGeom>
        </p:spPr>
        <p:txBody>
          <a:bodyPr vert="horz" wrap="square" lIns="0" tIns="6350" rIns="0" bIns="0" rtlCol="0">
            <a:spAutoFit/>
          </a:bodyPr>
          <a:lstStyle/>
          <a:p>
            <a:pPr marL="12700" marR="5080" indent="289560" algn="ctr">
              <a:lnSpc>
                <a:spcPct val="104400"/>
              </a:lnSpc>
              <a:spcBef>
                <a:spcPts val="50"/>
              </a:spcBef>
            </a:pPr>
            <a:r>
              <a:rPr sz="1000" b="1" dirty="0" err="1">
                <a:latin typeface="Book Antiqua"/>
                <a:cs typeface="Book Antiqua"/>
              </a:rPr>
              <a:t>Haftalık</a:t>
            </a:r>
            <a:r>
              <a:rPr sz="1000" b="1" dirty="0">
                <a:latin typeface="Book Antiqua"/>
                <a:cs typeface="Book Antiqua"/>
              </a:rPr>
              <a:t> </a:t>
            </a:r>
            <a:r>
              <a:rPr lang="tr-TR" sz="1000" b="1" dirty="0" smtClean="0">
                <a:latin typeface="Book Antiqua"/>
                <a:cs typeface="Book Antiqua"/>
              </a:rPr>
              <a:t>ders programları </a:t>
            </a:r>
            <a:r>
              <a:rPr lang="tr-TR" sz="1000" b="1" spc="10" dirty="0" smtClean="0">
                <a:latin typeface="Book Antiqua"/>
                <a:cs typeface="Book Antiqua"/>
              </a:rPr>
              <a:t>uygun</a:t>
            </a:r>
            <a:r>
              <a:rPr lang="tr-TR" sz="1000" b="1" spc="25" dirty="0" smtClean="0">
                <a:latin typeface="Book Antiqua"/>
                <a:cs typeface="Book Antiqua"/>
              </a:rPr>
              <a:t> </a:t>
            </a:r>
            <a:r>
              <a:rPr lang="tr-TR" sz="1000" b="1" spc="5" dirty="0" smtClean="0">
                <a:latin typeface="Book Antiqua"/>
                <a:cs typeface="Book Antiqua"/>
              </a:rPr>
              <a:t>ise;</a:t>
            </a:r>
            <a:endParaRPr lang="tr-TR" sz="1000" dirty="0">
              <a:latin typeface="Book Antiqua"/>
              <a:cs typeface="Book Antiqua"/>
            </a:endParaRPr>
          </a:p>
        </p:txBody>
      </p:sp>
      <p:sp>
        <p:nvSpPr>
          <p:cNvPr id="25" name="object 25"/>
          <p:cNvSpPr/>
          <p:nvPr/>
        </p:nvSpPr>
        <p:spPr>
          <a:xfrm>
            <a:off x="1440000" y="5613185"/>
            <a:ext cx="4320000" cy="495922"/>
          </a:xfrm>
          <a:prstGeom prst="rect">
            <a:avLst/>
          </a:prstGeom>
          <a:solidFill>
            <a:schemeClr val="tx2">
              <a:lumMod val="40000"/>
              <a:lumOff val="60000"/>
            </a:schemeClr>
          </a:solidFill>
        </p:spPr>
        <p:txBody>
          <a:bodyPr wrap="square" lIns="0" tIns="0" rIns="0" bIns="0" rtlCol="0"/>
          <a:lstStyle/>
          <a:p>
            <a:pPr algn="ctr"/>
            <a:endParaRPr sz="1100">
              <a:latin typeface="+mj-lt"/>
            </a:endParaRPr>
          </a:p>
        </p:txBody>
      </p:sp>
      <p:sp>
        <p:nvSpPr>
          <p:cNvPr id="26" name="object 26"/>
          <p:cNvSpPr txBox="1"/>
          <p:nvPr/>
        </p:nvSpPr>
        <p:spPr>
          <a:xfrm>
            <a:off x="1439999" y="5770144"/>
            <a:ext cx="43200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err="1">
                <a:latin typeface="Book Antiqua"/>
                <a:cs typeface="Book Antiqua"/>
              </a:rPr>
              <a:t>Ders</a:t>
            </a:r>
            <a:r>
              <a:rPr sz="1000" b="1" dirty="0">
                <a:latin typeface="Book Antiqua"/>
                <a:cs typeface="Book Antiqua"/>
              </a:rPr>
              <a:t> </a:t>
            </a:r>
            <a:r>
              <a:rPr lang="tr-TR" sz="1000" b="1" dirty="0" smtClean="0">
                <a:latin typeface="Book Antiqua"/>
                <a:cs typeface="Book Antiqua"/>
              </a:rPr>
              <a:t>programı öğretim </a:t>
            </a:r>
            <a:r>
              <a:rPr lang="tr-TR" sz="1000" b="1" spc="10" dirty="0" smtClean="0">
                <a:latin typeface="Book Antiqua"/>
                <a:cs typeface="Book Antiqua"/>
              </a:rPr>
              <a:t>elemanlarına </a:t>
            </a:r>
            <a:r>
              <a:rPr lang="tr-TR" sz="1000" b="1" spc="5" dirty="0" smtClean="0">
                <a:latin typeface="Book Antiqua"/>
                <a:cs typeface="Book Antiqua"/>
              </a:rPr>
              <a:t>tebliğ</a:t>
            </a:r>
            <a:r>
              <a:rPr lang="tr-TR" sz="1000" b="1" spc="85" dirty="0" smtClean="0">
                <a:latin typeface="Book Antiqua"/>
                <a:cs typeface="Book Antiqua"/>
              </a:rPr>
              <a:t> </a:t>
            </a:r>
            <a:r>
              <a:rPr lang="tr-TR" sz="1000" b="1" spc="5" dirty="0" smtClean="0">
                <a:latin typeface="Book Antiqua"/>
                <a:cs typeface="Book Antiqua"/>
              </a:rPr>
              <a:t>edilir.</a:t>
            </a:r>
            <a:endParaRPr lang="tr-TR" sz="1000" dirty="0">
              <a:latin typeface="Book Antiqua"/>
              <a:cs typeface="Book Antiqua"/>
            </a:endParaRPr>
          </a:p>
        </p:txBody>
      </p:sp>
      <p:sp>
        <p:nvSpPr>
          <p:cNvPr id="28" name="object 28"/>
          <p:cNvSpPr txBox="1"/>
          <p:nvPr/>
        </p:nvSpPr>
        <p:spPr>
          <a:xfrm>
            <a:off x="1440000" y="4927481"/>
            <a:ext cx="4320000" cy="491127"/>
          </a:xfrm>
          <a:prstGeom prst="rect">
            <a:avLst/>
          </a:prstGeom>
          <a:solidFill>
            <a:schemeClr val="tx2">
              <a:lumMod val="40000"/>
              <a:lumOff val="60000"/>
            </a:schemeClr>
          </a:solidFill>
        </p:spPr>
        <p:txBody>
          <a:bodyPr wrap="square" lIns="0" tIns="0" rIns="0" bIns="0" rtlCol="0"/>
          <a:lstStyle>
            <a:defPPr>
              <a:defRPr lang="tr-TR"/>
            </a:defPPr>
            <a:lvl1pPr algn="ctr">
              <a:defRPr sz="1100">
                <a:latin typeface="+mj-lt"/>
              </a:defRPr>
            </a:lvl1pPr>
          </a:lstStyle>
          <a:p>
            <a:endParaRPr lang="tr-TR" sz="1000" b="1" dirty="0" smtClean="0">
              <a:latin typeface="Book Antiqua" panose="02040602050305030304" pitchFamily="18" charset="0"/>
            </a:endParaRPr>
          </a:p>
          <a:p>
            <a:r>
              <a:rPr lang="tr-TR" sz="1000" b="1" dirty="0" smtClean="0">
                <a:latin typeface="Book Antiqua" panose="02040602050305030304" pitchFamily="18" charset="0"/>
              </a:rPr>
              <a:t>Onaylanan haftalık ders programı öğrenci işleri tarafından bilgi sistemine girilir.</a:t>
            </a:r>
            <a:endParaRPr lang="tr-TR" sz="1000" b="1" dirty="0">
              <a:latin typeface="Book Antiqua" panose="02040602050305030304" pitchFamily="18" charset="0"/>
            </a:endParaRPr>
          </a:p>
        </p:txBody>
      </p:sp>
      <p:sp>
        <p:nvSpPr>
          <p:cNvPr id="29" name="object 29"/>
          <p:cNvSpPr/>
          <p:nvPr/>
        </p:nvSpPr>
        <p:spPr>
          <a:xfrm>
            <a:off x="1440000" y="4191000"/>
            <a:ext cx="4320000" cy="572223"/>
          </a:xfrm>
          <a:prstGeom prst="rect">
            <a:avLst/>
          </a:prstGeom>
          <a:solidFill>
            <a:schemeClr val="tx2">
              <a:lumMod val="40000"/>
              <a:lumOff val="60000"/>
            </a:schemeClr>
          </a:solidFill>
        </p:spPr>
        <p:txBody>
          <a:bodyPr wrap="square" lIns="0" tIns="0" rIns="0" bIns="0" rtlCol="0"/>
          <a:lstStyle/>
          <a:p>
            <a:pPr algn="ctr"/>
            <a:endParaRPr sz="1100">
              <a:latin typeface="+mj-lt"/>
            </a:endParaRPr>
          </a:p>
        </p:txBody>
      </p:sp>
      <p:sp>
        <p:nvSpPr>
          <p:cNvPr id="30" name="object 30"/>
          <p:cNvSpPr txBox="1"/>
          <p:nvPr/>
        </p:nvSpPr>
        <p:spPr>
          <a:xfrm>
            <a:off x="1440000" y="4342130"/>
            <a:ext cx="4320000" cy="166712"/>
          </a:xfrm>
          <a:prstGeom prst="rect">
            <a:avLst/>
          </a:prstGeom>
        </p:spPr>
        <p:txBody>
          <a:bodyPr vert="horz" wrap="square" lIns="0" tIns="12700" rIns="0" bIns="0" rtlCol="0">
            <a:spAutoFit/>
          </a:bodyPr>
          <a:lstStyle/>
          <a:p>
            <a:pPr marL="12700" algn="ctr">
              <a:lnSpc>
                <a:spcPct val="100000"/>
              </a:lnSpc>
              <a:spcBef>
                <a:spcPts val="100"/>
              </a:spcBef>
            </a:pPr>
            <a:r>
              <a:rPr sz="1000" b="1" dirty="0" err="1">
                <a:latin typeface="Book Antiqua"/>
                <a:cs typeface="Book Antiqua"/>
              </a:rPr>
              <a:t>Haftalık</a:t>
            </a:r>
            <a:r>
              <a:rPr sz="1000" b="1" spc="5" dirty="0">
                <a:latin typeface="Book Antiqua"/>
                <a:cs typeface="Book Antiqua"/>
              </a:rPr>
              <a:t> </a:t>
            </a:r>
            <a:r>
              <a:rPr lang="tr-TR" sz="1000" b="1" dirty="0" smtClean="0">
                <a:latin typeface="Book Antiqua"/>
                <a:cs typeface="Book Antiqua"/>
              </a:rPr>
              <a:t>ders programı </a:t>
            </a:r>
            <a:r>
              <a:rPr lang="tr-TR" sz="1000" b="1" spc="10" dirty="0" smtClean="0">
                <a:latin typeface="Book Antiqua"/>
                <a:cs typeface="Book Antiqua"/>
              </a:rPr>
              <a:t>Dekanlığın onayından</a:t>
            </a:r>
            <a:r>
              <a:rPr lang="tr-TR" sz="1000" b="1" spc="40" dirty="0" smtClean="0">
                <a:latin typeface="Book Antiqua"/>
                <a:cs typeface="Book Antiqua"/>
              </a:rPr>
              <a:t> </a:t>
            </a:r>
            <a:r>
              <a:rPr lang="tr-TR" sz="1000" b="1" spc="5" dirty="0" smtClean="0">
                <a:latin typeface="Book Antiqua"/>
                <a:cs typeface="Book Antiqua"/>
              </a:rPr>
              <a:t>sonra</a:t>
            </a:r>
            <a:r>
              <a:rPr lang="tr-TR" sz="1000" dirty="0" smtClean="0">
                <a:latin typeface="Book Antiqua"/>
                <a:cs typeface="Book Antiqua"/>
              </a:rPr>
              <a:t> </a:t>
            </a:r>
            <a:r>
              <a:rPr lang="tr-TR" sz="1000" b="1" spc="5" dirty="0" smtClean="0">
                <a:latin typeface="Book Antiqua"/>
                <a:cs typeface="Book Antiqua"/>
              </a:rPr>
              <a:t>yürürlüğe</a:t>
            </a:r>
            <a:r>
              <a:rPr lang="tr-TR" sz="1000" b="1" spc="-10" dirty="0" smtClean="0">
                <a:latin typeface="Book Antiqua"/>
                <a:cs typeface="Book Antiqua"/>
              </a:rPr>
              <a:t> </a:t>
            </a:r>
            <a:r>
              <a:rPr lang="tr-TR" sz="1000" b="1" spc="5" dirty="0" smtClean="0">
                <a:latin typeface="Book Antiqua"/>
                <a:cs typeface="Book Antiqua"/>
              </a:rPr>
              <a:t>girer.</a:t>
            </a:r>
            <a:endParaRPr lang="tr-TR" sz="1000" dirty="0">
              <a:latin typeface="Book Antiqua"/>
              <a:cs typeface="Book Antiqua"/>
            </a:endParaRPr>
          </a:p>
        </p:txBody>
      </p:sp>
      <p:sp>
        <p:nvSpPr>
          <p:cNvPr id="31" name="object 31"/>
          <p:cNvSpPr/>
          <p:nvPr/>
        </p:nvSpPr>
        <p:spPr>
          <a:xfrm>
            <a:off x="1439999" y="6378188"/>
            <a:ext cx="4320000" cy="301722"/>
          </a:xfrm>
          <a:prstGeom prst="rect">
            <a:avLst/>
          </a:prstGeom>
          <a:solidFill>
            <a:schemeClr val="accent1">
              <a:lumMod val="50000"/>
            </a:schemeClr>
          </a:solidFill>
        </p:spPr>
        <p:txBody>
          <a:bodyPr wrap="square" lIns="0" tIns="0" rIns="0" bIns="0" rtlCol="0"/>
          <a:lstStyle/>
          <a:p>
            <a:pPr algn="ctr"/>
            <a:endParaRPr sz="1100">
              <a:latin typeface="+mj-lt"/>
            </a:endParaRPr>
          </a:p>
        </p:txBody>
      </p:sp>
      <p:sp>
        <p:nvSpPr>
          <p:cNvPr id="32" name="object 32"/>
          <p:cNvSpPr txBox="1"/>
          <p:nvPr/>
        </p:nvSpPr>
        <p:spPr>
          <a:xfrm>
            <a:off x="1439999" y="6446579"/>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a:solidFill>
                  <a:srgbClr val="FFFFFF"/>
                </a:solidFill>
                <a:latin typeface="Book Antiqua"/>
                <a:cs typeface="Book Antiqua"/>
              </a:rPr>
              <a:t>İŞ</a:t>
            </a:r>
            <a:r>
              <a:rPr sz="1200" b="1" dirty="0">
                <a:solidFill>
                  <a:srgbClr val="FFFFFF"/>
                </a:solidFill>
                <a:latin typeface="Book Antiqua"/>
                <a:cs typeface="Book Antiqua"/>
              </a:rPr>
              <a:t>LEM SONU</a:t>
            </a:r>
            <a:endParaRPr sz="1200" dirty="0">
              <a:latin typeface="Book Antiqua"/>
              <a:cs typeface="Book Antiqua"/>
            </a:endParaRPr>
          </a:p>
        </p:txBody>
      </p:sp>
      <p:cxnSp>
        <p:nvCxnSpPr>
          <p:cNvPr id="43" name="Düz Ok Bağlayıcısı 42"/>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p:nvPr/>
        </p:nvCxnSpPr>
        <p:spPr>
          <a:xfrm flipH="1">
            <a:off x="6172200" y="1458405"/>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o 22"/>
          <p:cNvGraphicFramePr>
            <a:graphicFrameLocks noGrp="1"/>
          </p:cNvGraphicFramePr>
          <p:nvPr>
            <p:extLst>
              <p:ext uri="{D42A27DB-BD31-4B8C-83A1-F6EECF244321}">
                <p14:modId xmlns:p14="http://schemas.microsoft.com/office/powerpoint/2010/main" val="2300412062"/>
              </p:ext>
            </p:extLst>
          </p:nvPr>
        </p:nvGraphicFramePr>
        <p:xfrm>
          <a:off x="304800" y="125690"/>
          <a:ext cx="6172200" cy="1029240"/>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218795">
                  <a:extLst>
                    <a:ext uri="{9D8B030D-6E8A-4147-A177-3AD203B41FA5}">
                      <a16:colId xmlns:a16="http://schemas.microsoft.com/office/drawing/2014/main" val="1988391275"/>
                    </a:ext>
                  </a:extLst>
                </a:gridCol>
                <a:gridCol w="1066800">
                  <a:extLst>
                    <a:ext uri="{9D8B030D-6E8A-4147-A177-3AD203B41FA5}">
                      <a16:colId xmlns:a16="http://schemas.microsoft.com/office/drawing/2014/main" val="3776322974"/>
                    </a:ext>
                  </a:extLst>
                </a:gridCol>
                <a:gridCol w="914400">
                  <a:extLst>
                    <a:ext uri="{9D8B030D-6E8A-4147-A177-3AD203B41FA5}">
                      <a16:colId xmlns:a16="http://schemas.microsoft.com/office/drawing/2014/main" val="2652391915"/>
                    </a:ext>
                  </a:extLst>
                </a:gridCol>
              </a:tblGrid>
              <a:tr h="154849">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Haftalık Ders Programı Hazırlanması İş Akış Süreci</a:t>
                      </a:r>
                      <a:r>
                        <a:rPr lang="tr-TR" sz="1100" baseline="0" dirty="0" smtClean="0">
                          <a:latin typeface="Times New Roman" panose="02020603050405020304" pitchFamily="18" charset="0"/>
                          <a:cs typeface="Times New Roman" panose="02020603050405020304" pitchFamily="18" charset="0"/>
                        </a:rPr>
                        <a:t> </a:t>
                      </a:r>
                      <a:r>
                        <a:rPr lang="tr-TR" sz="1100" dirty="0" smtClean="0">
                          <a:latin typeface="Times New Roman" panose="02020603050405020304" pitchFamily="18" charset="0"/>
                          <a:cs typeface="Times New Roman" panose="02020603050405020304" pitchFamily="18" charset="0"/>
                        </a:rPr>
                        <a:t>(Bölüm Başkanları)</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Doküman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KYS-İA-229</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28322">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800"/>
                        </a:spcAft>
                      </a:pPr>
                      <a:r>
                        <a:rPr lang="tr-TR" sz="11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2860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5484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229862">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36" name="Resim 3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09338"/>
            <a:ext cx="854075" cy="82740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1440000" y="1422705"/>
            <a:ext cx="4320000" cy="406096"/>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4" name="object 14"/>
          <p:cNvSpPr txBox="1"/>
          <p:nvPr/>
        </p:nvSpPr>
        <p:spPr>
          <a:xfrm>
            <a:off x="1440000" y="1482598"/>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AKADEM</a:t>
            </a:r>
            <a:r>
              <a:rPr lang="tr-TR" sz="1200" b="1" dirty="0">
                <a:solidFill>
                  <a:srgbClr val="FFFFFF"/>
                </a:solidFill>
                <a:latin typeface="+mj-lt"/>
                <a:cs typeface="Book Antiqua"/>
              </a:rPr>
              <a:t>i</a:t>
            </a:r>
            <a:r>
              <a:rPr sz="1200" b="1" dirty="0">
                <a:solidFill>
                  <a:srgbClr val="FFFFFF"/>
                </a:solidFill>
                <a:latin typeface="+mj-lt"/>
                <a:cs typeface="Book Antiqua"/>
              </a:rPr>
              <a:t>K </a:t>
            </a:r>
            <a:r>
              <a:rPr sz="1200" b="1" dirty="0" smtClean="0">
                <a:solidFill>
                  <a:srgbClr val="FFFFFF"/>
                </a:solidFill>
                <a:latin typeface="+mj-lt"/>
                <a:cs typeface="Book Antiqua"/>
              </a:rPr>
              <a:t>PERSONEL</a:t>
            </a:r>
            <a:r>
              <a:rPr lang="tr-TR" sz="1200" b="1" dirty="0" smtClean="0">
                <a:solidFill>
                  <a:srgbClr val="FFFFFF"/>
                </a:solidFill>
                <a:latin typeface="+mj-lt"/>
                <a:cs typeface="Book Antiqua"/>
              </a:rPr>
              <a:t> İZİN ALMA İŞLEMİ</a:t>
            </a:r>
            <a:endParaRPr sz="1200" dirty="0">
              <a:latin typeface="+mj-lt"/>
              <a:cs typeface="Book Antiqua"/>
            </a:endParaRPr>
          </a:p>
        </p:txBody>
      </p:sp>
      <p:sp>
        <p:nvSpPr>
          <p:cNvPr id="15" name="object 15"/>
          <p:cNvSpPr/>
          <p:nvPr/>
        </p:nvSpPr>
        <p:spPr>
          <a:xfrm>
            <a:off x="1440000" y="4184117"/>
            <a:ext cx="4320000" cy="43776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7" name="object 17"/>
          <p:cNvSpPr/>
          <p:nvPr/>
        </p:nvSpPr>
        <p:spPr>
          <a:xfrm>
            <a:off x="1440000" y="7392552"/>
            <a:ext cx="4320000" cy="46403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8" name="object 18"/>
          <p:cNvSpPr/>
          <p:nvPr/>
        </p:nvSpPr>
        <p:spPr>
          <a:xfrm>
            <a:off x="1440000" y="3379561"/>
            <a:ext cx="4320000" cy="773404"/>
          </a:xfrm>
          <a:prstGeom prst="rect">
            <a:avLst/>
          </a:prstGeom>
          <a:blipFill>
            <a:blip r:embed="rId3" cstate="print"/>
            <a:stretch>
              <a:fillRect/>
            </a:stretch>
          </a:blipFill>
        </p:spPr>
        <p:txBody>
          <a:bodyPr wrap="square" lIns="0" tIns="0" rIns="0" bIns="0" rtlCol="0"/>
          <a:lstStyle/>
          <a:p>
            <a:pPr algn="ctr"/>
            <a:endParaRPr sz="2800">
              <a:latin typeface="+mj-lt"/>
            </a:endParaRPr>
          </a:p>
        </p:txBody>
      </p:sp>
      <p:sp>
        <p:nvSpPr>
          <p:cNvPr id="19" name="object 19"/>
          <p:cNvSpPr txBox="1"/>
          <p:nvPr/>
        </p:nvSpPr>
        <p:spPr>
          <a:xfrm>
            <a:off x="1414600" y="4346634"/>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Karar onaylanmak üzere Dekanlık makamına sunulur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20" name="object 20"/>
          <p:cNvSpPr txBox="1"/>
          <p:nvPr/>
        </p:nvSpPr>
        <p:spPr>
          <a:xfrm>
            <a:off x="1440000" y="2260854"/>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Akademik personel yıllık/mazeret izni almak için İzin Formu doldurarak Bölüm Başkanlığına başvurur.</a:t>
            </a:r>
            <a:endParaRPr lang="tr-TR" sz="1000" dirty="0">
              <a:latin typeface="Book Antiqua" panose="02040602050305030304" pitchFamily="18" charset="0"/>
            </a:endParaRPr>
          </a:p>
        </p:txBody>
      </p:sp>
      <p:sp>
        <p:nvSpPr>
          <p:cNvPr id="21" name="object 21"/>
          <p:cNvSpPr txBox="1"/>
          <p:nvPr/>
        </p:nvSpPr>
        <p:spPr>
          <a:xfrm>
            <a:off x="1440000" y="3667665"/>
            <a:ext cx="4320000" cy="167354"/>
          </a:xfrm>
          <a:prstGeom prst="rect">
            <a:avLst/>
          </a:prstGeom>
        </p:spPr>
        <p:txBody>
          <a:bodyPr vert="horz" wrap="square" lIns="0" tIns="5715" rIns="0" bIns="0" rtlCol="0">
            <a:spAutoFit/>
          </a:bodyPr>
          <a:lstStyle/>
          <a:p>
            <a:pPr marL="12700" marR="5080" indent="-2540" algn="ctr">
              <a:lnSpc>
                <a:spcPct val="105100"/>
              </a:lnSpc>
              <a:spcBef>
                <a:spcPts val="45"/>
              </a:spcBef>
            </a:pPr>
            <a:r>
              <a:rPr lang="tr-TR" sz="1000" b="1" dirty="0" smtClean="0">
                <a:latin typeface="Book Antiqua" panose="02040602050305030304" pitchFamily="18" charset="0"/>
                <a:cs typeface="Book Antiqua"/>
              </a:rPr>
              <a:t>İzin isteği Bölüm Başkanlığınca uygun görülür ise;</a:t>
            </a:r>
            <a:endParaRPr lang="tr-TR" sz="1000" dirty="0">
              <a:latin typeface="Book Antiqua" panose="02040602050305030304" pitchFamily="18" charset="0"/>
              <a:cs typeface="Book Antiqua"/>
            </a:endParaRPr>
          </a:p>
        </p:txBody>
      </p:sp>
      <p:sp>
        <p:nvSpPr>
          <p:cNvPr id="24" name="object 24"/>
          <p:cNvSpPr/>
          <p:nvPr/>
        </p:nvSpPr>
        <p:spPr>
          <a:xfrm>
            <a:off x="1440000" y="5525230"/>
            <a:ext cx="4320000" cy="45528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7" name="object 27"/>
          <p:cNvSpPr/>
          <p:nvPr/>
        </p:nvSpPr>
        <p:spPr>
          <a:xfrm>
            <a:off x="1440000" y="2749611"/>
            <a:ext cx="4320000" cy="509270"/>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0" name="object 30"/>
          <p:cNvSpPr/>
          <p:nvPr/>
        </p:nvSpPr>
        <p:spPr>
          <a:xfrm>
            <a:off x="1427300" y="4715688"/>
            <a:ext cx="4320000" cy="774852"/>
          </a:xfrm>
          <a:prstGeom prst="rect">
            <a:avLst/>
          </a:prstGeom>
          <a:blipFill>
            <a:blip r:embed="rId4" cstate="print"/>
            <a:stretch>
              <a:fillRect/>
            </a:stretch>
          </a:blipFill>
        </p:spPr>
        <p:txBody>
          <a:bodyPr wrap="square" lIns="0" tIns="0" rIns="0" bIns="0" rtlCol="0"/>
          <a:lstStyle/>
          <a:p>
            <a:pPr algn="ctr"/>
            <a:endParaRPr sz="2800">
              <a:latin typeface="+mj-lt"/>
            </a:endParaRPr>
          </a:p>
        </p:txBody>
      </p:sp>
      <p:sp>
        <p:nvSpPr>
          <p:cNvPr id="33" name="object 33"/>
          <p:cNvSpPr txBox="1"/>
          <p:nvPr/>
        </p:nvSpPr>
        <p:spPr>
          <a:xfrm>
            <a:off x="1401900" y="5645714"/>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İzin isteği Dekanlık tarafından onaylanır.</a:t>
            </a:r>
            <a:endParaRPr lang="tr-TR" sz="1000" dirty="0">
              <a:latin typeface="Book Antiqua" panose="02040602050305030304" pitchFamily="18" charset="0"/>
              <a:cs typeface="Book Antiqua"/>
            </a:endParaRPr>
          </a:p>
        </p:txBody>
      </p:sp>
      <p:sp>
        <p:nvSpPr>
          <p:cNvPr id="34" name="object 34"/>
          <p:cNvSpPr txBox="1"/>
          <p:nvPr/>
        </p:nvSpPr>
        <p:spPr>
          <a:xfrm>
            <a:off x="1440000" y="2909918"/>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Bölüm Başkanı ilgili kişinin izin talebini değerlendirir.</a:t>
            </a:r>
            <a:endParaRPr lang="tr-TR" sz="1000" dirty="0">
              <a:latin typeface="Book Antiqua" panose="02040602050305030304" pitchFamily="18" charset="0"/>
              <a:cs typeface="Book Antiqua"/>
            </a:endParaRPr>
          </a:p>
        </p:txBody>
      </p:sp>
      <p:sp>
        <p:nvSpPr>
          <p:cNvPr id="35" name="object 35"/>
          <p:cNvSpPr txBox="1"/>
          <p:nvPr/>
        </p:nvSpPr>
        <p:spPr>
          <a:xfrm>
            <a:off x="1440000" y="4990444"/>
            <a:ext cx="4320000" cy="166456"/>
          </a:xfrm>
          <a:prstGeom prst="rect">
            <a:avLst/>
          </a:prstGeom>
        </p:spPr>
        <p:txBody>
          <a:bodyPr vert="horz" wrap="square" lIns="0" tIns="6350" rIns="0" bIns="0" rtlCol="0">
            <a:spAutoFit/>
          </a:bodyPr>
          <a:lstStyle/>
          <a:p>
            <a:pPr marL="81280" marR="5080" indent="-68580" algn="ctr">
              <a:lnSpc>
                <a:spcPct val="104400"/>
              </a:lnSpc>
              <a:spcBef>
                <a:spcPts val="50"/>
              </a:spcBef>
            </a:pPr>
            <a:r>
              <a:rPr lang="tr-TR" sz="1000" b="1" dirty="0" smtClean="0">
                <a:latin typeface="Book Antiqua" panose="02040602050305030304" pitchFamily="18" charset="0"/>
                <a:cs typeface="Book Antiqua"/>
              </a:rPr>
              <a:t>İzin isteği Dekanlıkça uygun görülür ise;</a:t>
            </a:r>
            <a:endParaRPr lang="tr-TR" sz="1000" dirty="0">
              <a:latin typeface="Book Antiqua" panose="02040602050305030304" pitchFamily="18" charset="0"/>
              <a:cs typeface="Book Antiqua"/>
            </a:endParaRPr>
          </a:p>
        </p:txBody>
      </p:sp>
      <p:sp>
        <p:nvSpPr>
          <p:cNvPr id="38" name="object 38"/>
          <p:cNvSpPr/>
          <p:nvPr/>
        </p:nvSpPr>
        <p:spPr>
          <a:xfrm>
            <a:off x="1414600" y="6167626"/>
            <a:ext cx="4320000" cy="45528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9" name="object 39"/>
          <p:cNvSpPr txBox="1"/>
          <p:nvPr/>
        </p:nvSpPr>
        <p:spPr>
          <a:xfrm>
            <a:off x="1414600" y="6320141"/>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İzin formunun bir sureti ilgiliye verilir.</a:t>
            </a:r>
            <a:endParaRPr lang="tr-TR" sz="1000" dirty="0">
              <a:latin typeface="Book Antiqua" panose="02040602050305030304" pitchFamily="18" charset="0"/>
              <a:cs typeface="Book Antiqua"/>
            </a:endParaRPr>
          </a:p>
        </p:txBody>
      </p:sp>
      <p:sp>
        <p:nvSpPr>
          <p:cNvPr id="40" name="object 40"/>
          <p:cNvSpPr/>
          <p:nvPr/>
        </p:nvSpPr>
        <p:spPr>
          <a:xfrm>
            <a:off x="1414600" y="6777613"/>
            <a:ext cx="4320000" cy="45528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1" name="object 41"/>
          <p:cNvSpPr txBox="1"/>
          <p:nvPr/>
        </p:nvSpPr>
        <p:spPr>
          <a:xfrm>
            <a:off x="1452700" y="6886211"/>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İzin formunun bir sureti ilgili kişinin özlük dosyasına konur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4" name="object 44"/>
          <p:cNvSpPr txBox="1"/>
          <p:nvPr/>
        </p:nvSpPr>
        <p:spPr>
          <a:xfrm>
            <a:off x="1465400" y="7516696"/>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cxnSp>
        <p:nvCxnSpPr>
          <p:cNvPr id="45" name="Düz Ok Bağlayıcısı 44"/>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Düz Ok Bağlayıcısı 45"/>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777798731"/>
              </p:ext>
            </p:extLst>
          </p:nvPr>
        </p:nvGraphicFramePr>
        <p:xfrm>
          <a:off x="347864" y="418724"/>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418070747"/>
                    </a:ext>
                  </a:extLst>
                </a:gridCol>
                <a:gridCol w="3340016">
                  <a:extLst>
                    <a:ext uri="{9D8B030D-6E8A-4147-A177-3AD203B41FA5}">
                      <a16:colId xmlns:a16="http://schemas.microsoft.com/office/drawing/2014/main" val="515546725"/>
                    </a:ext>
                  </a:extLst>
                </a:gridCol>
                <a:gridCol w="967860">
                  <a:extLst>
                    <a:ext uri="{9D8B030D-6E8A-4147-A177-3AD203B41FA5}">
                      <a16:colId xmlns:a16="http://schemas.microsoft.com/office/drawing/2014/main" val="783114360"/>
                    </a:ext>
                  </a:extLst>
                </a:gridCol>
                <a:gridCol w="892119">
                  <a:extLst>
                    <a:ext uri="{9D8B030D-6E8A-4147-A177-3AD203B41FA5}">
                      <a16:colId xmlns:a16="http://schemas.microsoft.com/office/drawing/2014/main" val="2593159761"/>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Akademik Personel İzin Alma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(Personel İşleri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15490"/>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29572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17741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298734"/>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842748"/>
                  </a:ext>
                </a:extLst>
              </a:tr>
            </a:tbl>
          </a:graphicData>
        </a:graphic>
      </p:graphicFrame>
      <p:pic>
        <p:nvPicPr>
          <p:cNvPr id="4097"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635" y="444640"/>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object 24"/>
          <p:cNvSpPr/>
          <p:nvPr/>
        </p:nvSpPr>
        <p:spPr>
          <a:xfrm>
            <a:off x="1440000" y="1421853"/>
            <a:ext cx="4320000" cy="512610"/>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6" name="object 26"/>
          <p:cNvSpPr txBox="1"/>
          <p:nvPr/>
        </p:nvSpPr>
        <p:spPr>
          <a:xfrm>
            <a:off x="1440000" y="1596644"/>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a:solidFill>
                  <a:srgbClr val="FFFFFF"/>
                </a:solidFill>
                <a:latin typeface="+mj-lt"/>
                <a:cs typeface="Book Antiqua"/>
              </a:rPr>
              <a:t>DERS GÖREVLENDİRME İŞLEMİ</a:t>
            </a:r>
            <a:endParaRPr lang="tr-TR" sz="1200" dirty="0">
              <a:latin typeface="+mj-lt"/>
              <a:cs typeface="Book Antiqua"/>
            </a:endParaRPr>
          </a:p>
        </p:txBody>
      </p:sp>
      <p:sp>
        <p:nvSpPr>
          <p:cNvPr id="27" name="object 27"/>
          <p:cNvSpPr/>
          <p:nvPr/>
        </p:nvSpPr>
        <p:spPr>
          <a:xfrm>
            <a:off x="1440000" y="2093598"/>
            <a:ext cx="4320000" cy="388940"/>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9" name="object 29"/>
          <p:cNvSpPr txBox="1"/>
          <p:nvPr/>
        </p:nvSpPr>
        <p:spPr>
          <a:xfrm>
            <a:off x="1440000" y="2161793"/>
            <a:ext cx="4320000" cy="166456"/>
          </a:xfrm>
          <a:prstGeom prst="rect">
            <a:avLst/>
          </a:prstGeom>
        </p:spPr>
        <p:txBody>
          <a:bodyPr vert="horz" wrap="square" lIns="0" tIns="6350" rIns="0" bIns="0" rtlCol="0">
            <a:spAutoFit/>
          </a:bodyPr>
          <a:lstStyle/>
          <a:p>
            <a:pPr marL="678815" marR="5080" indent="-666750" algn="ctr">
              <a:lnSpc>
                <a:spcPct val="104400"/>
              </a:lnSpc>
              <a:spcBef>
                <a:spcPts val="50"/>
              </a:spcBef>
            </a:pPr>
            <a:r>
              <a:rPr lang="tr-TR" sz="1000" b="1" dirty="0" smtClean="0">
                <a:latin typeface="Book Antiqua" panose="02040602050305030304" pitchFamily="18" charset="0"/>
                <a:cs typeface="Book Antiqua"/>
              </a:rPr>
              <a:t>Bölüm Başkanlığınca dersleri verecek öğretim  elemanları belirlenir.</a:t>
            </a:r>
            <a:endParaRPr lang="tr-TR" sz="1000" dirty="0">
              <a:latin typeface="Book Antiqua" panose="02040602050305030304" pitchFamily="18" charset="0"/>
              <a:cs typeface="Book Antiqua"/>
            </a:endParaRPr>
          </a:p>
        </p:txBody>
      </p:sp>
      <p:sp>
        <p:nvSpPr>
          <p:cNvPr id="30" name="object 30"/>
          <p:cNvSpPr txBox="1"/>
          <p:nvPr/>
        </p:nvSpPr>
        <p:spPr>
          <a:xfrm>
            <a:off x="1440000" y="2800350"/>
            <a:ext cx="4320000" cy="344352"/>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Ders görevlendirmeleri Fakülte Yönetim Kurulunda görüşülür.</a:t>
            </a:r>
            <a:endParaRPr lang="tr-TR" sz="1000" dirty="0">
              <a:latin typeface="Book Antiqua" panose="02040602050305030304" pitchFamily="18" charset="0"/>
            </a:endParaRPr>
          </a:p>
        </p:txBody>
      </p:sp>
      <p:sp>
        <p:nvSpPr>
          <p:cNvPr id="32" name="object 32"/>
          <p:cNvSpPr/>
          <p:nvPr/>
        </p:nvSpPr>
        <p:spPr>
          <a:xfrm>
            <a:off x="1440000" y="3246671"/>
            <a:ext cx="4320000" cy="740295"/>
          </a:xfrm>
          <a:prstGeom prst="rect">
            <a:avLst/>
          </a:prstGeom>
          <a:blipFill>
            <a:blip r:embed="rId3" cstate="print"/>
            <a:stretch>
              <a:fillRect/>
            </a:stretch>
          </a:blipFill>
        </p:spPr>
        <p:txBody>
          <a:bodyPr wrap="square" lIns="0" tIns="0" rIns="0" bIns="0" rtlCol="0"/>
          <a:lstStyle/>
          <a:p>
            <a:pPr algn="ctr"/>
            <a:endParaRPr sz="2800">
              <a:latin typeface="+mj-lt"/>
            </a:endParaRPr>
          </a:p>
        </p:txBody>
      </p:sp>
      <p:sp>
        <p:nvSpPr>
          <p:cNvPr id="33" name="object 33"/>
          <p:cNvSpPr/>
          <p:nvPr/>
        </p:nvSpPr>
        <p:spPr>
          <a:xfrm>
            <a:off x="1390375" y="4586021"/>
            <a:ext cx="4320000" cy="944219"/>
          </a:xfrm>
          <a:prstGeom prst="rect">
            <a:avLst/>
          </a:prstGeom>
          <a:blipFill>
            <a:blip r:embed="rId4" cstate="print"/>
            <a:stretch>
              <a:fillRect/>
            </a:stretch>
          </a:blipFill>
        </p:spPr>
        <p:txBody>
          <a:bodyPr wrap="square" lIns="0" tIns="0" rIns="0" bIns="0" rtlCol="0"/>
          <a:lstStyle/>
          <a:p>
            <a:pPr algn="ctr"/>
            <a:endParaRPr sz="2800">
              <a:latin typeface="+mj-lt"/>
            </a:endParaRPr>
          </a:p>
        </p:txBody>
      </p:sp>
      <p:sp>
        <p:nvSpPr>
          <p:cNvPr id="34" name="object 34"/>
          <p:cNvSpPr/>
          <p:nvPr/>
        </p:nvSpPr>
        <p:spPr>
          <a:xfrm>
            <a:off x="1440000" y="5570941"/>
            <a:ext cx="4320000" cy="46512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5" name="object 35"/>
          <p:cNvSpPr/>
          <p:nvPr/>
        </p:nvSpPr>
        <p:spPr>
          <a:xfrm>
            <a:off x="1440000" y="6163733"/>
            <a:ext cx="4320000" cy="60619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6" name="object 36"/>
          <p:cNvSpPr/>
          <p:nvPr/>
        </p:nvSpPr>
        <p:spPr>
          <a:xfrm>
            <a:off x="1440000" y="6866386"/>
            <a:ext cx="4320000" cy="452551"/>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7" name="object 37"/>
          <p:cNvSpPr/>
          <p:nvPr/>
        </p:nvSpPr>
        <p:spPr>
          <a:xfrm>
            <a:off x="1440000" y="7496753"/>
            <a:ext cx="4320000" cy="435787"/>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8" name="object 38"/>
          <p:cNvSpPr txBox="1"/>
          <p:nvPr/>
        </p:nvSpPr>
        <p:spPr>
          <a:xfrm>
            <a:off x="1440000" y="4090787"/>
            <a:ext cx="4320000" cy="430151"/>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Ders görevlendirmeleri Rektörlüğe (Personel Dairesi Başkanlığına ve Öğrenci İşleri Dairesi Başkanlığına) gönderilir.</a:t>
            </a:r>
            <a:endParaRPr lang="tr-TR" sz="1000" dirty="0">
              <a:latin typeface="Book Antiqua" panose="02040602050305030304" pitchFamily="18" charset="0"/>
            </a:endParaRPr>
          </a:p>
        </p:txBody>
      </p:sp>
      <p:sp>
        <p:nvSpPr>
          <p:cNvPr id="44" name="object 44"/>
          <p:cNvSpPr txBox="1"/>
          <p:nvPr/>
        </p:nvSpPr>
        <p:spPr>
          <a:xfrm>
            <a:off x="1364975" y="7622312"/>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80" dirty="0">
                <a:solidFill>
                  <a:srgbClr val="FFFFFF"/>
                </a:solidFill>
                <a:latin typeface="+mj-lt"/>
                <a:cs typeface="Book Antiqua"/>
              </a:rPr>
              <a:t>İŞ</a:t>
            </a:r>
            <a:r>
              <a:rPr sz="1200" b="1" spc="-80" dirty="0">
                <a:solidFill>
                  <a:srgbClr val="FFFFFF"/>
                </a:solidFill>
                <a:latin typeface="+mj-lt"/>
                <a:cs typeface="Book Antiqua"/>
              </a:rPr>
              <a:t>LEM</a:t>
            </a:r>
            <a:r>
              <a:rPr sz="1200" b="1" spc="-25" dirty="0">
                <a:solidFill>
                  <a:srgbClr val="FFFFFF"/>
                </a:solidFill>
                <a:latin typeface="+mj-lt"/>
                <a:cs typeface="Book Antiqua"/>
              </a:rPr>
              <a:t> </a:t>
            </a:r>
            <a:r>
              <a:rPr sz="1200" b="1" spc="20" dirty="0">
                <a:solidFill>
                  <a:srgbClr val="FFFFFF"/>
                </a:solidFill>
                <a:latin typeface="+mj-lt"/>
                <a:cs typeface="Book Antiqua"/>
              </a:rPr>
              <a:t>SONU</a:t>
            </a:r>
            <a:endParaRPr sz="1200" dirty="0">
              <a:latin typeface="+mj-lt"/>
              <a:cs typeface="Book Antiqua"/>
            </a:endParaRPr>
          </a:p>
        </p:txBody>
      </p:sp>
      <p:sp>
        <p:nvSpPr>
          <p:cNvPr id="39" name="object 39"/>
          <p:cNvSpPr txBox="1"/>
          <p:nvPr/>
        </p:nvSpPr>
        <p:spPr>
          <a:xfrm>
            <a:off x="1440000" y="3532666"/>
            <a:ext cx="4320000" cy="167354"/>
          </a:xfrm>
          <a:prstGeom prst="rect">
            <a:avLst/>
          </a:prstGeom>
        </p:spPr>
        <p:txBody>
          <a:bodyPr vert="horz" wrap="square" lIns="0" tIns="5715" rIns="0" bIns="0" rtlCol="0">
            <a:spAutoFit/>
          </a:bodyPr>
          <a:lstStyle/>
          <a:p>
            <a:pPr marL="12065" marR="5080" algn="ctr">
              <a:lnSpc>
                <a:spcPct val="105000"/>
              </a:lnSpc>
              <a:spcBef>
                <a:spcPts val="45"/>
              </a:spcBef>
            </a:pPr>
            <a:r>
              <a:rPr lang="tr-TR" sz="1000" b="1" dirty="0" smtClean="0">
                <a:latin typeface="Book Antiqua" panose="02040602050305030304" pitchFamily="18" charset="0"/>
                <a:cs typeface="Book Antiqua"/>
              </a:rPr>
              <a:t>Ders görevlendirmeleri Yönetim Kurulunda görüşülür</a:t>
            </a:r>
            <a:r>
              <a:rPr lang="tr-TR" sz="1000" b="1" spc="-20"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0" name="object 40"/>
          <p:cNvSpPr txBox="1"/>
          <p:nvPr/>
        </p:nvSpPr>
        <p:spPr>
          <a:xfrm>
            <a:off x="1462088" y="5716426"/>
            <a:ext cx="4320000" cy="166456"/>
          </a:xfrm>
          <a:prstGeom prst="rect">
            <a:avLst/>
          </a:prstGeom>
        </p:spPr>
        <p:txBody>
          <a:bodyPr vert="horz" wrap="square" lIns="0" tIns="6350" rIns="0" bIns="0" rtlCol="0">
            <a:spAutoFit/>
          </a:bodyPr>
          <a:lstStyle/>
          <a:p>
            <a:pPr marL="1301750" marR="5080" indent="-1289685" algn="ctr">
              <a:lnSpc>
                <a:spcPct val="104400"/>
              </a:lnSpc>
              <a:spcBef>
                <a:spcPts val="50"/>
              </a:spcBef>
            </a:pPr>
            <a:r>
              <a:rPr lang="tr-TR" sz="1000" b="1" dirty="0" smtClean="0">
                <a:latin typeface="Book Antiqua" panose="02040602050305030304" pitchFamily="18" charset="0"/>
                <a:cs typeface="Book Antiqua"/>
              </a:rPr>
              <a:t>Rektörlük onayı ile ders görevlendirmeleri yürürlüğe girer.</a:t>
            </a:r>
            <a:endParaRPr lang="tr-TR" sz="1000" dirty="0">
              <a:latin typeface="Book Antiqua" panose="02040602050305030304" pitchFamily="18" charset="0"/>
              <a:cs typeface="Book Antiqua"/>
            </a:endParaRPr>
          </a:p>
        </p:txBody>
      </p:sp>
      <p:sp>
        <p:nvSpPr>
          <p:cNvPr id="41" name="object 41"/>
          <p:cNvSpPr txBox="1"/>
          <p:nvPr/>
        </p:nvSpPr>
        <p:spPr>
          <a:xfrm>
            <a:off x="1440000" y="6343916"/>
            <a:ext cx="4320000" cy="166456"/>
          </a:xfrm>
          <a:prstGeom prst="rect">
            <a:avLst/>
          </a:prstGeom>
        </p:spPr>
        <p:txBody>
          <a:bodyPr vert="horz" wrap="square" lIns="0" tIns="6350" rIns="0" bIns="0" rtlCol="0">
            <a:spAutoFit/>
          </a:bodyPr>
          <a:lstStyle/>
          <a:p>
            <a:pPr marL="737870" marR="5080" indent="-725805" algn="ctr">
              <a:lnSpc>
                <a:spcPct val="104400"/>
              </a:lnSpc>
              <a:spcBef>
                <a:spcPts val="50"/>
              </a:spcBef>
            </a:pPr>
            <a:r>
              <a:rPr lang="tr-TR" sz="1000" b="1" dirty="0" smtClean="0">
                <a:latin typeface="Book Antiqua" panose="02040602050305030304" pitchFamily="18" charset="0"/>
                <a:cs typeface="Book Antiqua"/>
              </a:rPr>
              <a:t>Onaylanan ders görevlendirmeleri Öğrenci İşleri Bilgi Sistemine girilir.</a:t>
            </a:r>
            <a:endParaRPr lang="tr-TR" sz="1000" dirty="0">
              <a:latin typeface="Book Antiqua" panose="02040602050305030304" pitchFamily="18" charset="0"/>
              <a:cs typeface="Book Antiqua"/>
            </a:endParaRPr>
          </a:p>
        </p:txBody>
      </p:sp>
      <p:sp>
        <p:nvSpPr>
          <p:cNvPr id="42" name="object 42"/>
          <p:cNvSpPr txBox="1"/>
          <p:nvPr/>
        </p:nvSpPr>
        <p:spPr>
          <a:xfrm>
            <a:off x="1951450" y="4917099"/>
            <a:ext cx="3297100" cy="328936"/>
          </a:xfrm>
          <a:prstGeom prst="rect">
            <a:avLst/>
          </a:prstGeom>
        </p:spPr>
        <p:txBody>
          <a:bodyPr vert="horz" wrap="square" lIns="0" tIns="5715" rIns="0" bIns="0" rtlCol="0">
            <a:spAutoFit/>
          </a:bodyPr>
          <a:lstStyle/>
          <a:p>
            <a:pPr marL="12065" marR="5080" indent="4445" algn="ctr">
              <a:lnSpc>
                <a:spcPct val="105000"/>
              </a:lnSpc>
              <a:spcBef>
                <a:spcPts val="45"/>
              </a:spcBef>
            </a:pPr>
            <a:r>
              <a:rPr lang="tr-TR" sz="1000" b="1" dirty="0" smtClean="0">
                <a:latin typeface="Book Antiqua" panose="02040602050305030304" pitchFamily="18" charset="0"/>
                <a:cs typeface="Book Antiqua"/>
              </a:rPr>
              <a:t>Ders görevlendirmeleri Rektörlük tarafından uygun görülmesi halinde;</a:t>
            </a:r>
            <a:endParaRPr lang="tr-TR" sz="1000" dirty="0">
              <a:latin typeface="Book Antiqua" panose="02040602050305030304" pitchFamily="18" charset="0"/>
              <a:cs typeface="Book Antiqua"/>
            </a:endParaRPr>
          </a:p>
        </p:txBody>
      </p:sp>
      <p:sp>
        <p:nvSpPr>
          <p:cNvPr id="43" name="object 43"/>
          <p:cNvSpPr txBox="1"/>
          <p:nvPr/>
        </p:nvSpPr>
        <p:spPr>
          <a:xfrm>
            <a:off x="1440000" y="699462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Dersler ilgili öğretim elemanlarına tebliğ edilir.</a:t>
            </a:r>
            <a:endParaRPr lang="tr-TR" sz="1000" dirty="0">
              <a:latin typeface="Book Antiqua" panose="02040602050305030304" pitchFamily="18" charset="0"/>
              <a:cs typeface="Book Antiqua"/>
            </a:endParaRPr>
          </a:p>
        </p:txBody>
      </p:sp>
      <p:cxnSp>
        <p:nvCxnSpPr>
          <p:cNvPr id="45" name="Düz Ok Bağlayıcısı 44"/>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Düz Ok Bağlayıcısı 45"/>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890347684"/>
              </p:ext>
            </p:extLst>
          </p:nvPr>
        </p:nvGraphicFramePr>
        <p:xfrm>
          <a:off x="347864" y="375318"/>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563201498"/>
                    </a:ext>
                  </a:extLst>
                </a:gridCol>
                <a:gridCol w="3340016">
                  <a:extLst>
                    <a:ext uri="{9D8B030D-6E8A-4147-A177-3AD203B41FA5}">
                      <a16:colId xmlns:a16="http://schemas.microsoft.com/office/drawing/2014/main" val="2470757043"/>
                    </a:ext>
                  </a:extLst>
                </a:gridCol>
                <a:gridCol w="967860">
                  <a:extLst>
                    <a:ext uri="{9D8B030D-6E8A-4147-A177-3AD203B41FA5}">
                      <a16:colId xmlns:a16="http://schemas.microsoft.com/office/drawing/2014/main" val="2541580072"/>
                    </a:ext>
                  </a:extLst>
                </a:gridCol>
                <a:gridCol w="892119">
                  <a:extLst>
                    <a:ext uri="{9D8B030D-6E8A-4147-A177-3AD203B41FA5}">
                      <a16:colId xmlns:a16="http://schemas.microsoft.com/office/drawing/2014/main" val="989324009"/>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Ders Görevlendirmelerinin Yapılması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(Yazı İşleri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594303"/>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483865"/>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795174"/>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804048"/>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690349"/>
                  </a:ext>
                </a:extLst>
              </a:tr>
            </a:tbl>
          </a:graphicData>
        </a:graphic>
      </p:graphicFrame>
      <p:pic>
        <p:nvPicPr>
          <p:cNvPr id="5121"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78" y="409449"/>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1440000" y="1556372"/>
            <a:ext cx="4320000" cy="426986"/>
          </a:xfrm>
          <a:prstGeom prst="rect">
            <a:avLst/>
          </a:prstGeom>
          <a:solidFill>
            <a:schemeClr val="accent1">
              <a:lumMod val="50000"/>
            </a:schemeClr>
          </a:solidFill>
        </p:spPr>
        <p:txBody>
          <a:bodyPr wrap="square" lIns="0" tIns="0" rIns="0" bIns="0" rtlCol="0"/>
          <a:lstStyle/>
          <a:p>
            <a:pPr algn="ctr"/>
            <a:endParaRPr lang="tr-TR" sz="1100" dirty="0" smtClean="0">
              <a:solidFill>
                <a:schemeClr val="bg1"/>
              </a:solidFill>
              <a:latin typeface="+mj-lt"/>
            </a:endParaRPr>
          </a:p>
          <a:p>
            <a:pPr algn="ctr"/>
            <a:r>
              <a:rPr lang="tr-TR" sz="1200" b="1" dirty="0" smtClean="0">
                <a:solidFill>
                  <a:schemeClr val="bg1"/>
                </a:solidFill>
                <a:latin typeface="+mj-lt"/>
              </a:rPr>
              <a:t>İDARİ PERSONEL İZİN ALMA İŞLEMİ</a:t>
            </a:r>
            <a:endParaRPr sz="1200" b="1" dirty="0">
              <a:solidFill>
                <a:schemeClr val="bg1"/>
              </a:solidFill>
              <a:latin typeface="+mj-lt"/>
            </a:endParaRPr>
          </a:p>
        </p:txBody>
      </p:sp>
      <p:sp>
        <p:nvSpPr>
          <p:cNvPr id="14" name="object 14"/>
          <p:cNvSpPr/>
          <p:nvPr/>
        </p:nvSpPr>
        <p:spPr>
          <a:xfrm>
            <a:off x="1440000" y="6008890"/>
            <a:ext cx="4320000" cy="456044"/>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5" name="object 15"/>
          <p:cNvSpPr/>
          <p:nvPr/>
        </p:nvSpPr>
        <p:spPr>
          <a:xfrm>
            <a:off x="1440000" y="3635387"/>
            <a:ext cx="4320000" cy="760082"/>
          </a:xfrm>
          <a:prstGeom prst="rect">
            <a:avLst/>
          </a:prstGeom>
          <a:blipFill>
            <a:blip r:embed="rId3" cstate="print"/>
            <a:stretch>
              <a:fillRect/>
            </a:stretch>
          </a:blipFill>
        </p:spPr>
        <p:txBody>
          <a:bodyPr wrap="square" lIns="0" tIns="0" rIns="0" bIns="0" rtlCol="0"/>
          <a:lstStyle/>
          <a:p>
            <a:pPr algn="ctr"/>
            <a:endParaRPr/>
          </a:p>
        </p:txBody>
      </p:sp>
      <p:sp>
        <p:nvSpPr>
          <p:cNvPr id="16" name="object 16"/>
          <p:cNvSpPr txBox="1"/>
          <p:nvPr/>
        </p:nvSpPr>
        <p:spPr>
          <a:xfrm>
            <a:off x="1440000" y="2247645"/>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İdari personel yıllık/mazeret izni almak için İzin Formu doldurarak Fakülte Sekreterliği’ne başvurur.</a:t>
            </a:r>
            <a:endParaRPr lang="tr-TR" sz="1000" dirty="0">
              <a:latin typeface="Book Antiqua" panose="02040602050305030304" pitchFamily="18" charset="0"/>
            </a:endParaRPr>
          </a:p>
        </p:txBody>
      </p:sp>
      <p:sp>
        <p:nvSpPr>
          <p:cNvPr id="17" name="object 17"/>
          <p:cNvSpPr txBox="1"/>
          <p:nvPr/>
        </p:nvSpPr>
        <p:spPr>
          <a:xfrm>
            <a:off x="1440000" y="6117463"/>
            <a:ext cx="4320000" cy="182101"/>
          </a:xfrm>
          <a:prstGeom prst="rect">
            <a:avLst/>
          </a:prstGeom>
        </p:spPr>
        <p:txBody>
          <a:bodyPr vert="horz" wrap="square" lIns="0" tIns="12700" rIns="0" bIns="0" rtlCol="0">
            <a:spAutoFit/>
          </a:bodyPr>
          <a:lstStyle/>
          <a:p>
            <a:pPr marL="12700" algn="ctr">
              <a:lnSpc>
                <a:spcPct val="100000"/>
              </a:lnSpc>
              <a:spcBef>
                <a:spcPts val="100"/>
              </a:spcBef>
            </a:pPr>
            <a:r>
              <a:rPr lang="tr-TR" sz="1100" b="1" dirty="0">
                <a:solidFill>
                  <a:srgbClr val="FFFFFF"/>
                </a:solidFill>
                <a:latin typeface="Book Antiqua"/>
                <a:cs typeface="Book Antiqua"/>
              </a:rPr>
              <a:t>İŞ</a:t>
            </a:r>
            <a:r>
              <a:rPr sz="1100" b="1" dirty="0">
                <a:solidFill>
                  <a:srgbClr val="FFFFFF"/>
                </a:solidFill>
                <a:latin typeface="Book Antiqua"/>
                <a:cs typeface="Book Antiqua"/>
              </a:rPr>
              <a:t>LEM SONU</a:t>
            </a:r>
            <a:endParaRPr sz="1100" dirty="0">
              <a:latin typeface="Book Antiqua"/>
              <a:cs typeface="Book Antiqua"/>
            </a:endParaRPr>
          </a:p>
        </p:txBody>
      </p:sp>
      <p:sp>
        <p:nvSpPr>
          <p:cNvPr id="18" name="object 18"/>
          <p:cNvSpPr txBox="1"/>
          <p:nvPr/>
        </p:nvSpPr>
        <p:spPr>
          <a:xfrm>
            <a:off x="1440000" y="3886200"/>
            <a:ext cx="4320000" cy="167354"/>
          </a:xfrm>
          <a:prstGeom prst="rect">
            <a:avLst/>
          </a:prstGeom>
        </p:spPr>
        <p:txBody>
          <a:bodyPr vert="horz" wrap="square" lIns="0" tIns="5715" rIns="0" bIns="0" rtlCol="0">
            <a:spAutoFit/>
          </a:bodyPr>
          <a:lstStyle/>
          <a:p>
            <a:pPr marL="12700" marR="5080" indent="-3175" algn="ctr">
              <a:lnSpc>
                <a:spcPct val="105000"/>
              </a:lnSpc>
              <a:spcBef>
                <a:spcPts val="45"/>
              </a:spcBef>
            </a:pPr>
            <a:r>
              <a:rPr lang="tr-TR" sz="1000" b="1" dirty="0" smtClean="0">
                <a:latin typeface="Book Antiqua"/>
                <a:cs typeface="Book Antiqua"/>
              </a:rPr>
              <a:t>İzin isteği Fakülte Sekreterliği'nce uygun görülür ise;</a:t>
            </a:r>
            <a:endParaRPr lang="tr-TR" sz="1000" dirty="0">
              <a:latin typeface="Book Antiqua"/>
              <a:cs typeface="Book Antiqua"/>
            </a:endParaRPr>
          </a:p>
        </p:txBody>
      </p:sp>
      <p:sp>
        <p:nvSpPr>
          <p:cNvPr id="23" name="object 23"/>
          <p:cNvSpPr/>
          <p:nvPr/>
        </p:nvSpPr>
        <p:spPr>
          <a:xfrm>
            <a:off x="1440000" y="2878201"/>
            <a:ext cx="4320000" cy="500507"/>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6" name="object 26"/>
          <p:cNvSpPr txBox="1"/>
          <p:nvPr/>
        </p:nvSpPr>
        <p:spPr>
          <a:xfrm>
            <a:off x="1440000" y="302247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Fakülte Sekreteri ilgili kişinin izin talebini değerlendirir.</a:t>
            </a:r>
            <a:endParaRPr lang="tr-TR" sz="1000" dirty="0">
              <a:latin typeface="Book Antiqua"/>
              <a:cs typeface="Book Antiqua"/>
            </a:endParaRPr>
          </a:p>
        </p:txBody>
      </p:sp>
      <p:sp>
        <p:nvSpPr>
          <p:cNvPr id="27" name="object 27"/>
          <p:cNvSpPr/>
          <p:nvPr/>
        </p:nvSpPr>
        <p:spPr>
          <a:xfrm>
            <a:off x="1440000" y="4769332"/>
            <a:ext cx="4320000" cy="44744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8" name="object 28"/>
          <p:cNvSpPr txBox="1"/>
          <p:nvPr/>
        </p:nvSpPr>
        <p:spPr>
          <a:xfrm>
            <a:off x="1440000" y="488670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İzin formunun bir sureti ilgiliye verilir.</a:t>
            </a:r>
            <a:endParaRPr lang="tr-TR" sz="1000" dirty="0">
              <a:latin typeface="Book Antiqua"/>
              <a:cs typeface="Book Antiqua"/>
            </a:endParaRPr>
          </a:p>
        </p:txBody>
      </p:sp>
      <p:sp>
        <p:nvSpPr>
          <p:cNvPr id="29" name="object 29"/>
          <p:cNvSpPr/>
          <p:nvPr/>
        </p:nvSpPr>
        <p:spPr>
          <a:xfrm>
            <a:off x="1440000" y="5421223"/>
            <a:ext cx="4320000" cy="44744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0" name="object 30"/>
          <p:cNvSpPr txBox="1"/>
          <p:nvPr/>
        </p:nvSpPr>
        <p:spPr>
          <a:xfrm>
            <a:off x="1440000" y="553834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İzin formunun bir sureti ilgili kişinin özlük dosyasına konur</a:t>
            </a:r>
            <a:r>
              <a:rPr lang="tr-TR" sz="1000" b="1" spc="5" dirty="0" smtClean="0">
                <a:latin typeface="Book Antiqua"/>
                <a:cs typeface="Book Antiqua"/>
              </a:rPr>
              <a:t>.</a:t>
            </a:r>
            <a:endParaRPr lang="tr-TR" sz="1000" dirty="0">
              <a:latin typeface="Book Antiqua"/>
              <a:cs typeface="Book Antiqua"/>
            </a:endParaRPr>
          </a:p>
        </p:txBody>
      </p:sp>
      <p:cxnSp>
        <p:nvCxnSpPr>
          <p:cNvPr id="33" name="Düz Ok Bağlayıcısı 32"/>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2105644712"/>
              </p:ext>
            </p:extLst>
          </p:nvPr>
        </p:nvGraphicFramePr>
        <p:xfrm>
          <a:off x="347864" y="370107"/>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1105658478"/>
                    </a:ext>
                  </a:extLst>
                </a:gridCol>
                <a:gridCol w="3340016">
                  <a:extLst>
                    <a:ext uri="{9D8B030D-6E8A-4147-A177-3AD203B41FA5}">
                      <a16:colId xmlns:a16="http://schemas.microsoft.com/office/drawing/2014/main" val="3306671643"/>
                    </a:ext>
                  </a:extLst>
                </a:gridCol>
                <a:gridCol w="967860">
                  <a:extLst>
                    <a:ext uri="{9D8B030D-6E8A-4147-A177-3AD203B41FA5}">
                      <a16:colId xmlns:a16="http://schemas.microsoft.com/office/drawing/2014/main" val="3015889838"/>
                    </a:ext>
                  </a:extLst>
                </a:gridCol>
                <a:gridCol w="892119">
                  <a:extLst>
                    <a:ext uri="{9D8B030D-6E8A-4147-A177-3AD203B41FA5}">
                      <a16:colId xmlns:a16="http://schemas.microsoft.com/office/drawing/2014/main" val="1943017856"/>
                    </a:ext>
                  </a:extLst>
                </a:gridCol>
              </a:tblGrid>
              <a:tr h="165759">
                <a:tc rowSpan="5">
                  <a:txBody>
                    <a:bodyPr/>
                    <a:lstStyle/>
                    <a:p>
                      <a:pPr>
                        <a:lnSpc>
                          <a:spcPct val="107000"/>
                        </a:lnSpc>
                        <a:spcBef>
                          <a:spcPts val="200"/>
                        </a:spcBef>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İdari Personel İzin Alma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(Personel İşleri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KYS-İA-249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073475"/>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001962"/>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853828"/>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747376"/>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74679"/>
                  </a:ext>
                </a:extLst>
              </a:tr>
            </a:tbl>
          </a:graphicData>
        </a:graphic>
      </p:graphicFrame>
      <p:pic>
        <p:nvPicPr>
          <p:cNvPr id="19"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78" y="404238"/>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object 22"/>
          <p:cNvSpPr/>
          <p:nvPr/>
        </p:nvSpPr>
        <p:spPr>
          <a:xfrm>
            <a:off x="1440000" y="1584769"/>
            <a:ext cx="4320000" cy="736409"/>
          </a:xfrm>
          <a:prstGeom prst="rect">
            <a:avLst/>
          </a:prstGeom>
          <a:blipFill>
            <a:blip r:embed="rId3" cstate="print"/>
            <a:stretch>
              <a:fillRect/>
            </a:stretch>
          </a:blipFill>
        </p:spPr>
        <p:txBody>
          <a:bodyPr wrap="square" lIns="0" tIns="0" rIns="0" bIns="0" rtlCol="0"/>
          <a:lstStyle/>
          <a:p>
            <a:pPr algn="ctr"/>
            <a:endParaRPr sz="2800">
              <a:latin typeface="+mj-lt"/>
            </a:endParaRPr>
          </a:p>
        </p:txBody>
      </p:sp>
      <p:sp>
        <p:nvSpPr>
          <p:cNvPr id="50" name="object 23"/>
          <p:cNvSpPr txBox="1"/>
          <p:nvPr/>
        </p:nvSpPr>
        <p:spPr>
          <a:xfrm>
            <a:off x="1440000" y="1600200"/>
            <a:ext cx="4320000" cy="631710"/>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lang="tr-TR" sz="1000" dirty="0" smtClean="0">
                <a:latin typeface="Book Antiqua" panose="02040602050305030304" pitchFamily="18" charset="0"/>
              </a:rPr>
              <a:t>Rektörlük birimlerinden/diğer kurumlardan gelen evraklar yazı işleri   birimi tarafından kaydedilir ve ilgili birimlere dağıtımı yapılmak üzere Dekanlığa sunulur.</a:t>
            </a:r>
          </a:p>
          <a:p>
            <a:endParaRPr dirty="0"/>
          </a:p>
        </p:txBody>
      </p:sp>
      <p:sp>
        <p:nvSpPr>
          <p:cNvPr id="2" name="object 2"/>
          <p:cNvSpPr/>
          <p:nvPr/>
        </p:nvSpPr>
        <p:spPr>
          <a:xfrm>
            <a:off x="1440000" y="3806282"/>
            <a:ext cx="4320000" cy="466813"/>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p:nvPr/>
        </p:nvSpPr>
        <p:spPr>
          <a:xfrm>
            <a:off x="1440000" y="1195918"/>
            <a:ext cx="4320000" cy="325159"/>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8" name="object 18"/>
          <p:cNvSpPr txBox="1"/>
          <p:nvPr/>
        </p:nvSpPr>
        <p:spPr>
          <a:xfrm>
            <a:off x="1371600" y="1262638"/>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smtClean="0">
                <a:solidFill>
                  <a:srgbClr val="FFFFFF"/>
                </a:solidFill>
                <a:latin typeface="+mj-lt"/>
                <a:cs typeface="Book Antiqua"/>
              </a:rPr>
              <a:t>EVRAK </a:t>
            </a:r>
            <a:r>
              <a:rPr sz="1200" b="1" dirty="0">
                <a:solidFill>
                  <a:srgbClr val="FFFFFF"/>
                </a:solidFill>
                <a:latin typeface="+mj-lt"/>
                <a:cs typeface="Book Antiqua"/>
              </a:rPr>
              <a:t>AKI</a:t>
            </a:r>
            <a:r>
              <a:rPr lang="tr-TR" sz="1200" b="1" dirty="0">
                <a:solidFill>
                  <a:srgbClr val="FFFFFF"/>
                </a:solidFill>
                <a:latin typeface="+mj-lt"/>
                <a:cs typeface="Book Antiqua"/>
              </a:rPr>
              <a:t>Ş</a:t>
            </a:r>
            <a:r>
              <a:rPr sz="1200" b="1" dirty="0">
                <a:solidFill>
                  <a:srgbClr val="FFFFFF"/>
                </a:solidFill>
                <a:latin typeface="+mj-lt"/>
                <a:cs typeface="Book Antiqua"/>
              </a:rPr>
              <a:t> </a:t>
            </a:r>
            <a:r>
              <a:rPr lang="tr-TR" sz="1200" b="1" dirty="0">
                <a:solidFill>
                  <a:srgbClr val="FFFFFF"/>
                </a:solidFill>
                <a:latin typeface="+mj-lt"/>
                <a:cs typeface="Book Antiqua"/>
              </a:rPr>
              <a:t>İŞLEMİ</a:t>
            </a:r>
            <a:endParaRPr sz="1200" dirty="0">
              <a:latin typeface="+mj-lt"/>
              <a:cs typeface="Book Antiqua"/>
            </a:endParaRPr>
          </a:p>
        </p:txBody>
      </p:sp>
      <p:sp>
        <p:nvSpPr>
          <p:cNvPr id="20" name="object 20"/>
          <p:cNvSpPr txBox="1"/>
          <p:nvPr/>
        </p:nvSpPr>
        <p:spPr>
          <a:xfrm>
            <a:off x="1440000" y="2971307"/>
            <a:ext cx="4320000" cy="540917"/>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Evrakların sevki yapılan kişiler evrakların arkasına gereğinin yapılacaksa gereğini yapılmasına ilişkin; gerek yoksa dosyaya kaldırılmasına ilişkin not düşer.</a:t>
            </a:r>
            <a:endParaRPr lang="tr-TR" sz="1000" dirty="0">
              <a:latin typeface="Book Antiqua" panose="02040602050305030304" pitchFamily="18" charset="0"/>
            </a:endParaRPr>
          </a:p>
        </p:txBody>
      </p:sp>
      <p:sp>
        <p:nvSpPr>
          <p:cNvPr id="24" name="object 24"/>
          <p:cNvSpPr/>
          <p:nvPr/>
        </p:nvSpPr>
        <p:spPr>
          <a:xfrm>
            <a:off x="1440000" y="4528604"/>
            <a:ext cx="4320000" cy="466813"/>
          </a:xfrm>
          <a:prstGeom prst="rect">
            <a:avLst/>
          </a:prstGeom>
          <a:solidFill>
            <a:schemeClr val="tx2">
              <a:lumMod val="40000"/>
              <a:lumOff val="60000"/>
            </a:schemeClr>
          </a:solidFill>
        </p:spPr>
        <p:txBody>
          <a:bodyPr wrap="square" lIns="0" tIns="0" rIns="0" bIns="0" rtlCol="0"/>
          <a:lstStyle/>
          <a:p>
            <a:pPr algn="ctr"/>
            <a:endParaRPr sz="1100" b="1"/>
          </a:p>
        </p:txBody>
      </p:sp>
      <p:sp>
        <p:nvSpPr>
          <p:cNvPr id="32" name="object 32"/>
          <p:cNvSpPr/>
          <p:nvPr/>
        </p:nvSpPr>
        <p:spPr>
          <a:xfrm>
            <a:off x="1440000" y="5092915"/>
            <a:ext cx="4320000" cy="738543"/>
          </a:xfrm>
          <a:prstGeom prst="rect">
            <a:avLst/>
          </a:prstGeom>
          <a:blipFill>
            <a:blip r:embed="rId4" cstate="print"/>
            <a:stretch>
              <a:fillRect/>
            </a:stretch>
          </a:blipFill>
        </p:spPr>
        <p:txBody>
          <a:bodyPr wrap="square" lIns="0" tIns="0" rIns="0" bIns="0" rtlCol="0"/>
          <a:lstStyle/>
          <a:p>
            <a:pPr algn="ctr"/>
            <a:endParaRPr sz="2800">
              <a:latin typeface="+mj-lt"/>
            </a:endParaRPr>
          </a:p>
        </p:txBody>
      </p:sp>
      <p:sp>
        <p:nvSpPr>
          <p:cNvPr id="33" name="object 33"/>
          <p:cNvSpPr txBox="1"/>
          <p:nvPr/>
        </p:nvSpPr>
        <p:spPr>
          <a:xfrm>
            <a:off x="1440000" y="4572000"/>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Yazı İşleri Birimi sevki yapılan evrakların dağıtımını ilgili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birimlere yapar.</a:t>
            </a:r>
            <a:endParaRPr lang="tr-TR" sz="1000" dirty="0">
              <a:latin typeface="Book Antiqua" panose="02040602050305030304" pitchFamily="18" charset="0"/>
              <a:cs typeface="Book Antiqua"/>
            </a:endParaRPr>
          </a:p>
        </p:txBody>
      </p:sp>
      <p:sp>
        <p:nvSpPr>
          <p:cNvPr id="34" name="object 34"/>
          <p:cNvSpPr txBox="1"/>
          <p:nvPr/>
        </p:nvSpPr>
        <p:spPr>
          <a:xfrm>
            <a:off x="1440000" y="5867564"/>
            <a:ext cx="4320000" cy="513602"/>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Cevabı yazılan yazılar yazan personel, evrakın sevki yapılan "Dekan Yardımcısı / Bölüm Başkanı / Fakülte Sekreteri" tarafından kontrol edilerek paraflanır ve dekana imzalatılır.</a:t>
            </a:r>
            <a:endParaRPr lang="tr-TR" sz="1000" dirty="0">
              <a:latin typeface="Book Antiqua" panose="02040602050305030304" pitchFamily="18" charset="0"/>
            </a:endParaRPr>
          </a:p>
        </p:txBody>
      </p:sp>
      <p:sp>
        <p:nvSpPr>
          <p:cNvPr id="35" name="object 35"/>
          <p:cNvSpPr txBox="1"/>
          <p:nvPr/>
        </p:nvSpPr>
        <p:spPr>
          <a:xfrm>
            <a:off x="1440000" y="391628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Evraklar ilgili birime gönderilir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6" name="object 36"/>
          <p:cNvSpPr txBox="1"/>
          <p:nvPr/>
        </p:nvSpPr>
        <p:spPr>
          <a:xfrm>
            <a:off x="1440000" y="5386973"/>
            <a:ext cx="4320000" cy="166456"/>
          </a:xfrm>
          <a:prstGeom prst="rect">
            <a:avLst/>
          </a:prstGeom>
        </p:spPr>
        <p:txBody>
          <a:bodyPr vert="horz" wrap="square" lIns="0" tIns="6350" rIns="0" bIns="0" rtlCol="0">
            <a:spAutoFit/>
          </a:bodyPr>
          <a:lstStyle/>
          <a:p>
            <a:pPr marL="79375" marR="5080" indent="-67310" algn="ctr">
              <a:lnSpc>
                <a:spcPct val="104400"/>
              </a:lnSpc>
              <a:spcBef>
                <a:spcPts val="50"/>
              </a:spcBef>
            </a:pPr>
            <a:r>
              <a:rPr lang="tr-TR" sz="1000" b="1" dirty="0" smtClean="0">
                <a:latin typeface="Book Antiqua" panose="02040602050305030304" pitchFamily="18" charset="0"/>
                <a:cs typeface="Book Antiqua"/>
              </a:rPr>
              <a:t>Evraklara cevap yazılacak ise;</a:t>
            </a:r>
            <a:endParaRPr lang="tr-TR" sz="1000" dirty="0">
              <a:latin typeface="Book Antiqua" panose="02040602050305030304" pitchFamily="18" charset="0"/>
              <a:cs typeface="Book Antiqua"/>
            </a:endParaRPr>
          </a:p>
        </p:txBody>
      </p:sp>
      <p:sp>
        <p:nvSpPr>
          <p:cNvPr id="37" name="object 37"/>
          <p:cNvSpPr/>
          <p:nvPr/>
        </p:nvSpPr>
        <p:spPr>
          <a:xfrm>
            <a:off x="1440000" y="6507966"/>
            <a:ext cx="4320000" cy="479348"/>
          </a:xfrm>
          <a:prstGeom prst="rect">
            <a:avLst/>
          </a:prstGeom>
          <a:solidFill>
            <a:schemeClr val="tx2">
              <a:lumMod val="40000"/>
              <a:lumOff val="60000"/>
            </a:schemeClr>
          </a:solidFill>
        </p:spPr>
        <p:txBody>
          <a:bodyPr wrap="square" lIns="0" tIns="0" rIns="0" bIns="0" rtlCol="0"/>
          <a:lstStyle/>
          <a:p>
            <a:pPr algn="ctr"/>
            <a:endParaRPr sz="1100" b="1"/>
          </a:p>
        </p:txBody>
      </p:sp>
      <p:sp>
        <p:nvSpPr>
          <p:cNvPr id="38" name="object 38"/>
          <p:cNvSpPr txBox="1"/>
          <p:nvPr/>
        </p:nvSpPr>
        <p:spPr>
          <a:xfrm>
            <a:off x="1440000" y="6615291"/>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Yazıların, Yazı İşleri Birimi tarafından giden evrak kaydı</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yapılır ve sayı verilir.</a:t>
            </a:r>
            <a:endParaRPr lang="tr-TR" sz="1000" dirty="0">
              <a:latin typeface="Book Antiqua" panose="02040602050305030304" pitchFamily="18" charset="0"/>
              <a:cs typeface="Book Antiqua"/>
            </a:endParaRPr>
          </a:p>
        </p:txBody>
      </p:sp>
      <p:sp>
        <p:nvSpPr>
          <p:cNvPr id="39" name="object 39"/>
          <p:cNvSpPr/>
          <p:nvPr/>
        </p:nvSpPr>
        <p:spPr>
          <a:xfrm>
            <a:off x="1440000" y="7085025"/>
            <a:ext cx="4320000" cy="483527"/>
          </a:xfrm>
          <a:prstGeom prst="rect">
            <a:avLst/>
          </a:prstGeom>
          <a:solidFill>
            <a:schemeClr val="tx2">
              <a:lumMod val="40000"/>
              <a:lumOff val="60000"/>
            </a:schemeClr>
          </a:solidFill>
        </p:spPr>
        <p:txBody>
          <a:bodyPr wrap="square" lIns="0" tIns="0" rIns="0" bIns="0" rtlCol="0"/>
          <a:lstStyle/>
          <a:p>
            <a:pPr algn="ctr"/>
            <a:endParaRPr sz="1100" b="1"/>
          </a:p>
        </p:txBody>
      </p:sp>
      <p:sp>
        <p:nvSpPr>
          <p:cNvPr id="40" name="object 40"/>
          <p:cNvSpPr txBox="1"/>
          <p:nvPr/>
        </p:nvSpPr>
        <p:spPr>
          <a:xfrm>
            <a:off x="1440000" y="7131298"/>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Hazırlanan yazılar gönderilmek üzere posta görevlisine imza</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karşılığı teslim edilir.</a:t>
            </a:r>
            <a:endParaRPr lang="tr-TR" sz="1000" dirty="0">
              <a:latin typeface="Book Antiqua" panose="02040602050305030304" pitchFamily="18" charset="0"/>
              <a:cs typeface="Book Antiqua"/>
            </a:endParaRPr>
          </a:p>
        </p:txBody>
      </p:sp>
      <p:sp>
        <p:nvSpPr>
          <p:cNvPr id="43" name="object 43"/>
          <p:cNvSpPr/>
          <p:nvPr/>
        </p:nvSpPr>
        <p:spPr>
          <a:xfrm>
            <a:off x="1440000" y="7644143"/>
            <a:ext cx="4320000" cy="380415"/>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44" name="object 44"/>
          <p:cNvSpPr txBox="1"/>
          <p:nvPr/>
        </p:nvSpPr>
        <p:spPr>
          <a:xfrm>
            <a:off x="1440000" y="7742273"/>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cxnSp>
        <p:nvCxnSpPr>
          <p:cNvPr id="51" name="Düz Ok Bağlayıcısı 50"/>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flipH="1">
            <a:off x="6172200" y="16866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 name="object 23"/>
          <p:cNvSpPr/>
          <p:nvPr/>
        </p:nvSpPr>
        <p:spPr>
          <a:xfrm>
            <a:off x="1440000" y="2360367"/>
            <a:ext cx="4320000" cy="500507"/>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Dekan evrakları gördükten sonra ilgili kişilere sevkini yapar. (Dekan  Yardımcılarına / Bölüm Başkanlarına / Fakülte Sekreterine.)</a:t>
            </a:r>
            <a:endParaRPr lang="tr-TR" sz="1000" b="1" dirty="0">
              <a:latin typeface="Book Antiqua" panose="0204060205030503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751316249"/>
              </p:ext>
            </p:extLst>
          </p:nvPr>
        </p:nvGraphicFramePr>
        <p:xfrm>
          <a:off x="347864" y="187562"/>
          <a:ext cx="6378119" cy="896938"/>
        </p:xfrm>
        <a:graphic>
          <a:graphicData uri="http://schemas.openxmlformats.org/drawingml/2006/table">
            <a:tbl>
              <a:tblPr firstRow="1" firstCol="1" bandRow="1"/>
              <a:tblGrid>
                <a:gridCol w="1004640">
                  <a:extLst>
                    <a:ext uri="{9D8B030D-6E8A-4147-A177-3AD203B41FA5}">
                      <a16:colId xmlns:a16="http://schemas.microsoft.com/office/drawing/2014/main" val="4020106012"/>
                    </a:ext>
                  </a:extLst>
                </a:gridCol>
                <a:gridCol w="3451447">
                  <a:extLst>
                    <a:ext uri="{9D8B030D-6E8A-4147-A177-3AD203B41FA5}">
                      <a16:colId xmlns:a16="http://schemas.microsoft.com/office/drawing/2014/main" val="1506904960"/>
                    </a:ext>
                  </a:extLst>
                </a:gridCol>
                <a:gridCol w="1000150">
                  <a:extLst>
                    <a:ext uri="{9D8B030D-6E8A-4147-A177-3AD203B41FA5}">
                      <a16:colId xmlns:a16="http://schemas.microsoft.com/office/drawing/2014/main" val="2399142467"/>
                    </a:ext>
                  </a:extLst>
                </a:gridCol>
                <a:gridCol w="921882">
                  <a:extLst>
                    <a:ext uri="{9D8B030D-6E8A-4147-A177-3AD203B41FA5}">
                      <a16:colId xmlns:a16="http://schemas.microsoft.com/office/drawing/2014/main" val="3107864941"/>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Evrak Akışı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(Yazı İşleri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516044"/>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281864"/>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96524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811675"/>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148819"/>
                  </a:ext>
                </a:extLst>
              </a:tr>
            </a:tbl>
          </a:graphicData>
        </a:graphic>
      </p:graphicFrame>
      <p:pic>
        <p:nvPicPr>
          <p:cNvPr id="2049" name="Resim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93" y="221693"/>
            <a:ext cx="8858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p:nvPr/>
        </p:nvSpPr>
        <p:spPr>
          <a:xfrm>
            <a:off x="1440000" y="1461516"/>
            <a:ext cx="4320000" cy="432035"/>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2" name="object 12"/>
          <p:cNvSpPr txBox="1"/>
          <p:nvPr/>
        </p:nvSpPr>
        <p:spPr>
          <a:xfrm>
            <a:off x="1440000" y="1514094"/>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a:solidFill>
                  <a:srgbClr val="FFFFFF"/>
                </a:solidFill>
                <a:latin typeface="+mj-lt"/>
                <a:cs typeface="Book Antiqua"/>
              </a:rPr>
              <a:t>AKADEMİK PERSONEL ALMA SÜRECİ</a:t>
            </a:r>
            <a:endParaRPr lang="tr-TR" sz="1200" dirty="0">
              <a:latin typeface="+mj-lt"/>
              <a:cs typeface="Book Antiqua"/>
            </a:endParaRPr>
          </a:p>
        </p:txBody>
      </p:sp>
      <p:sp>
        <p:nvSpPr>
          <p:cNvPr id="13" name="object 13"/>
          <p:cNvSpPr/>
          <p:nvPr/>
        </p:nvSpPr>
        <p:spPr>
          <a:xfrm>
            <a:off x="1440000" y="2139010"/>
            <a:ext cx="4320000" cy="494080"/>
          </a:xfrm>
          <a:prstGeom prst="rect">
            <a:avLst/>
          </a:prstGeom>
          <a:solidFill>
            <a:schemeClr val="tx2">
              <a:lumMod val="40000"/>
              <a:lumOff val="60000"/>
            </a:schemeClr>
          </a:solidFill>
        </p:spPr>
        <p:txBody>
          <a:bodyPr wrap="square" lIns="0" tIns="0" rIns="0" bIns="0" rtlCol="0"/>
          <a:lstStyle/>
          <a:p>
            <a:pPr algn="ctr"/>
            <a:endParaRPr sz="1100" b="1"/>
          </a:p>
        </p:txBody>
      </p:sp>
      <p:sp>
        <p:nvSpPr>
          <p:cNvPr id="14" name="object 14"/>
          <p:cNvSpPr txBox="1"/>
          <p:nvPr/>
        </p:nvSpPr>
        <p:spPr>
          <a:xfrm>
            <a:off x="1440000" y="227876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Rektörlük, Dekanlığa personel talebine ilişkin yazı gönderir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15" name="object 15"/>
          <p:cNvSpPr/>
          <p:nvPr/>
        </p:nvSpPr>
        <p:spPr>
          <a:xfrm>
            <a:off x="1440000" y="7383233"/>
            <a:ext cx="4320000" cy="494080"/>
          </a:xfrm>
          <a:prstGeom prst="rect">
            <a:avLst/>
          </a:prstGeom>
          <a:solidFill>
            <a:schemeClr val="tx2">
              <a:lumMod val="40000"/>
              <a:lumOff val="60000"/>
            </a:schemeClr>
          </a:solidFill>
        </p:spPr>
        <p:txBody>
          <a:bodyPr wrap="square" lIns="0" tIns="0" rIns="0" bIns="0" rtlCol="0"/>
          <a:lstStyle/>
          <a:p>
            <a:pPr algn="ctr"/>
            <a:endParaRPr sz="1100" b="1"/>
          </a:p>
        </p:txBody>
      </p:sp>
      <p:sp>
        <p:nvSpPr>
          <p:cNvPr id="16" name="object 16"/>
          <p:cNvSpPr txBox="1"/>
          <p:nvPr/>
        </p:nvSpPr>
        <p:spPr>
          <a:xfrm>
            <a:off x="1440000" y="7523733"/>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Adaylar müracaatlarını fakülteye yaparlar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5" name="object 35"/>
          <p:cNvSpPr/>
          <p:nvPr/>
        </p:nvSpPr>
        <p:spPr>
          <a:xfrm>
            <a:off x="1440000" y="6673925"/>
            <a:ext cx="4320000" cy="505637"/>
          </a:xfrm>
          <a:prstGeom prst="rect">
            <a:avLst/>
          </a:prstGeom>
          <a:solidFill>
            <a:schemeClr val="tx2">
              <a:lumMod val="40000"/>
              <a:lumOff val="60000"/>
            </a:schemeClr>
          </a:solidFill>
        </p:spPr>
        <p:txBody>
          <a:bodyPr wrap="square" lIns="0" tIns="0" rIns="0" bIns="0" rtlCol="0"/>
          <a:lstStyle/>
          <a:p>
            <a:pPr algn="ctr"/>
            <a:endParaRPr sz="1100" b="1"/>
          </a:p>
        </p:txBody>
      </p:sp>
      <p:sp>
        <p:nvSpPr>
          <p:cNvPr id="36" name="object 36"/>
          <p:cNvSpPr/>
          <p:nvPr/>
        </p:nvSpPr>
        <p:spPr>
          <a:xfrm>
            <a:off x="1440000" y="5798400"/>
            <a:ext cx="4320000" cy="582206"/>
          </a:xfrm>
          <a:prstGeom prst="rect">
            <a:avLst/>
          </a:prstGeom>
          <a:blipFill>
            <a:blip r:embed="rId3" cstate="print"/>
            <a:stretch>
              <a:fillRect/>
            </a:stretch>
          </a:blipFill>
        </p:spPr>
        <p:txBody>
          <a:bodyPr wrap="square" lIns="0" tIns="0" rIns="0" bIns="0" rtlCol="0"/>
          <a:lstStyle/>
          <a:p>
            <a:pPr algn="ctr"/>
            <a:endParaRPr sz="2800">
              <a:latin typeface="+mj-lt"/>
            </a:endParaRPr>
          </a:p>
        </p:txBody>
      </p:sp>
      <p:sp>
        <p:nvSpPr>
          <p:cNvPr id="37" name="object 37"/>
          <p:cNvSpPr/>
          <p:nvPr/>
        </p:nvSpPr>
        <p:spPr>
          <a:xfrm>
            <a:off x="1440000" y="4116870"/>
            <a:ext cx="4320000" cy="757008"/>
          </a:xfrm>
          <a:prstGeom prst="rect">
            <a:avLst/>
          </a:prstGeom>
          <a:blipFill>
            <a:blip r:embed="rId4" cstate="print"/>
            <a:stretch>
              <a:fillRect/>
            </a:stretch>
          </a:blipFill>
        </p:spPr>
        <p:txBody>
          <a:bodyPr wrap="square" lIns="0" tIns="0" rIns="0" bIns="0" rtlCol="0"/>
          <a:lstStyle/>
          <a:p>
            <a:pPr algn="ctr"/>
            <a:endParaRPr sz="2800">
              <a:latin typeface="+mj-lt"/>
            </a:endParaRPr>
          </a:p>
        </p:txBody>
      </p:sp>
      <p:sp>
        <p:nvSpPr>
          <p:cNvPr id="40" name="object 40"/>
          <p:cNvSpPr txBox="1"/>
          <p:nvPr/>
        </p:nvSpPr>
        <p:spPr>
          <a:xfrm>
            <a:off x="1440000" y="6765328"/>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YÖK üniversitenin alacağı akademik personelin özelliklerini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web sayfasında duyurulur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1" name="object 41"/>
          <p:cNvSpPr txBox="1"/>
          <p:nvPr/>
        </p:nvSpPr>
        <p:spPr>
          <a:xfrm>
            <a:off x="1440000" y="5968436"/>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YÖK onay verir ise;</a:t>
            </a:r>
            <a:endParaRPr lang="tr-TR" sz="1000" dirty="0">
              <a:latin typeface="Book Antiqua" panose="02040602050305030304" pitchFamily="18" charset="0"/>
              <a:cs typeface="Book Antiqua"/>
            </a:endParaRPr>
          </a:p>
        </p:txBody>
      </p:sp>
      <p:sp>
        <p:nvSpPr>
          <p:cNvPr id="42" name="object 42"/>
          <p:cNvSpPr txBox="1"/>
          <p:nvPr/>
        </p:nvSpPr>
        <p:spPr>
          <a:xfrm>
            <a:off x="1440000" y="4418366"/>
            <a:ext cx="4320000" cy="166456"/>
          </a:xfrm>
          <a:prstGeom prst="rect">
            <a:avLst/>
          </a:prstGeom>
        </p:spPr>
        <p:txBody>
          <a:bodyPr vert="horz" wrap="square" lIns="0" tIns="6350" rIns="0" bIns="0" rtlCol="0">
            <a:spAutoFit/>
          </a:bodyPr>
          <a:lstStyle/>
          <a:p>
            <a:pPr marL="12700" marR="5080" indent="17780" algn="ctr">
              <a:lnSpc>
                <a:spcPct val="104400"/>
              </a:lnSpc>
              <a:spcBef>
                <a:spcPts val="50"/>
              </a:spcBef>
            </a:pPr>
            <a:r>
              <a:rPr lang="tr-TR" sz="1000" b="1" dirty="0" smtClean="0">
                <a:latin typeface="Book Antiqua" panose="02040602050305030304" pitchFamily="18" charset="0"/>
                <a:cs typeface="Book Antiqua"/>
              </a:rPr>
              <a:t>Rektörlükçe talep uygun görülür ise</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7" name="object 29"/>
          <p:cNvSpPr/>
          <p:nvPr/>
        </p:nvSpPr>
        <p:spPr>
          <a:xfrm>
            <a:off x="1440000" y="5158435"/>
            <a:ext cx="4320000" cy="494080"/>
          </a:xfrm>
          <a:prstGeom prst="rect">
            <a:avLst/>
          </a:prstGeom>
          <a:solidFill>
            <a:schemeClr val="tx2">
              <a:lumMod val="40000"/>
              <a:lumOff val="60000"/>
            </a:schemeClr>
          </a:solidFill>
        </p:spPr>
        <p:txBody>
          <a:bodyPr wrap="square" lIns="0" tIns="0" rIns="0" bIns="0" rtlCol="0"/>
          <a:lstStyle/>
          <a:p>
            <a:pPr algn="ctr"/>
            <a:endParaRPr sz="1100" b="1"/>
          </a:p>
        </p:txBody>
      </p:sp>
      <p:sp>
        <p:nvSpPr>
          <p:cNvPr id="48" name="object 38"/>
          <p:cNvSpPr txBox="1"/>
          <p:nvPr/>
        </p:nvSpPr>
        <p:spPr>
          <a:xfrm>
            <a:off x="1440000" y="5181600"/>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Rektörlük akademik personel alımı için onay almak üzere YÖK'e yazı gönderir</a:t>
            </a:r>
            <a:r>
              <a:rPr lang="tr-TR" sz="1000" b="1" spc="5" dirty="0" smtClean="0">
                <a:latin typeface="Book Antiqua" panose="02040602050305030304" pitchFamily="18" charset="0"/>
                <a:cs typeface="Book Antiqua"/>
              </a:rPr>
              <a:t>.</a:t>
            </a:r>
            <a:endParaRPr lang="tr-TR" sz="1000" b="1" spc="5" dirty="0">
              <a:latin typeface="Book Antiqua" panose="02040602050305030304" pitchFamily="18" charset="0"/>
              <a:cs typeface="Book Antiqua"/>
            </a:endParaRPr>
          </a:p>
        </p:txBody>
      </p:sp>
      <p:sp>
        <p:nvSpPr>
          <p:cNvPr id="49" name="object 32"/>
          <p:cNvSpPr/>
          <p:nvPr/>
        </p:nvSpPr>
        <p:spPr>
          <a:xfrm>
            <a:off x="1440000" y="3521595"/>
            <a:ext cx="4320000" cy="407403"/>
          </a:xfrm>
          <a:prstGeom prst="rect">
            <a:avLst/>
          </a:prstGeom>
          <a:solidFill>
            <a:schemeClr val="tx2">
              <a:lumMod val="40000"/>
              <a:lumOff val="60000"/>
            </a:schemeClr>
          </a:solidFill>
        </p:spPr>
        <p:txBody>
          <a:bodyPr wrap="square" lIns="0" tIns="0" rIns="0" bIns="0" rtlCol="0"/>
          <a:lstStyle/>
          <a:p>
            <a:pPr algn="ctr"/>
            <a:endParaRPr sz="1100" b="1"/>
          </a:p>
        </p:txBody>
      </p:sp>
      <p:sp>
        <p:nvSpPr>
          <p:cNvPr id="50" name="object 39"/>
          <p:cNvSpPr txBox="1"/>
          <p:nvPr/>
        </p:nvSpPr>
        <p:spPr>
          <a:xfrm>
            <a:off x="1440000" y="3618357"/>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Rektörlük tüm birimlerin taleplerini değerlendirir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51" name="object 26"/>
          <p:cNvSpPr txBox="1"/>
          <p:nvPr/>
        </p:nvSpPr>
        <p:spPr>
          <a:xfrm>
            <a:off x="1440000" y="2923456"/>
            <a:ext cx="4320000" cy="392704"/>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Dekanlık Bölüm Başkanlarından talep ettiği akademik personel sayılarını bir üst yazı ile Rektörlüğe bildirir.</a:t>
            </a:r>
            <a:endParaRPr lang="tr-TR" sz="1000" dirty="0">
              <a:latin typeface="Book Antiqua" panose="02040602050305030304" pitchFamily="18" charset="0"/>
            </a:endParaRPr>
          </a:p>
        </p:txBody>
      </p:sp>
      <p:cxnSp>
        <p:nvCxnSpPr>
          <p:cNvPr id="52" name="Düz Ok Bağlayıcısı 51"/>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3" name="Düz Ok Bağlayıcısı 52"/>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1541298416"/>
              </p:ext>
            </p:extLst>
          </p:nvPr>
        </p:nvGraphicFramePr>
        <p:xfrm>
          <a:off x="333375" y="42315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429005236"/>
                    </a:ext>
                  </a:extLst>
                </a:gridCol>
                <a:gridCol w="3340016">
                  <a:extLst>
                    <a:ext uri="{9D8B030D-6E8A-4147-A177-3AD203B41FA5}">
                      <a16:colId xmlns:a16="http://schemas.microsoft.com/office/drawing/2014/main" val="2935631411"/>
                    </a:ext>
                  </a:extLst>
                </a:gridCol>
                <a:gridCol w="967860">
                  <a:extLst>
                    <a:ext uri="{9D8B030D-6E8A-4147-A177-3AD203B41FA5}">
                      <a16:colId xmlns:a16="http://schemas.microsoft.com/office/drawing/2014/main" val="931452631"/>
                    </a:ext>
                  </a:extLst>
                </a:gridCol>
                <a:gridCol w="892119">
                  <a:extLst>
                    <a:ext uri="{9D8B030D-6E8A-4147-A177-3AD203B41FA5}">
                      <a16:colId xmlns:a16="http://schemas.microsoft.com/office/drawing/2014/main" val="3251331238"/>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Akademik Personel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Alımı İş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Akış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(Personel İşleri)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607238"/>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701460"/>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121055"/>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72820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1/2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154796"/>
                  </a:ext>
                </a:extLst>
              </a:tr>
            </a:tbl>
          </a:graphicData>
        </a:graphic>
      </p:graphicFrame>
      <p:pic>
        <p:nvPicPr>
          <p:cNvPr id="3073"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032" y="452873"/>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440000" y="7146252"/>
            <a:ext cx="4320000" cy="461683"/>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7" name="object 7"/>
          <p:cNvSpPr txBox="1"/>
          <p:nvPr/>
        </p:nvSpPr>
        <p:spPr>
          <a:xfrm>
            <a:off x="1440000" y="7257998"/>
            <a:ext cx="4320000" cy="198131"/>
          </a:xfrm>
          <a:prstGeom prst="rect">
            <a:avLst/>
          </a:prstGeom>
        </p:spPr>
        <p:txBody>
          <a:bodyPr vert="horz" wrap="square" lIns="0" tIns="13335" rIns="0" bIns="0" rtlCol="0">
            <a:spAutoFit/>
          </a:bodyPr>
          <a:lstStyle/>
          <a:p>
            <a:pPr marL="12700" algn="ctr">
              <a:lnSpc>
                <a:spcPct val="100000"/>
              </a:lnSpc>
              <a:spcBef>
                <a:spcPts val="105"/>
              </a:spcBef>
            </a:pPr>
            <a:r>
              <a:rPr lang="tr-TR" sz="1200" b="1" spc="-95" dirty="0">
                <a:solidFill>
                  <a:srgbClr val="FFFFFF"/>
                </a:solidFill>
                <a:latin typeface="+mj-lt"/>
                <a:cs typeface="Book Antiqua"/>
              </a:rPr>
              <a:t>İŞ</a:t>
            </a:r>
            <a:r>
              <a:rPr sz="1200" b="1" spc="-95" dirty="0">
                <a:solidFill>
                  <a:srgbClr val="FFFFFF"/>
                </a:solidFill>
                <a:latin typeface="+mj-lt"/>
                <a:cs typeface="Book Antiqua"/>
              </a:rPr>
              <a:t>LEM</a:t>
            </a:r>
            <a:r>
              <a:rPr sz="1200" b="1" spc="-105" dirty="0">
                <a:solidFill>
                  <a:srgbClr val="FFFFFF"/>
                </a:solidFill>
                <a:latin typeface="+mj-lt"/>
                <a:cs typeface="Book Antiqua"/>
              </a:rPr>
              <a:t> </a:t>
            </a:r>
            <a:r>
              <a:rPr sz="1200" b="1" spc="-10" dirty="0">
                <a:solidFill>
                  <a:srgbClr val="FFFFFF"/>
                </a:solidFill>
                <a:latin typeface="+mj-lt"/>
                <a:cs typeface="Book Antiqua"/>
              </a:rPr>
              <a:t>SONU</a:t>
            </a:r>
            <a:endParaRPr sz="1200" dirty="0">
              <a:latin typeface="+mj-lt"/>
              <a:cs typeface="Book Antiqua"/>
            </a:endParaRPr>
          </a:p>
        </p:txBody>
      </p:sp>
      <p:sp>
        <p:nvSpPr>
          <p:cNvPr id="11" name="object 11"/>
          <p:cNvSpPr txBox="1"/>
          <p:nvPr/>
        </p:nvSpPr>
        <p:spPr>
          <a:xfrm>
            <a:off x="1440000" y="2159625"/>
            <a:ext cx="4320000" cy="358560"/>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Sınav Komisyonu kanunlarda / yönetmeliklerde belirtilen esaslar doğrultusunda sınavları yapar.</a:t>
            </a:r>
            <a:endParaRPr lang="tr-TR" sz="1000" dirty="0">
              <a:latin typeface="Book Antiqua" panose="02040602050305030304" pitchFamily="18" charset="0"/>
            </a:endParaRPr>
          </a:p>
        </p:txBody>
      </p:sp>
      <p:sp>
        <p:nvSpPr>
          <p:cNvPr id="14" name="object 14"/>
          <p:cNvSpPr/>
          <p:nvPr/>
        </p:nvSpPr>
        <p:spPr>
          <a:xfrm>
            <a:off x="1443717" y="2741998"/>
            <a:ext cx="4320000" cy="517486"/>
          </a:xfrm>
          <a:prstGeom prst="rect">
            <a:avLst/>
          </a:prstGeom>
          <a:solidFill>
            <a:schemeClr val="tx2">
              <a:lumMod val="40000"/>
              <a:lumOff val="60000"/>
            </a:schemeClr>
          </a:solidFill>
        </p:spPr>
        <p:txBody>
          <a:bodyPr wrap="square" lIns="0" tIns="0" rIns="0" bIns="0" rtlCol="0"/>
          <a:lstStyle/>
          <a:p>
            <a:pPr algn="ctr"/>
            <a:endParaRPr sz="1100" b="1"/>
          </a:p>
        </p:txBody>
      </p:sp>
      <p:sp>
        <p:nvSpPr>
          <p:cNvPr id="15" name="object 15"/>
          <p:cNvSpPr txBox="1"/>
          <p:nvPr/>
        </p:nvSpPr>
        <p:spPr>
          <a:xfrm>
            <a:off x="1429214" y="2925711"/>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Sınav sonuçları üniversitenin web sitesinde ilan edilir.</a:t>
            </a:r>
            <a:endParaRPr lang="tr-TR" sz="1000" dirty="0">
              <a:latin typeface="Book Antiqua" panose="02040602050305030304" pitchFamily="18" charset="0"/>
              <a:cs typeface="Book Antiqua"/>
            </a:endParaRPr>
          </a:p>
        </p:txBody>
      </p:sp>
      <p:sp>
        <p:nvSpPr>
          <p:cNvPr id="18" name="object 18"/>
          <p:cNvSpPr/>
          <p:nvPr/>
        </p:nvSpPr>
        <p:spPr>
          <a:xfrm>
            <a:off x="1423456" y="3399441"/>
            <a:ext cx="4320000" cy="529577"/>
          </a:xfrm>
          <a:prstGeom prst="rect">
            <a:avLst/>
          </a:prstGeom>
          <a:solidFill>
            <a:schemeClr val="tx2">
              <a:lumMod val="40000"/>
              <a:lumOff val="60000"/>
            </a:schemeClr>
          </a:solidFill>
        </p:spPr>
        <p:txBody>
          <a:bodyPr wrap="square" lIns="0" tIns="0" rIns="0" bIns="0" rtlCol="0"/>
          <a:lstStyle/>
          <a:p>
            <a:pPr algn="ctr"/>
            <a:endParaRPr sz="1100" b="1"/>
          </a:p>
        </p:txBody>
      </p:sp>
      <p:sp>
        <p:nvSpPr>
          <p:cNvPr id="19" name="object 19"/>
          <p:cNvSpPr txBox="1"/>
          <p:nvPr/>
        </p:nvSpPr>
        <p:spPr>
          <a:xfrm>
            <a:off x="1406912" y="3528590"/>
            <a:ext cx="4320000" cy="326500"/>
          </a:xfrm>
          <a:prstGeom prst="rect">
            <a:avLst/>
          </a:prstGeom>
        </p:spPr>
        <p:txBody>
          <a:bodyPr vert="horz" wrap="square" lIns="0" tIns="6350" rIns="0" bIns="0" rtlCol="0">
            <a:spAutoFit/>
          </a:bodyPr>
          <a:lstStyle/>
          <a:p>
            <a:pPr marL="546100" marR="5080" indent="-533400" algn="ctr">
              <a:lnSpc>
                <a:spcPct val="104400"/>
              </a:lnSpc>
              <a:spcBef>
                <a:spcPts val="50"/>
              </a:spcBef>
            </a:pPr>
            <a:r>
              <a:rPr lang="tr-TR" sz="1000" b="1" dirty="0" smtClean="0">
                <a:latin typeface="Book Antiqua" panose="02040602050305030304" pitchFamily="18" charset="0"/>
                <a:cs typeface="Book Antiqua"/>
              </a:rPr>
              <a:t>Sınavda Başarılı Olanların Dosyası Fakülte Yönetim Kurulu Kararı ile birlikte Rektörlüğe Gönderilir.</a:t>
            </a:r>
            <a:endParaRPr lang="tr-TR" sz="1000" dirty="0">
              <a:latin typeface="Book Antiqua" panose="02040602050305030304" pitchFamily="18" charset="0"/>
              <a:cs typeface="Book Antiqua"/>
            </a:endParaRPr>
          </a:p>
        </p:txBody>
      </p:sp>
      <p:sp>
        <p:nvSpPr>
          <p:cNvPr id="22" name="object 22"/>
          <p:cNvSpPr/>
          <p:nvPr/>
        </p:nvSpPr>
        <p:spPr>
          <a:xfrm>
            <a:off x="1440000" y="4041361"/>
            <a:ext cx="4320000" cy="528065"/>
          </a:xfrm>
          <a:prstGeom prst="rect">
            <a:avLst/>
          </a:prstGeom>
          <a:solidFill>
            <a:schemeClr val="tx2">
              <a:lumMod val="40000"/>
              <a:lumOff val="60000"/>
            </a:schemeClr>
          </a:solidFill>
        </p:spPr>
        <p:txBody>
          <a:bodyPr wrap="square" lIns="0" tIns="0" rIns="0" bIns="0" rtlCol="0"/>
          <a:lstStyle/>
          <a:p>
            <a:pPr algn="ctr"/>
            <a:endParaRPr sz="1100" b="1"/>
          </a:p>
        </p:txBody>
      </p:sp>
      <p:sp>
        <p:nvSpPr>
          <p:cNvPr id="23" name="object 23"/>
          <p:cNvSpPr txBox="1"/>
          <p:nvPr/>
        </p:nvSpPr>
        <p:spPr>
          <a:xfrm>
            <a:off x="1524000" y="4168110"/>
            <a:ext cx="3886200" cy="326500"/>
          </a:xfrm>
          <a:prstGeom prst="rect">
            <a:avLst/>
          </a:prstGeom>
        </p:spPr>
        <p:txBody>
          <a:bodyPr vert="horz" wrap="square" lIns="0" tIns="6350" rIns="0" bIns="0" rtlCol="0">
            <a:spAutoFit/>
          </a:bodyPr>
          <a:lstStyle/>
          <a:p>
            <a:pPr marL="607060" marR="5080" indent="-594995" algn="ctr">
              <a:lnSpc>
                <a:spcPct val="104400"/>
              </a:lnSpc>
              <a:spcBef>
                <a:spcPts val="50"/>
              </a:spcBef>
            </a:pPr>
            <a:r>
              <a:rPr lang="tr-TR" sz="1000" b="1" dirty="0" smtClean="0">
                <a:latin typeface="Book Antiqua" panose="02040602050305030304" pitchFamily="18" charset="0"/>
                <a:cs typeface="Book Antiqua"/>
              </a:rPr>
              <a:t>Rektörlük gerekli incelemeleri yaptıktan sonra kazanan adayın atamasını fakülteye yapar.</a:t>
            </a:r>
            <a:endParaRPr lang="tr-TR" sz="1000" dirty="0">
              <a:latin typeface="Book Antiqua" panose="02040602050305030304" pitchFamily="18" charset="0"/>
              <a:cs typeface="Book Antiqua"/>
            </a:endParaRPr>
          </a:p>
        </p:txBody>
      </p:sp>
      <p:sp>
        <p:nvSpPr>
          <p:cNvPr id="26" name="object 26"/>
          <p:cNvSpPr/>
          <p:nvPr/>
        </p:nvSpPr>
        <p:spPr>
          <a:xfrm>
            <a:off x="1439999" y="4648200"/>
            <a:ext cx="4288405" cy="404608"/>
          </a:xfrm>
          <a:prstGeom prst="rect">
            <a:avLst/>
          </a:prstGeom>
          <a:solidFill>
            <a:schemeClr val="tx2">
              <a:lumMod val="40000"/>
              <a:lumOff val="60000"/>
            </a:schemeClr>
          </a:solidFill>
        </p:spPr>
        <p:txBody>
          <a:bodyPr wrap="square" lIns="0" tIns="0" rIns="0" bIns="0" rtlCol="0"/>
          <a:lstStyle/>
          <a:p>
            <a:pPr algn="ctr"/>
            <a:endParaRPr sz="1100" b="1"/>
          </a:p>
        </p:txBody>
      </p:sp>
      <p:sp>
        <p:nvSpPr>
          <p:cNvPr id="27" name="object 27"/>
          <p:cNvSpPr txBox="1"/>
          <p:nvPr/>
        </p:nvSpPr>
        <p:spPr>
          <a:xfrm>
            <a:off x="1373459" y="474407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Kararnameyi fakülteye gönderir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0" name="object 30"/>
          <p:cNvSpPr/>
          <p:nvPr/>
        </p:nvSpPr>
        <p:spPr>
          <a:xfrm>
            <a:off x="1440000" y="5108681"/>
            <a:ext cx="4286912" cy="516000"/>
          </a:xfrm>
          <a:prstGeom prst="rect">
            <a:avLst/>
          </a:prstGeom>
          <a:solidFill>
            <a:schemeClr val="tx2">
              <a:lumMod val="40000"/>
              <a:lumOff val="60000"/>
            </a:schemeClr>
          </a:solidFill>
        </p:spPr>
        <p:txBody>
          <a:bodyPr wrap="square" lIns="0" tIns="0" rIns="0" bIns="0" rtlCol="0"/>
          <a:lstStyle/>
          <a:p>
            <a:pPr algn="ctr"/>
            <a:endParaRPr sz="1100" b="1"/>
          </a:p>
        </p:txBody>
      </p:sp>
      <p:sp>
        <p:nvSpPr>
          <p:cNvPr id="31" name="object 31"/>
          <p:cNvSpPr txBox="1"/>
          <p:nvPr/>
        </p:nvSpPr>
        <p:spPr>
          <a:xfrm>
            <a:off x="1408771" y="528332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Fakülte kararnameyi ilgili kişiye tebliğ eder.</a:t>
            </a:r>
            <a:endParaRPr lang="tr-TR" sz="1000" dirty="0">
              <a:latin typeface="Book Antiqua" panose="02040602050305030304" pitchFamily="18" charset="0"/>
              <a:cs typeface="Book Antiqua"/>
            </a:endParaRPr>
          </a:p>
        </p:txBody>
      </p:sp>
      <p:sp>
        <p:nvSpPr>
          <p:cNvPr id="34" name="object 34"/>
          <p:cNvSpPr/>
          <p:nvPr/>
        </p:nvSpPr>
        <p:spPr>
          <a:xfrm>
            <a:off x="1440000" y="5711444"/>
            <a:ext cx="4320000" cy="528065"/>
          </a:xfrm>
          <a:prstGeom prst="rect">
            <a:avLst/>
          </a:prstGeom>
          <a:solidFill>
            <a:schemeClr val="tx2">
              <a:lumMod val="40000"/>
              <a:lumOff val="60000"/>
            </a:schemeClr>
          </a:solidFill>
        </p:spPr>
        <p:txBody>
          <a:bodyPr wrap="square" lIns="0" tIns="0" rIns="0" bIns="0" rtlCol="0"/>
          <a:lstStyle/>
          <a:p>
            <a:pPr algn="ctr"/>
            <a:endParaRPr sz="1100" b="1"/>
          </a:p>
        </p:txBody>
      </p:sp>
      <p:sp>
        <p:nvSpPr>
          <p:cNvPr id="35" name="object 35"/>
          <p:cNvSpPr txBox="1"/>
          <p:nvPr/>
        </p:nvSpPr>
        <p:spPr>
          <a:xfrm>
            <a:off x="1440000" y="578485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Fakülte göreve başlama yazılarını hazırlar ve rektörlüğe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gönderir.</a:t>
            </a:r>
            <a:endParaRPr lang="tr-TR" sz="1000" dirty="0">
              <a:latin typeface="Book Antiqua" panose="02040602050305030304" pitchFamily="18" charset="0"/>
              <a:cs typeface="Book Antiqua"/>
            </a:endParaRPr>
          </a:p>
        </p:txBody>
      </p:sp>
      <p:sp>
        <p:nvSpPr>
          <p:cNvPr id="38" name="object 38"/>
          <p:cNvSpPr/>
          <p:nvPr/>
        </p:nvSpPr>
        <p:spPr>
          <a:xfrm>
            <a:off x="1440000" y="6461252"/>
            <a:ext cx="4320000" cy="516000"/>
          </a:xfrm>
          <a:prstGeom prst="rect">
            <a:avLst/>
          </a:prstGeom>
          <a:solidFill>
            <a:schemeClr val="tx2">
              <a:lumMod val="40000"/>
              <a:lumOff val="60000"/>
            </a:schemeClr>
          </a:solidFill>
        </p:spPr>
        <p:txBody>
          <a:bodyPr wrap="square" lIns="0" tIns="0" rIns="0" bIns="0" rtlCol="0"/>
          <a:lstStyle/>
          <a:p>
            <a:pPr algn="ctr"/>
            <a:endParaRPr sz="1100" b="1"/>
          </a:p>
        </p:txBody>
      </p:sp>
      <p:sp>
        <p:nvSpPr>
          <p:cNvPr id="39" name="object 39"/>
          <p:cNvSpPr txBox="1"/>
          <p:nvPr/>
        </p:nvSpPr>
        <p:spPr>
          <a:xfrm>
            <a:off x="1440000" y="660908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sv-SE" sz="1000" b="1" dirty="0" smtClean="0">
                <a:latin typeface="Book Antiqua" panose="02040602050305030304" pitchFamily="18" charset="0"/>
                <a:cs typeface="Book Antiqua"/>
              </a:rPr>
              <a:t>Akademik personel fakülte</a:t>
            </a:r>
            <a:r>
              <a:rPr lang="tr-TR" sz="1000" b="1" dirty="0" smtClean="0">
                <a:latin typeface="Book Antiqua" panose="02040602050305030304" pitchFamily="18" charset="0"/>
                <a:cs typeface="Book Antiqua"/>
              </a:rPr>
              <a:t>d</a:t>
            </a:r>
            <a:r>
              <a:rPr lang="sv-SE" sz="1000" b="1" dirty="0" smtClean="0">
                <a:latin typeface="Book Antiqua" panose="02040602050305030304" pitchFamily="18" charset="0"/>
                <a:cs typeface="Book Antiqua"/>
              </a:rPr>
              <a:t>e göreve başlar</a:t>
            </a:r>
            <a:r>
              <a:rPr lang="sv-SE" sz="1000" b="1" spc="-45" dirty="0" smtClean="0">
                <a:latin typeface="Book Antiqua" panose="02040602050305030304" pitchFamily="18" charset="0"/>
                <a:cs typeface="Book Antiqua"/>
              </a:rPr>
              <a:t>.</a:t>
            </a:r>
            <a:endParaRPr lang="sv-SE" sz="1000" dirty="0">
              <a:latin typeface="Book Antiqua" panose="02040602050305030304" pitchFamily="18" charset="0"/>
              <a:cs typeface="Book Antiqua"/>
            </a:endParaRPr>
          </a:p>
        </p:txBody>
      </p:sp>
      <p:cxnSp>
        <p:nvCxnSpPr>
          <p:cNvPr id="42" name="Düz Ok Bağlayıcısı 41"/>
          <p:cNvCxnSpPr/>
          <p:nvPr/>
        </p:nvCxnSpPr>
        <p:spPr>
          <a:xfrm flipH="1">
            <a:off x="838200" y="2127426"/>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p:nvPr/>
        </p:nvCxnSpPr>
        <p:spPr>
          <a:xfrm flipH="1">
            <a:off x="6172200" y="2056129"/>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object 19"/>
          <p:cNvSpPr/>
          <p:nvPr/>
        </p:nvSpPr>
        <p:spPr>
          <a:xfrm>
            <a:off x="1440000" y="1487620"/>
            <a:ext cx="4320000" cy="494080"/>
          </a:xfrm>
          <a:prstGeom prst="rect">
            <a:avLst/>
          </a:prstGeom>
          <a:solidFill>
            <a:schemeClr val="tx2">
              <a:lumMod val="40000"/>
              <a:lumOff val="60000"/>
            </a:schemeClr>
          </a:solidFill>
        </p:spPr>
        <p:txBody>
          <a:bodyPr wrap="square" lIns="0" tIns="0" rIns="0" bIns="0" rtlCol="0"/>
          <a:lstStyle/>
          <a:p>
            <a:pPr algn="ctr"/>
            <a:endParaRPr sz="1100" b="1"/>
          </a:p>
        </p:txBody>
      </p:sp>
      <p:sp>
        <p:nvSpPr>
          <p:cNvPr id="32" name="object 20"/>
          <p:cNvSpPr txBox="1"/>
          <p:nvPr/>
        </p:nvSpPr>
        <p:spPr>
          <a:xfrm>
            <a:off x="1469029" y="1625409"/>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Birimler sınav komisyonlarını (jüri üyelerini) oluştururlar</a:t>
            </a:r>
            <a:r>
              <a:rPr lang="tr-TR" sz="1000" b="1" spc="-2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graphicFrame>
        <p:nvGraphicFramePr>
          <p:cNvPr id="33" name="Tablo 32"/>
          <p:cNvGraphicFramePr>
            <a:graphicFrameLocks noGrp="1"/>
          </p:cNvGraphicFramePr>
          <p:nvPr>
            <p:extLst>
              <p:ext uri="{D42A27DB-BD31-4B8C-83A1-F6EECF244321}">
                <p14:modId xmlns:p14="http://schemas.microsoft.com/office/powerpoint/2010/main" val="2080970509"/>
              </p:ext>
            </p:extLst>
          </p:nvPr>
        </p:nvGraphicFramePr>
        <p:xfrm>
          <a:off x="359229" y="350755"/>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429005236"/>
                    </a:ext>
                  </a:extLst>
                </a:gridCol>
                <a:gridCol w="3340016">
                  <a:extLst>
                    <a:ext uri="{9D8B030D-6E8A-4147-A177-3AD203B41FA5}">
                      <a16:colId xmlns:a16="http://schemas.microsoft.com/office/drawing/2014/main" val="2935631411"/>
                    </a:ext>
                  </a:extLst>
                </a:gridCol>
                <a:gridCol w="967860">
                  <a:extLst>
                    <a:ext uri="{9D8B030D-6E8A-4147-A177-3AD203B41FA5}">
                      <a16:colId xmlns:a16="http://schemas.microsoft.com/office/drawing/2014/main" val="931452631"/>
                    </a:ext>
                  </a:extLst>
                </a:gridCol>
                <a:gridCol w="892119">
                  <a:extLst>
                    <a:ext uri="{9D8B030D-6E8A-4147-A177-3AD203B41FA5}">
                      <a16:colId xmlns:a16="http://schemas.microsoft.com/office/drawing/2014/main" val="3251331238"/>
                    </a:ext>
                  </a:extLst>
                </a:gridCol>
              </a:tblGrid>
              <a:tr h="165759">
                <a:tc rowSpan="5">
                  <a:txBody>
                    <a:bodyPr/>
                    <a:lstStyle/>
                    <a:p>
                      <a:pPr>
                        <a:lnSpc>
                          <a:spcPct val="107000"/>
                        </a:lnSpc>
                        <a:spcBef>
                          <a:spcPts val="200"/>
                        </a:spcBef>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Akademik Personel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Alımı İş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Akış </a:t>
                      </a: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(Personel İşleri)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607238"/>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701460"/>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121055"/>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72820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2/2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154796"/>
                  </a:ext>
                </a:extLst>
              </a:tr>
            </a:tbl>
          </a:graphicData>
        </a:graphic>
      </p:graphicFrame>
      <p:pic>
        <p:nvPicPr>
          <p:cNvPr id="36" name="Resim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5" y="379784"/>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1208785" y="1220119"/>
            <a:ext cx="4317746" cy="46104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1" name="object 11"/>
          <p:cNvSpPr txBox="1"/>
          <p:nvPr/>
        </p:nvSpPr>
        <p:spPr>
          <a:xfrm>
            <a:off x="1742566" y="1340874"/>
            <a:ext cx="3272918" cy="197490"/>
          </a:xfrm>
          <a:prstGeom prst="rect">
            <a:avLst/>
          </a:prstGeom>
        </p:spPr>
        <p:txBody>
          <a:bodyPr vert="horz" wrap="square" lIns="0" tIns="12700" rIns="0" bIns="0" rtlCol="0">
            <a:spAutoFit/>
          </a:bodyPr>
          <a:lstStyle/>
          <a:p>
            <a:pPr marL="12700">
              <a:lnSpc>
                <a:spcPct val="100000"/>
              </a:lnSpc>
              <a:spcBef>
                <a:spcPts val="100"/>
              </a:spcBef>
            </a:pPr>
            <a:r>
              <a:rPr lang="tr-TR" sz="1200" b="1" dirty="0" smtClean="0">
                <a:solidFill>
                  <a:schemeClr val="bg1"/>
                </a:solidFill>
                <a:latin typeface="+mj-lt"/>
                <a:cs typeface="Book Antiqua"/>
              </a:rPr>
              <a:t>İDARİ PERSONEL NAKLEN GEÇİŞ İŞLEMİ</a:t>
            </a:r>
            <a:endParaRPr lang="it-IT" sz="1200" b="1" dirty="0">
              <a:solidFill>
                <a:schemeClr val="bg1"/>
              </a:solidFill>
              <a:latin typeface="+mj-lt"/>
              <a:cs typeface="Book Antiqua"/>
            </a:endParaRPr>
          </a:p>
        </p:txBody>
      </p:sp>
      <p:sp>
        <p:nvSpPr>
          <p:cNvPr id="12" name="object 12"/>
          <p:cNvSpPr/>
          <p:nvPr/>
        </p:nvSpPr>
        <p:spPr>
          <a:xfrm>
            <a:off x="1376807" y="1736898"/>
            <a:ext cx="3990721" cy="458876"/>
          </a:xfrm>
          <a:prstGeom prst="rect">
            <a:avLst/>
          </a:prstGeom>
          <a:solidFill>
            <a:schemeClr val="tx2">
              <a:lumMod val="40000"/>
              <a:lumOff val="60000"/>
            </a:schemeClr>
          </a:solidFill>
        </p:spPr>
        <p:txBody>
          <a:bodyPr wrap="square" lIns="0" tIns="0" rIns="0" bIns="0" rtlCol="0"/>
          <a:lstStyle/>
          <a:p>
            <a:pPr algn="ctr"/>
            <a:endParaRPr sz="1100" b="1"/>
          </a:p>
        </p:txBody>
      </p:sp>
      <p:sp>
        <p:nvSpPr>
          <p:cNvPr id="13" name="object 13"/>
          <p:cNvSpPr txBox="1"/>
          <p:nvPr/>
        </p:nvSpPr>
        <p:spPr>
          <a:xfrm>
            <a:off x="1444942" y="1800094"/>
            <a:ext cx="385445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Naklen geçiş yapmak isteyen personel fakülteye dilekçe ile başvurur.</a:t>
            </a:r>
            <a:endParaRPr lang="tr-TR" sz="1000" dirty="0">
              <a:latin typeface="Book Antiqua" panose="02040602050305030304" pitchFamily="18" charset="0"/>
              <a:cs typeface="Book Antiqua"/>
            </a:endParaRPr>
          </a:p>
        </p:txBody>
      </p:sp>
      <p:sp>
        <p:nvSpPr>
          <p:cNvPr id="14" name="object 14"/>
          <p:cNvSpPr/>
          <p:nvPr/>
        </p:nvSpPr>
        <p:spPr>
          <a:xfrm>
            <a:off x="1440497" y="5694387"/>
            <a:ext cx="3992118" cy="345871"/>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p:nvPr/>
        </p:nvSpPr>
        <p:spPr>
          <a:xfrm>
            <a:off x="1433956" y="6245491"/>
            <a:ext cx="3974339" cy="458876"/>
          </a:xfrm>
          <a:prstGeom prst="rect">
            <a:avLst/>
          </a:prstGeom>
          <a:solidFill>
            <a:schemeClr val="tx2">
              <a:lumMod val="40000"/>
              <a:lumOff val="60000"/>
            </a:schemeClr>
          </a:solidFill>
        </p:spPr>
        <p:txBody>
          <a:bodyPr wrap="square" lIns="0" tIns="0" rIns="0" bIns="0" rtlCol="0"/>
          <a:lstStyle/>
          <a:p>
            <a:pPr algn="ctr"/>
            <a:endParaRPr sz="1100" b="1"/>
          </a:p>
        </p:txBody>
      </p:sp>
      <p:sp>
        <p:nvSpPr>
          <p:cNvPr id="22" name="object 22"/>
          <p:cNvSpPr/>
          <p:nvPr/>
        </p:nvSpPr>
        <p:spPr>
          <a:xfrm>
            <a:off x="1237360" y="2272856"/>
            <a:ext cx="4383912" cy="460248"/>
          </a:xfrm>
          <a:prstGeom prst="rect">
            <a:avLst/>
          </a:prstGeom>
          <a:solidFill>
            <a:schemeClr val="tx2">
              <a:lumMod val="40000"/>
              <a:lumOff val="60000"/>
            </a:schemeClr>
          </a:solidFill>
        </p:spPr>
        <p:txBody>
          <a:bodyPr wrap="square" lIns="0" tIns="0" rIns="0" bIns="0" rtlCol="0"/>
          <a:lstStyle/>
          <a:p>
            <a:pPr algn="ctr"/>
            <a:endParaRPr sz="1100" b="1"/>
          </a:p>
        </p:txBody>
      </p:sp>
      <p:sp>
        <p:nvSpPr>
          <p:cNvPr id="23" name="object 23"/>
          <p:cNvSpPr txBox="1"/>
          <p:nvPr/>
        </p:nvSpPr>
        <p:spPr>
          <a:xfrm>
            <a:off x="1376807" y="2367156"/>
            <a:ext cx="4261993" cy="166456"/>
          </a:xfrm>
          <a:prstGeom prst="rect">
            <a:avLst/>
          </a:prstGeom>
        </p:spPr>
        <p:txBody>
          <a:bodyPr vert="horz" wrap="square" lIns="0" tIns="6350" rIns="0" bIns="0" rtlCol="0">
            <a:spAutoFit/>
          </a:bodyPr>
          <a:lstStyle/>
          <a:p>
            <a:pPr marL="1160145" marR="5080" indent="-1148080" algn="ctr">
              <a:lnSpc>
                <a:spcPct val="104400"/>
              </a:lnSpc>
              <a:spcBef>
                <a:spcPts val="50"/>
              </a:spcBef>
            </a:pPr>
            <a:r>
              <a:rPr lang="tr-TR" sz="1000" b="1" dirty="0" smtClean="0">
                <a:latin typeface="Book Antiqua" panose="02040602050305030304" pitchFamily="18" charset="0"/>
                <a:cs typeface="Book Antiqua"/>
              </a:rPr>
              <a:t>Fakülte Sekreteri, fakültenin kadro ve ihtiyaç durumunu değerlendirir.</a:t>
            </a:r>
            <a:endParaRPr lang="tr-TR" sz="1000" dirty="0">
              <a:latin typeface="Book Antiqua" panose="02040602050305030304" pitchFamily="18" charset="0"/>
              <a:cs typeface="Book Antiqua"/>
            </a:endParaRPr>
          </a:p>
        </p:txBody>
      </p:sp>
      <p:sp>
        <p:nvSpPr>
          <p:cNvPr id="26" name="object 26"/>
          <p:cNvSpPr/>
          <p:nvPr/>
        </p:nvSpPr>
        <p:spPr>
          <a:xfrm>
            <a:off x="1417574" y="3535231"/>
            <a:ext cx="3990721" cy="290311"/>
          </a:xfrm>
          <a:prstGeom prst="rect">
            <a:avLst/>
          </a:prstGeom>
          <a:solidFill>
            <a:schemeClr val="tx2">
              <a:lumMod val="40000"/>
              <a:lumOff val="60000"/>
            </a:schemeClr>
          </a:solidFill>
        </p:spPr>
        <p:txBody>
          <a:bodyPr wrap="square" lIns="0" tIns="0" rIns="0" bIns="0" rtlCol="0"/>
          <a:lstStyle/>
          <a:p>
            <a:pPr algn="ctr"/>
            <a:endParaRPr sz="1100" b="1"/>
          </a:p>
        </p:txBody>
      </p:sp>
      <p:sp>
        <p:nvSpPr>
          <p:cNvPr id="27" name="object 27"/>
          <p:cNvSpPr/>
          <p:nvPr/>
        </p:nvSpPr>
        <p:spPr>
          <a:xfrm>
            <a:off x="1351408" y="4506558"/>
            <a:ext cx="4287392" cy="458876"/>
          </a:xfrm>
          <a:prstGeom prst="rect">
            <a:avLst/>
          </a:prstGeom>
          <a:solidFill>
            <a:schemeClr val="tx2">
              <a:lumMod val="40000"/>
              <a:lumOff val="60000"/>
            </a:schemeClr>
          </a:solidFill>
        </p:spPr>
        <p:txBody>
          <a:bodyPr wrap="square" lIns="0" tIns="0" rIns="0" bIns="0" rtlCol="0"/>
          <a:lstStyle/>
          <a:p>
            <a:pPr algn="ctr"/>
            <a:endParaRPr sz="1100" b="1"/>
          </a:p>
        </p:txBody>
      </p:sp>
      <p:sp>
        <p:nvSpPr>
          <p:cNvPr id="28" name="object 28"/>
          <p:cNvSpPr/>
          <p:nvPr/>
        </p:nvSpPr>
        <p:spPr>
          <a:xfrm>
            <a:off x="1934527" y="3846966"/>
            <a:ext cx="3068827" cy="622858"/>
          </a:xfrm>
          <a:prstGeom prst="rect">
            <a:avLst/>
          </a:prstGeom>
          <a:blipFill>
            <a:blip r:embed="rId3" cstate="print"/>
            <a:stretch>
              <a:fillRect/>
            </a:stretch>
          </a:blipFill>
        </p:spPr>
        <p:txBody>
          <a:bodyPr wrap="square" lIns="0" tIns="0" rIns="0" bIns="0" rtlCol="0"/>
          <a:lstStyle/>
          <a:p>
            <a:endParaRPr sz="2000">
              <a:latin typeface="+mj-lt"/>
            </a:endParaRPr>
          </a:p>
        </p:txBody>
      </p:sp>
      <p:sp>
        <p:nvSpPr>
          <p:cNvPr id="35" name="object 35"/>
          <p:cNvSpPr/>
          <p:nvPr/>
        </p:nvSpPr>
        <p:spPr>
          <a:xfrm>
            <a:off x="1983994" y="2805852"/>
            <a:ext cx="2966212" cy="722071"/>
          </a:xfrm>
          <a:prstGeom prst="rect">
            <a:avLst/>
          </a:prstGeom>
          <a:blipFill>
            <a:blip r:embed="rId4" cstate="print"/>
            <a:stretch>
              <a:fillRect/>
            </a:stretch>
          </a:blipFill>
        </p:spPr>
        <p:txBody>
          <a:bodyPr wrap="square" lIns="0" tIns="0" rIns="0" bIns="0" rtlCol="0"/>
          <a:lstStyle/>
          <a:p>
            <a:endParaRPr sz="2000">
              <a:latin typeface="+mj-lt"/>
            </a:endParaRPr>
          </a:p>
        </p:txBody>
      </p:sp>
      <p:sp>
        <p:nvSpPr>
          <p:cNvPr id="36" name="object 36"/>
          <p:cNvSpPr/>
          <p:nvPr/>
        </p:nvSpPr>
        <p:spPr>
          <a:xfrm>
            <a:off x="1932686" y="5046784"/>
            <a:ext cx="3068827" cy="621474"/>
          </a:xfrm>
          <a:prstGeom prst="rect">
            <a:avLst/>
          </a:prstGeom>
          <a:blipFill>
            <a:blip r:embed="rId5" cstate="print"/>
            <a:stretch>
              <a:fillRect/>
            </a:stretch>
          </a:blipFill>
        </p:spPr>
        <p:txBody>
          <a:bodyPr wrap="square" lIns="0" tIns="0" rIns="0" bIns="0" rtlCol="0"/>
          <a:lstStyle/>
          <a:p>
            <a:endParaRPr sz="2000">
              <a:latin typeface="+mj-lt"/>
            </a:endParaRPr>
          </a:p>
        </p:txBody>
      </p:sp>
      <p:sp>
        <p:nvSpPr>
          <p:cNvPr id="37" name="object 37"/>
          <p:cNvSpPr txBox="1"/>
          <p:nvPr/>
        </p:nvSpPr>
        <p:spPr>
          <a:xfrm>
            <a:off x="2054860" y="3550989"/>
            <a:ext cx="305054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Fakülte Sekreteri talebi Dekanın onayına sunar.</a:t>
            </a:r>
            <a:endParaRPr lang="tr-TR" sz="1000" dirty="0">
              <a:latin typeface="Book Antiqua" panose="02040602050305030304" pitchFamily="18" charset="0"/>
              <a:cs typeface="Book Antiqua"/>
            </a:endParaRPr>
          </a:p>
        </p:txBody>
      </p:sp>
      <p:sp>
        <p:nvSpPr>
          <p:cNvPr id="38" name="object 38"/>
          <p:cNvSpPr txBox="1"/>
          <p:nvPr/>
        </p:nvSpPr>
        <p:spPr>
          <a:xfrm>
            <a:off x="1351408" y="4665221"/>
            <a:ext cx="4120197"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Dekanlık ilgilinin talebini uygun görüş belirterek rektörlüğe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bildirir.</a:t>
            </a:r>
            <a:endParaRPr lang="tr-TR" sz="1000" dirty="0">
              <a:latin typeface="Book Antiqua" panose="02040602050305030304" pitchFamily="18" charset="0"/>
              <a:cs typeface="Book Antiqua"/>
            </a:endParaRPr>
          </a:p>
        </p:txBody>
      </p:sp>
      <p:sp>
        <p:nvSpPr>
          <p:cNvPr id="39" name="object 39"/>
          <p:cNvSpPr txBox="1"/>
          <p:nvPr/>
        </p:nvSpPr>
        <p:spPr>
          <a:xfrm>
            <a:off x="2426525" y="4019288"/>
            <a:ext cx="1905000" cy="326500"/>
          </a:xfrm>
          <a:prstGeom prst="rect">
            <a:avLst/>
          </a:prstGeom>
        </p:spPr>
        <p:txBody>
          <a:bodyPr vert="horz" wrap="square" lIns="0" tIns="6350" rIns="0" bIns="0" rtlCol="0">
            <a:spAutoFit/>
          </a:bodyPr>
          <a:lstStyle/>
          <a:p>
            <a:pPr marL="12700" marR="5080" indent="57785" algn="ctr">
              <a:lnSpc>
                <a:spcPct val="104400"/>
              </a:lnSpc>
              <a:spcBef>
                <a:spcPts val="50"/>
              </a:spcBef>
            </a:pPr>
            <a:r>
              <a:rPr lang="tr-TR" sz="1000" b="1" dirty="0" smtClean="0">
                <a:latin typeface="Book Antiqua" panose="02040602050305030304" pitchFamily="18" charset="0"/>
                <a:cs typeface="Book Antiqua"/>
              </a:rPr>
              <a:t>Talep Dekanlıkça uygun görülür ise;</a:t>
            </a:r>
            <a:endParaRPr lang="tr-TR" sz="1000" dirty="0">
              <a:latin typeface="Book Antiqua" panose="02040602050305030304" pitchFamily="18" charset="0"/>
              <a:cs typeface="Book Antiqua"/>
            </a:endParaRPr>
          </a:p>
        </p:txBody>
      </p:sp>
      <p:sp>
        <p:nvSpPr>
          <p:cNvPr id="40" name="object 40"/>
          <p:cNvSpPr txBox="1"/>
          <p:nvPr/>
        </p:nvSpPr>
        <p:spPr>
          <a:xfrm>
            <a:off x="2895409" y="2928511"/>
            <a:ext cx="1035050" cy="490519"/>
          </a:xfrm>
          <a:prstGeom prst="rect">
            <a:avLst/>
          </a:prstGeom>
        </p:spPr>
        <p:txBody>
          <a:bodyPr vert="horz" wrap="square" lIns="0" tIns="5715" rIns="0" bIns="0" rtlCol="0">
            <a:spAutoFit/>
          </a:bodyPr>
          <a:lstStyle/>
          <a:p>
            <a:pPr marL="12065" marR="5080" indent="1270" algn="ctr">
              <a:lnSpc>
                <a:spcPct val="105000"/>
              </a:lnSpc>
              <a:spcBef>
                <a:spcPts val="45"/>
              </a:spcBef>
            </a:pPr>
            <a:r>
              <a:rPr lang="tr-TR" sz="1000" b="1" dirty="0" smtClean="0">
                <a:latin typeface="Book Antiqua" panose="02040602050305030304" pitchFamily="18" charset="0"/>
                <a:cs typeface="Book Antiqua"/>
              </a:rPr>
              <a:t>Fakülte Sekreteri  talebi uygun bulur ise;</a:t>
            </a:r>
            <a:endParaRPr lang="tr-TR" sz="1000" dirty="0">
              <a:latin typeface="Book Antiqua" panose="02040602050305030304" pitchFamily="18" charset="0"/>
              <a:cs typeface="Book Antiqua"/>
            </a:endParaRPr>
          </a:p>
        </p:txBody>
      </p:sp>
      <p:sp>
        <p:nvSpPr>
          <p:cNvPr id="41" name="object 41"/>
          <p:cNvSpPr txBox="1"/>
          <p:nvPr/>
        </p:nvSpPr>
        <p:spPr>
          <a:xfrm>
            <a:off x="2613787" y="5213782"/>
            <a:ext cx="1646935" cy="326500"/>
          </a:xfrm>
          <a:prstGeom prst="rect">
            <a:avLst/>
          </a:prstGeom>
        </p:spPr>
        <p:txBody>
          <a:bodyPr vert="horz" wrap="square" lIns="0" tIns="6350" rIns="0" bIns="0" rtlCol="0">
            <a:spAutoFit/>
          </a:bodyPr>
          <a:lstStyle/>
          <a:p>
            <a:pPr marL="12700" marR="5080" indent="65405" algn="ctr">
              <a:lnSpc>
                <a:spcPct val="104400"/>
              </a:lnSpc>
              <a:spcBef>
                <a:spcPts val="50"/>
              </a:spcBef>
            </a:pPr>
            <a:r>
              <a:rPr lang="tr-TR" sz="1000" b="1" dirty="0" smtClean="0">
                <a:latin typeface="Book Antiqua" panose="02040602050305030304" pitchFamily="18" charset="0"/>
                <a:cs typeface="Book Antiqua"/>
              </a:rPr>
              <a:t>Talep Rektörlükçe uygun görülür ise;</a:t>
            </a:r>
            <a:endParaRPr lang="tr-TR" sz="1000" dirty="0">
              <a:latin typeface="Book Antiqua" panose="02040602050305030304" pitchFamily="18" charset="0"/>
              <a:cs typeface="Book Antiqua"/>
            </a:endParaRPr>
          </a:p>
        </p:txBody>
      </p:sp>
      <p:sp>
        <p:nvSpPr>
          <p:cNvPr id="44" name="object 44"/>
          <p:cNvSpPr/>
          <p:nvPr/>
        </p:nvSpPr>
        <p:spPr>
          <a:xfrm>
            <a:off x="1429733" y="6912211"/>
            <a:ext cx="3990721" cy="388594"/>
          </a:xfrm>
          <a:prstGeom prst="rect">
            <a:avLst/>
          </a:prstGeom>
          <a:solidFill>
            <a:schemeClr val="tx2">
              <a:lumMod val="40000"/>
              <a:lumOff val="60000"/>
            </a:schemeClr>
          </a:solidFill>
        </p:spPr>
        <p:txBody>
          <a:bodyPr wrap="square" lIns="0" tIns="0" rIns="0" bIns="0" rtlCol="0"/>
          <a:lstStyle/>
          <a:p>
            <a:pPr algn="ctr"/>
            <a:endParaRPr sz="1100" b="1"/>
          </a:p>
        </p:txBody>
      </p:sp>
      <p:sp>
        <p:nvSpPr>
          <p:cNvPr id="45" name="object 45"/>
          <p:cNvSpPr txBox="1"/>
          <p:nvPr/>
        </p:nvSpPr>
        <p:spPr>
          <a:xfrm>
            <a:off x="1433956" y="5791922"/>
            <a:ext cx="3990721" cy="1384610"/>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Rektörlük ilgili kişinin çalıştığı kurumdan </a:t>
            </a:r>
            <a:r>
              <a:rPr lang="tr-TR" sz="1000" b="1" dirty="0" err="1" smtClean="0">
                <a:latin typeface="Book Antiqua" panose="02040602050305030304" pitchFamily="18" charset="0"/>
                <a:cs typeface="Book Antiqua"/>
              </a:rPr>
              <a:t>muvafakatını</a:t>
            </a:r>
            <a:r>
              <a:rPr lang="tr-TR" sz="1000" b="1" dirty="0" smtClean="0">
                <a:latin typeface="Book Antiqua" panose="02040602050305030304" pitchFamily="18" charset="0"/>
                <a:cs typeface="Book Antiqua"/>
              </a:rPr>
              <a:t> ister</a:t>
            </a:r>
            <a:r>
              <a:rPr lang="tr-TR" sz="1000" b="1" spc="5" dirty="0" smtClean="0">
                <a:latin typeface="Book Antiqua" panose="02040602050305030304" pitchFamily="18" charset="0"/>
                <a:cs typeface="Book Antiqua"/>
              </a:rPr>
              <a:t>.</a:t>
            </a:r>
            <a:endParaRPr lang="tr-TR" sz="1000" dirty="0" smtClean="0">
              <a:latin typeface="Book Antiqua" panose="02040602050305030304" pitchFamily="18" charset="0"/>
              <a:cs typeface="Book Antiqua"/>
            </a:endParaRPr>
          </a:p>
          <a:p>
            <a:pPr marL="946785" marR="171450" indent="-803275" algn="ctr">
              <a:lnSpc>
                <a:spcPct val="105600"/>
              </a:lnSpc>
            </a:pPr>
            <a:endParaRPr lang="tr-TR" sz="1200" dirty="0">
              <a:latin typeface="+mj-lt"/>
              <a:cs typeface="Times New Roman"/>
            </a:endParaRPr>
          </a:p>
          <a:p>
            <a:pPr marL="946785" marR="171450" indent="-803275" algn="ctr">
              <a:lnSpc>
                <a:spcPct val="105600"/>
              </a:lnSpc>
            </a:pPr>
            <a:endParaRPr lang="tr-TR" sz="1200" dirty="0">
              <a:latin typeface="+mj-lt"/>
              <a:cs typeface="Times New Roman"/>
            </a:endParaRPr>
          </a:p>
          <a:p>
            <a:pPr marL="946785" marR="171450" indent="-803275" algn="ctr">
              <a:lnSpc>
                <a:spcPct val="105600"/>
              </a:lnSpc>
            </a:pPr>
            <a:r>
              <a:rPr lang="tr-TR" sz="1000" b="1" dirty="0" smtClean="0">
                <a:cs typeface="Book Antiqua"/>
              </a:rPr>
              <a:t>İlgilinin muvafakat yazısı gelince Rektörlük makamınca fakülteye ataması yapılır.</a:t>
            </a:r>
            <a:endParaRPr lang="tr-TR" sz="1000" dirty="0" smtClean="0">
              <a:cs typeface="Book Antiqua"/>
            </a:endParaRPr>
          </a:p>
          <a:p>
            <a:pPr>
              <a:lnSpc>
                <a:spcPct val="100000"/>
              </a:lnSpc>
            </a:pPr>
            <a:endParaRPr sz="1000" dirty="0">
              <a:cs typeface="Times New Roman"/>
            </a:endParaRPr>
          </a:p>
          <a:p>
            <a:pPr>
              <a:lnSpc>
                <a:spcPct val="100000"/>
              </a:lnSpc>
              <a:spcBef>
                <a:spcPts val="45"/>
              </a:spcBef>
            </a:pPr>
            <a:endParaRPr sz="1050" dirty="0">
              <a:latin typeface="+mj-lt"/>
              <a:cs typeface="Times New Roman"/>
            </a:endParaRPr>
          </a:p>
          <a:p>
            <a:pPr marL="172085" algn="ctr">
              <a:lnSpc>
                <a:spcPct val="100000"/>
              </a:lnSpc>
            </a:pPr>
            <a:r>
              <a:rPr lang="tr-TR" sz="1000" b="1" dirty="0" smtClean="0">
                <a:latin typeface="Book Antiqua" panose="02040602050305030304" pitchFamily="18" charset="0"/>
                <a:cs typeface="Book Antiqua"/>
              </a:rPr>
              <a:t>Dekanlık ilgiliye atama kararnamesini tebliğ eder.</a:t>
            </a:r>
            <a:endParaRPr lang="tr-TR" sz="1000" dirty="0">
              <a:latin typeface="Book Antiqua" panose="02040602050305030304" pitchFamily="18" charset="0"/>
              <a:cs typeface="Book Antiqua"/>
            </a:endParaRPr>
          </a:p>
        </p:txBody>
      </p:sp>
      <p:sp>
        <p:nvSpPr>
          <p:cNvPr id="48" name="object 48"/>
          <p:cNvSpPr/>
          <p:nvPr/>
        </p:nvSpPr>
        <p:spPr>
          <a:xfrm>
            <a:off x="1417575" y="7460953"/>
            <a:ext cx="4015040" cy="325997"/>
          </a:xfrm>
          <a:prstGeom prst="rect">
            <a:avLst/>
          </a:prstGeom>
          <a:solidFill>
            <a:schemeClr val="tx2">
              <a:lumMod val="40000"/>
              <a:lumOff val="60000"/>
            </a:schemeClr>
          </a:solidFill>
        </p:spPr>
        <p:txBody>
          <a:bodyPr wrap="square" lIns="0" tIns="0" rIns="0" bIns="0" rtlCol="0"/>
          <a:lstStyle/>
          <a:p>
            <a:pPr algn="ctr"/>
            <a:endParaRPr sz="1100" b="1"/>
          </a:p>
        </p:txBody>
      </p:sp>
      <p:sp>
        <p:nvSpPr>
          <p:cNvPr id="50" name="object 50"/>
          <p:cNvSpPr txBox="1"/>
          <p:nvPr/>
        </p:nvSpPr>
        <p:spPr>
          <a:xfrm>
            <a:off x="1724628" y="7531807"/>
            <a:ext cx="3309620" cy="166456"/>
          </a:xfrm>
          <a:prstGeom prst="rect">
            <a:avLst/>
          </a:prstGeom>
        </p:spPr>
        <p:txBody>
          <a:bodyPr vert="horz" wrap="square" lIns="0" tIns="6350" rIns="0" bIns="0" rtlCol="0">
            <a:spAutoFit/>
          </a:bodyPr>
          <a:lstStyle/>
          <a:p>
            <a:pPr marL="347345" marR="5080" indent="-335280" algn="ctr">
              <a:lnSpc>
                <a:spcPct val="104400"/>
              </a:lnSpc>
              <a:spcBef>
                <a:spcPts val="50"/>
              </a:spcBef>
            </a:pPr>
            <a:r>
              <a:rPr lang="tr-TR" sz="1000" b="1" dirty="0" smtClean="0">
                <a:latin typeface="Book Antiqua" panose="02040602050305030304" pitchFamily="18" charset="0"/>
                <a:cs typeface="Book Antiqua"/>
              </a:rPr>
              <a:t>Fakülte kişinin başlama yazısını  rektörlüğe gönderir.</a:t>
            </a:r>
            <a:endParaRPr lang="tr-TR" sz="1000" dirty="0">
              <a:latin typeface="Book Antiqua" panose="02040602050305030304" pitchFamily="18" charset="0"/>
              <a:cs typeface="Book Antiqua"/>
            </a:endParaRPr>
          </a:p>
        </p:txBody>
      </p:sp>
      <p:sp>
        <p:nvSpPr>
          <p:cNvPr id="51" name="object 51"/>
          <p:cNvSpPr/>
          <p:nvPr/>
        </p:nvSpPr>
        <p:spPr>
          <a:xfrm>
            <a:off x="1417574" y="7920451"/>
            <a:ext cx="4015041" cy="204611"/>
          </a:xfrm>
          <a:prstGeom prst="rect">
            <a:avLst/>
          </a:prstGeom>
          <a:solidFill>
            <a:schemeClr val="tx2">
              <a:lumMod val="40000"/>
              <a:lumOff val="60000"/>
            </a:schemeClr>
          </a:solidFill>
        </p:spPr>
        <p:txBody>
          <a:bodyPr wrap="square" lIns="0" tIns="0" rIns="0" bIns="0" rtlCol="0"/>
          <a:lstStyle/>
          <a:p>
            <a:pPr algn="ctr"/>
            <a:endParaRPr sz="1100" b="1"/>
          </a:p>
        </p:txBody>
      </p:sp>
      <p:sp>
        <p:nvSpPr>
          <p:cNvPr id="52" name="object 52"/>
          <p:cNvSpPr txBox="1"/>
          <p:nvPr/>
        </p:nvSpPr>
        <p:spPr>
          <a:xfrm>
            <a:off x="2054860" y="7958606"/>
            <a:ext cx="3038030" cy="166456"/>
          </a:xfrm>
          <a:prstGeom prst="rect">
            <a:avLst/>
          </a:prstGeom>
        </p:spPr>
        <p:txBody>
          <a:bodyPr vert="horz" wrap="square" lIns="0" tIns="6350" rIns="0" bIns="0" rtlCol="0">
            <a:spAutoFit/>
          </a:bodyPr>
          <a:lstStyle/>
          <a:p>
            <a:pPr marL="524510" marR="5080" indent="-512445">
              <a:lnSpc>
                <a:spcPct val="104400"/>
              </a:lnSpc>
              <a:spcBef>
                <a:spcPts val="50"/>
              </a:spcBef>
            </a:pPr>
            <a:r>
              <a:rPr lang="tr-TR" sz="1000" b="1" dirty="0" smtClean="0">
                <a:latin typeface="Book Antiqua" panose="02040602050305030304" pitchFamily="18" charset="0"/>
                <a:cs typeface="Book Antiqua"/>
              </a:rPr>
              <a:t>Kişi fakültenin ilgili biriminde göreve başlar</a:t>
            </a:r>
            <a:r>
              <a:rPr lang="tr-TR" sz="1000" b="1" spc="-4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60" name="object 60"/>
          <p:cNvSpPr/>
          <p:nvPr/>
        </p:nvSpPr>
        <p:spPr>
          <a:xfrm>
            <a:off x="2655316" y="8176226"/>
            <a:ext cx="1592706" cy="244868"/>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61" name="object 61"/>
          <p:cNvSpPr txBox="1"/>
          <p:nvPr/>
        </p:nvSpPr>
        <p:spPr>
          <a:xfrm>
            <a:off x="2941065" y="8192180"/>
            <a:ext cx="1306957" cy="197490"/>
          </a:xfrm>
          <a:prstGeom prst="rect">
            <a:avLst/>
          </a:prstGeom>
        </p:spPr>
        <p:txBody>
          <a:bodyPr vert="horz" wrap="square" lIns="0" tIns="12700" rIns="0" bIns="0" rtlCol="0">
            <a:spAutoFit/>
          </a:bodyPr>
          <a:lstStyle/>
          <a:p>
            <a:pPr marL="12700">
              <a:lnSpc>
                <a:spcPct val="100000"/>
              </a:lnSpc>
              <a:spcBef>
                <a:spcPts val="10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572791160"/>
              </p:ext>
            </p:extLst>
          </p:nvPr>
        </p:nvGraphicFramePr>
        <p:xfrm>
          <a:off x="380110" y="219425"/>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450609454"/>
                    </a:ext>
                  </a:extLst>
                </a:gridCol>
                <a:gridCol w="3340016">
                  <a:extLst>
                    <a:ext uri="{9D8B030D-6E8A-4147-A177-3AD203B41FA5}">
                      <a16:colId xmlns:a16="http://schemas.microsoft.com/office/drawing/2014/main" val="2592332079"/>
                    </a:ext>
                  </a:extLst>
                </a:gridCol>
                <a:gridCol w="967860">
                  <a:extLst>
                    <a:ext uri="{9D8B030D-6E8A-4147-A177-3AD203B41FA5}">
                      <a16:colId xmlns:a16="http://schemas.microsoft.com/office/drawing/2014/main" val="2585660520"/>
                    </a:ext>
                  </a:extLst>
                </a:gridCol>
                <a:gridCol w="892119">
                  <a:extLst>
                    <a:ext uri="{9D8B030D-6E8A-4147-A177-3AD203B41FA5}">
                      <a16:colId xmlns:a16="http://schemas.microsoft.com/office/drawing/2014/main" val="4095587054"/>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İdari Personel Naklen Geçiş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(Personel İşleri)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526655"/>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73490"/>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98879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96981"/>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977966"/>
                  </a:ext>
                </a:extLst>
              </a:tr>
            </a:tbl>
          </a:graphicData>
        </a:graphic>
      </p:graphicFrame>
      <p:pic>
        <p:nvPicPr>
          <p:cNvPr id="5121" name="Resim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872" y="253556"/>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1440000" y="4427550"/>
            <a:ext cx="4320000" cy="618413"/>
          </a:xfrm>
          <a:prstGeom prst="rect">
            <a:avLst/>
          </a:prstGeom>
          <a:solidFill>
            <a:schemeClr val="tx2">
              <a:lumMod val="40000"/>
              <a:lumOff val="60000"/>
            </a:schemeClr>
          </a:solidFill>
        </p:spPr>
        <p:txBody>
          <a:bodyPr wrap="square" lIns="0" tIns="0" rIns="0" bIns="0" rtlCol="0"/>
          <a:lstStyle/>
          <a:p>
            <a:pPr algn="ctr"/>
            <a:endParaRPr sz="1100" b="1"/>
          </a:p>
        </p:txBody>
      </p:sp>
      <p:sp>
        <p:nvSpPr>
          <p:cNvPr id="13" name="object 13"/>
          <p:cNvSpPr/>
          <p:nvPr/>
        </p:nvSpPr>
        <p:spPr>
          <a:xfrm>
            <a:off x="1417140" y="1523999"/>
            <a:ext cx="4320000" cy="437513"/>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5" name="object 15"/>
          <p:cNvSpPr txBox="1"/>
          <p:nvPr/>
        </p:nvSpPr>
        <p:spPr>
          <a:xfrm>
            <a:off x="1413330" y="1619095"/>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PROGRAM AÇMA </a:t>
            </a:r>
            <a:r>
              <a:rPr sz="1200" b="1" dirty="0" smtClean="0">
                <a:solidFill>
                  <a:srgbClr val="FFFFFF"/>
                </a:solidFill>
                <a:latin typeface="+mj-lt"/>
                <a:cs typeface="Book Antiqua"/>
              </a:rPr>
              <a:t>V</a:t>
            </a:r>
            <a:r>
              <a:rPr lang="tr-TR" sz="1200" b="1" dirty="0" smtClean="0">
                <a:solidFill>
                  <a:srgbClr val="FFFFFF"/>
                </a:solidFill>
                <a:latin typeface="+mj-lt"/>
                <a:cs typeface="Book Antiqua"/>
              </a:rPr>
              <a:t>E</a:t>
            </a:r>
            <a:r>
              <a:rPr sz="1200" b="1" dirty="0" smtClean="0">
                <a:solidFill>
                  <a:srgbClr val="FFFFFF"/>
                </a:solidFill>
                <a:latin typeface="+mj-lt"/>
                <a:cs typeface="Book Antiqua"/>
              </a:rPr>
              <a:t> </a:t>
            </a:r>
            <a:r>
              <a:rPr sz="1200" b="1" dirty="0">
                <a:solidFill>
                  <a:srgbClr val="FFFFFF"/>
                </a:solidFill>
                <a:latin typeface="+mj-lt"/>
                <a:cs typeface="Book Antiqua"/>
              </a:rPr>
              <a:t>ÖĞRENC</a:t>
            </a:r>
            <a:r>
              <a:rPr lang="tr-TR" sz="1200" b="1" dirty="0">
                <a:solidFill>
                  <a:srgbClr val="FFFFFF"/>
                </a:solidFill>
                <a:latin typeface="+mj-lt"/>
                <a:cs typeface="Book Antiqua"/>
              </a:rPr>
              <a:t>İ </a:t>
            </a:r>
            <a:r>
              <a:rPr sz="1200" b="1" dirty="0">
                <a:solidFill>
                  <a:srgbClr val="FFFFFF"/>
                </a:solidFill>
                <a:latin typeface="+mj-lt"/>
                <a:cs typeface="Book Antiqua"/>
              </a:rPr>
              <a:t>ALMA </a:t>
            </a:r>
            <a:r>
              <a:rPr lang="tr-TR" sz="1200" b="1" dirty="0">
                <a:solidFill>
                  <a:srgbClr val="FFFFFF"/>
                </a:solidFill>
                <a:latin typeface="+mj-lt"/>
                <a:cs typeface="Book Antiqua"/>
              </a:rPr>
              <a:t>İŞ</a:t>
            </a:r>
            <a:r>
              <a:rPr sz="1200" b="1" dirty="0">
                <a:solidFill>
                  <a:srgbClr val="FFFFFF"/>
                </a:solidFill>
                <a:latin typeface="+mj-lt"/>
                <a:cs typeface="Book Antiqua"/>
              </a:rPr>
              <a:t>LEM</a:t>
            </a:r>
            <a:r>
              <a:rPr lang="tr-TR" sz="1200" b="1" dirty="0">
                <a:solidFill>
                  <a:srgbClr val="FFFFFF"/>
                </a:solidFill>
                <a:latin typeface="+mj-lt"/>
                <a:cs typeface="Book Antiqua"/>
              </a:rPr>
              <a:t>İ</a:t>
            </a:r>
            <a:endParaRPr sz="1200" dirty="0">
              <a:latin typeface="+mj-lt"/>
              <a:cs typeface="Book Antiqua"/>
            </a:endParaRPr>
          </a:p>
        </p:txBody>
      </p:sp>
      <p:sp>
        <p:nvSpPr>
          <p:cNvPr id="16" name="object 16"/>
          <p:cNvSpPr/>
          <p:nvPr/>
        </p:nvSpPr>
        <p:spPr>
          <a:xfrm>
            <a:off x="1440000" y="6359613"/>
            <a:ext cx="4320000" cy="464858"/>
          </a:xfrm>
          <a:prstGeom prst="rect">
            <a:avLst/>
          </a:prstGeom>
          <a:solidFill>
            <a:schemeClr val="tx2">
              <a:lumMod val="40000"/>
              <a:lumOff val="60000"/>
            </a:schemeClr>
          </a:solidFill>
        </p:spPr>
        <p:txBody>
          <a:bodyPr wrap="square" lIns="0" tIns="0" rIns="0" bIns="0" rtlCol="0"/>
          <a:lstStyle/>
          <a:p>
            <a:pPr algn="ctr"/>
            <a:endParaRPr sz="1100" b="1"/>
          </a:p>
        </p:txBody>
      </p:sp>
      <p:sp>
        <p:nvSpPr>
          <p:cNvPr id="18" name="object 18"/>
          <p:cNvSpPr txBox="1"/>
          <p:nvPr/>
        </p:nvSpPr>
        <p:spPr>
          <a:xfrm>
            <a:off x="1440000" y="6424675"/>
            <a:ext cx="4320000" cy="339067"/>
          </a:xfrm>
          <a:prstGeom prst="rect">
            <a:avLst/>
          </a:prstGeom>
        </p:spPr>
        <p:txBody>
          <a:bodyPr vert="horz" wrap="square" lIns="0" tIns="12700" rIns="0" bIns="0" rtlCol="0">
            <a:spAutoFit/>
          </a:bodyPr>
          <a:lstStyle/>
          <a:p>
            <a:pPr marL="455930" marR="5080" indent="-443865" algn="ctr">
              <a:lnSpc>
                <a:spcPct val="105600"/>
              </a:lnSpc>
              <a:spcBef>
                <a:spcPts val="100"/>
              </a:spcBef>
            </a:pPr>
            <a:r>
              <a:rPr lang="tr-TR" sz="1000" b="1" dirty="0" smtClean="0">
                <a:latin typeface="Book Antiqua" panose="02040602050305030304" pitchFamily="18" charset="0"/>
                <a:cs typeface="Book Antiqua"/>
              </a:rPr>
              <a:t>Senatoda açılması uygun görülen programa ilişkin bilgiler Rektörlükçe YÖK Başkanlığı'na gönderilir.</a:t>
            </a:r>
            <a:endParaRPr lang="tr-TR" sz="1000" dirty="0">
              <a:latin typeface="Book Antiqua" panose="02040602050305030304" pitchFamily="18" charset="0"/>
              <a:cs typeface="Book Antiqua"/>
            </a:endParaRPr>
          </a:p>
        </p:txBody>
      </p:sp>
      <p:sp>
        <p:nvSpPr>
          <p:cNvPr id="19" name="object 19"/>
          <p:cNvSpPr txBox="1"/>
          <p:nvPr/>
        </p:nvSpPr>
        <p:spPr>
          <a:xfrm>
            <a:off x="1440000" y="2814460"/>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Bölüm Başkanları açılmasına karar verdikleri programları görüşülmek üzere Fakülte Kuruluna sunar.</a:t>
            </a:r>
            <a:endParaRPr lang="tr-TR" sz="1000" dirty="0">
              <a:latin typeface="Book Antiqua" panose="02040602050305030304" pitchFamily="18" charset="0"/>
            </a:endParaRPr>
          </a:p>
        </p:txBody>
      </p:sp>
      <p:sp>
        <p:nvSpPr>
          <p:cNvPr id="20" name="object 20"/>
          <p:cNvSpPr/>
          <p:nvPr/>
        </p:nvSpPr>
        <p:spPr>
          <a:xfrm>
            <a:off x="1440000" y="3369462"/>
            <a:ext cx="4320000" cy="901801"/>
          </a:xfrm>
          <a:prstGeom prst="rect">
            <a:avLst/>
          </a:prstGeom>
          <a:blipFill>
            <a:blip r:embed="rId4" cstate="print"/>
            <a:stretch>
              <a:fillRect/>
            </a:stretch>
          </a:blipFill>
        </p:spPr>
        <p:txBody>
          <a:bodyPr wrap="square" lIns="0" tIns="0" rIns="0" bIns="0" rtlCol="0"/>
          <a:lstStyle/>
          <a:p>
            <a:pPr algn="ctr"/>
            <a:endParaRPr sz="2000">
              <a:latin typeface="+mj-lt"/>
            </a:endParaRPr>
          </a:p>
        </p:txBody>
      </p:sp>
      <p:sp>
        <p:nvSpPr>
          <p:cNvPr id="21" name="object 21"/>
          <p:cNvSpPr txBox="1"/>
          <p:nvPr/>
        </p:nvSpPr>
        <p:spPr>
          <a:xfrm>
            <a:off x="1440000" y="3705432"/>
            <a:ext cx="4320000" cy="339324"/>
          </a:xfrm>
          <a:prstGeom prst="rect">
            <a:avLst/>
          </a:prstGeom>
        </p:spPr>
        <p:txBody>
          <a:bodyPr vert="horz" wrap="square" lIns="0" tIns="6350" rIns="0" bIns="0" rtlCol="0">
            <a:spAutoFit/>
          </a:bodyPr>
          <a:lstStyle/>
          <a:p>
            <a:pPr marL="12700" marR="5080" indent="54610" algn="ctr">
              <a:lnSpc>
                <a:spcPct val="104400"/>
              </a:lnSpc>
              <a:spcBef>
                <a:spcPts val="50"/>
              </a:spcBef>
            </a:pPr>
            <a:r>
              <a:rPr lang="tr-TR" sz="1000" b="1" dirty="0" smtClean="0">
                <a:latin typeface="Book Antiqua" panose="02040602050305030304" pitchFamily="18" charset="0"/>
                <a:cs typeface="Book Antiqua"/>
              </a:rPr>
              <a:t>Program açılması Fakülte Kurulunca </a:t>
            </a:r>
          </a:p>
          <a:p>
            <a:pPr marL="12700" marR="5080" indent="54610" algn="ctr">
              <a:lnSpc>
                <a:spcPct val="104400"/>
              </a:lnSpc>
              <a:spcBef>
                <a:spcPts val="50"/>
              </a:spcBef>
            </a:pPr>
            <a:r>
              <a:rPr lang="tr-TR" sz="1000" b="1" dirty="0" smtClean="0">
                <a:latin typeface="Book Antiqua" panose="02040602050305030304" pitchFamily="18" charset="0"/>
                <a:cs typeface="Book Antiqua"/>
              </a:rPr>
              <a:t>uygun</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görülmesi halinde;</a:t>
            </a:r>
            <a:endParaRPr lang="tr-TR" sz="1000" dirty="0">
              <a:latin typeface="Book Antiqua" panose="02040602050305030304" pitchFamily="18" charset="0"/>
              <a:cs typeface="Book Antiqua"/>
            </a:endParaRPr>
          </a:p>
        </p:txBody>
      </p:sp>
      <p:sp>
        <p:nvSpPr>
          <p:cNvPr id="24" name="object 24"/>
          <p:cNvSpPr/>
          <p:nvPr/>
        </p:nvSpPr>
        <p:spPr>
          <a:xfrm>
            <a:off x="1417140" y="2067144"/>
            <a:ext cx="4320000" cy="536054"/>
          </a:xfrm>
          <a:prstGeom prst="rect">
            <a:avLst/>
          </a:prstGeom>
          <a:solidFill>
            <a:schemeClr val="tx2">
              <a:lumMod val="40000"/>
              <a:lumOff val="60000"/>
            </a:schemeClr>
          </a:solidFill>
        </p:spPr>
        <p:txBody>
          <a:bodyPr wrap="square" lIns="0" tIns="0" rIns="0" bIns="0" rtlCol="0"/>
          <a:lstStyle/>
          <a:p>
            <a:pPr algn="ctr"/>
            <a:endParaRPr sz="1100" b="1"/>
          </a:p>
        </p:txBody>
      </p:sp>
      <p:sp>
        <p:nvSpPr>
          <p:cNvPr id="25" name="object 25"/>
          <p:cNvSpPr txBox="1"/>
          <p:nvPr/>
        </p:nvSpPr>
        <p:spPr>
          <a:xfrm>
            <a:off x="1440000" y="4555997"/>
            <a:ext cx="4320000" cy="328936"/>
          </a:xfrm>
          <a:prstGeom prst="rect">
            <a:avLst/>
          </a:prstGeom>
        </p:spPr>
        <p:txBody>
          <a:bodyPr vert="horz" wrap="square" lIns="0" tIns="5715" rIns="0" bIns="0" rtlCol="0">
            <a:spAutoFit/>
          </a:bodyPr>
          <a:lstStyle/>
          <a:p>
            <a:pPr marL="12065" marR="5080" algn="ctr">
              <a:lnSpc>
                <a:spcPct val="105000"/>
              </a:lnSpc>
              <a:spcBef>
                <a:spcPts val="45"/>
              </a:spcBef>
            </a:pPr>
            <a:r>
              <a:rPr lang="tr-TR" sz="1000" b="1" dirty="0" smtClean="0">
                <a:latin typeface="Book Antiqua" panose="02040602050305030304" pitchFamily="18" charset="0"/>
                <a:cs typeface="Book Antiqua"/>
              </a:rPr>
              <a:t>Fakültede açılması uygun görülen programa ilişkin kurul kararı ve program içerikleri senatoda görüşülmek üzere Rektörlüğe gönderilir.</a:t>
            </a:r>
            <a:endParaRPr lang="tr-TR" sz="1000" dirty="0">
              <a:latin typeface="Book Antiqua" panose="02040602050305030304" pitchFamily="18" charset="0"/>
              <a:cs typeface="Book Antiqua"/>
            </a:endParaRPr>
          </a:p>
        </p:txBody>
      </p:sp>
      <p:sp>
        <p:nvSpPr>
          <p:cNvPr id="26" name="object 26"/>
          <p:cNvSpPr txBox="1"/>
          <p:nvPr/>
        </p:nvSpPr>
        <p:spPr>
          <a:xfrm>
            <a:off x="1420950" y="2180576"/>
            <a:ext cx="4320000" cy="339324"/>
          </a:xfrm>
          <a:prstGeom prst="rect">
            <a:avLst/>
          </a:prstGeom>
        </p:spPr>
        <p:txBody>
          <a:bodyPr vert="horz" wrap="square" lIns="0" tIns="6350" rIns="0" bIns="0" rtlCol="0">
            <a:spAutoFit/>
          </a:bodyPr>
          <a:lstStyle/>
          <a:p>
            <a:pPr marL="696595" marR="5080" indent="-684530" algn="ctr">
              <a:lnSpc>
                <a:spcPct val="104400"/>
              </a:lnSpc>
              <a:spcBef>
                <a:spcPts val="50"/>
              </a:spcBef>
            </a:pPr>
            <a:r>
              <a:rPr lang="tr-TR" sz="1000" b="1" dirty="0" smtClean="0">
                <a:latin typeface="Book Antiqua" panose="02040602050305030304" pitchFamily="18" charset="0"/>
                <a:cs typeface="Book Antiqua"/>
              </a:rPr>
              <a:t>Bölüm Başkanları fakültede açılması düşünülen programlar </a:t>
            </a:r>
          </a:p>
          <a:p>
            <a:pPr marL="696595" marR="5080" indent="-684530" algn="ctr">
              <a:lnSpc>
                <a:spcPct val="104400"/>
              </a:lnSpc>
              <a:spcBef>
                <a:spcPts val="50"/>
              </a:spcBef>
            </a:pPr>
            <a:r>
              <a:rPr lang="tr-TR" sz="1000" b="1" dirty="0" smtClean="0">
                <a:latin typeface="Book Antiqua" panose="02040602050305030304" pitchFamily="18" charset="0"/>
                <a:cs typeface="Book Antiqua"/>
              </a:rPr>
              <a:t>ve içerikleri ile ilgili araştırma yapar.</a:t>
            </a:r>
            <a:endParaRPr lang="tr-TR" sz="1000" dirty="0">
              <a:latin typeface="Book Antiqua" panose="02040602050305030304" pitchFamily="18" charset="0"/>
              <a:cs typeface="Book Antiqua"/>
            </a:endParaRPr>
          </a:p>
        </p:txBody>
      </p:sp>
      <p:sp>
        <p:nvSpPr>
          <p:cNvPr id="35" name="object 35"/>
          <p:cNvSpPr/>
          <p:nvPr/>
        </p:nvSpPr>
        <p:spPr>
          <a:xfrm>
            <a:off x="1440000" y="5231663"/>
            <a:ext cx="4320000" cy="901801"/>
          </a:xfrm>
          <a:prstGeom prst="rect">
            <a:avLst/>
          </a:prstGeom>
          <a:blipFill>
            <a:blip r:embed="rId4" cstate="print"/>
            <a:stretch>
              <a:fillRect/>
            </a:stretch>
          </a:blipFill>
        </p:spPr>
        <p:txBody>
          <a:bodyPr wrap="square" lIns="0" tIns="0" rIns="0" bIns="0" rtlCol="0"/>
          <a:lstStyle/>
          <a:p>
            <a:pPr algn="ctr"/>
            <a:endParaRPr sz="2000">
              <a:latin typeface="+mj-lt"/>
            </a:endParaRPr>
          </a:p>
        </p:txBody>
      </p:sp>
      <p:sp>
        <p:nvSpPr>
          <p:cNvPr id="36" name="object 36"/>
          <p:cNvSpPr txBox="1"/>
          <p:nvPr/>
        </p:nvSpPr>
        <p:spPr>
          <a:xfrm>
            <a:off x="1440000" y="5534232"/>
            <a:ext cx="4320000" cy="339324"/>
          </a:xfrm>
          <a:prstGeom prst="rect">
            <a:avLst/>
          </a:prstGeom>
        </p:spPr>
        <p:txBody>
          <a:bodyPr vert="horz" wrap="square" lIns="0" tIns="6350" rIns="0" bIns="0" rtlCol="0">
            <a:spAutoFit/>
          </a:bodyPr>
          <a:lstStyle/>
          <a:p>
            <a:pPr marL="83820" marR="29845" indent="-45720" algn="ctr">
              <a:lnSpc>
                <a:spcPct val="104400"/>
              </a:lnSpc>
              <a:spcBef>
                <a:spcPts val="50"/>
              </a:spcBef>
            </a:pPr>
            <a:r>
              <a:rPr lang="tr-TR" sz="1000" b="1" dirty="0" smtClean="0">
                <a:latin typeface="Book Antiqua" panose="02040602050305030304" pitchFamily="18" charset="0"/>
                <a:cs typeface="Book Antiqua"/>
              </a:rPr>
              <a:t>Program açılması senatoda </a:t>
            </a:r>
          </a:p>
          <a:p>
            <a:pPr marL="83820" marR="29845" indent="-45720" algn="ctr">
              <a:lnSpc>
                <a:spcPct val="104400"/>
              </a:lnSpc>
              <a:spcBef>
                <a:spcPts val="50"/>
              </a:spcBef>
            </a:pPr>
            <a:r>
              <a:rPr lang="tr-TR" sz="1000" b="1" dirty="0" smtClean="0">
                <a:latin typeface="Book Antiqua" panose="02040602050305030304" pitchFamily="18" charset="0"/>
                <a:cs typeface="Book Antiqua"/>
              </a:rPr>
              <a:t>uygun</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görülmesi halinde</a:t>
            </a:r>
            <a:r>
              <a:rPr lang="tr-TR" sz="1000" b="1" spc="10"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9" name="object 39"/>
          <p:cNvSpPr/>
          <p:nvPr/>
        </p:nvSpPr>
        <p:spPr>
          <a:xfrm>
            <a:off x="1424216" y="6936265"/>
            <a:ext cx="4320000" cy="901801"/>
          </a:xfrm>
          <a:prstGeom prst="rect">
            <a:avLst/>
          </a:prstGeom>
          <a:blipFill>
            <a:blip r:embed="rId4" cstate="print"/>
            <a:stretch>
              <a:fillRect/>
            </a:stretch>
          </a:blipFill>
        </p:spPr>
        <p:txBody>
          <a:bodyPr wrap="square" lIns="0" tIns="0" rIns="0" bIns="0" rtlCol="0"/>
          <a:lstStyle/>
          <a:p>
            <a:pPr algn="ctr"/>
            <a:endParaRPr sz="2000">
              <a:latin typeface="+mj-lt"/>
            </a:endParaRPr>
          </a:p>
        </p:txBody>
      </p:sp>
      <p:sp>
        <p:nvSpPr>
          <p:cNvPr id="40" name="object 40"/>
          <p:cNvSpPr txBox="1"/>
          <p:nvPr/>
        </p:nvSpPr>
        <p:spPr>
          <a:xfrm>
            <a:off x="1440000" y="7195567"/>
            <a:ext cx="4320000" cy="328936"/>
          </a:xfrm>
          <a:prstGeom prst="rect">
            <a:avLst/>
          </a:prstGeom>
        </p:spPr>
        <p:txBody>
          <a:bodyPr vert="horz" wrap="square" lIns="0" tIns="5715" rIns="0" bIns="0" rtlCol="0">
            <a:spAutoFit/>
          </a:bodyPr>
          <a:lstStyle/>
          <a:p>
            <a:pPr marL="12700" marR="5080" algn="ctr">
              <a:lnSpc>
                <a:spcPct val="104800"/>
              </a:lnSpc>
              <a:spcBef>
                <a:spcPts val="45"/>
              </a:spcBef>
            </a:pPr>
            <a:r>
              <a:rPr lang="tr-TR" sz="1000" b="1" dirty="0" smtClean="0">
                <a:latin typeface="Book Antiqua" panose="02040602050305030304" pitchFamily="18" charset="0"/>
                <a:cs typeface="Book Antiqua"/>
              </a:rPr>
              <a:t>Program açılması YÖK tarafından  </a:t>
            </a:r>
          </a:p>
          <a:p>
            <a:pPr marL="12700" marR="5080" algn="ctr">
              <a:lnSpc>
                <a:spcPct val="104800"/>
              </a:lnSpc>
              <a:spcBef>
                <a:spcPts val="45"/>
              </a:spcBef>
            </a:pPr>
            <a:r>
              <a:rPr lang="tr-TR" sz="1000" b="1" dirty="0" smtClean="0">
                <a:latin typeface="Book Antiqua" panose="02040602050305030304" pitchFamily="18" charset="0"/>
                <a:cs typeface="Book Antiqua"/>
              </a:rPr>
              <a:t>uygun görülmesi halinde;</a:t>
            </a:r>
            <a:endParaRPr lang="tr-TR" sz="1000" dirty="0">
              <a:latin typeface="Book Antiqua" panose="02040602050305030304" pitchFamily="18" charset="0"/>
              <a:cs typeface="Book Antiqua"/>
            </a:endParaRPr>
          </a:p>
        </p:txBody>
      </p:sp>
      <p:cxnSp>
        <p:nvCxnSpPr>
          <p:cNvPr id="43" name="Düz Ok Bağlayıcısı 42"/>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o 2"/>
          <p:cNvGraphicFramePr>
            <a:graphicFrameLocks noGrp="1"/>
          </p:cNvGraphicFramePr>
          <p:nvPr>
            <p:extLst>
              <p:ext uri="{D42A27DB-BD31-4B8C-83A1-F6EECF244321}">
                <p14:modId xmlns:p14="http://schemas.microsoft.com/office/powerpoint/2010/main" val="882265744"/>
              </p:ext>
            </p:extLst>
          </p:nvPr>
        </p:nvGraphicFramePr>
        <p:xfrm>
          <a:off x="381000" y="35816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551591757"/>
                    </a:ext>
                  </a:extLst>
                </a:gridCol>
                <a:gridCol w="3340016">
                  <a:extLst>
                    <a:ext uri="{9D8B030D-6E8A-4147-A177-3AD203B41FA5}">
                      <a16:colId xmlns:a16="http://schemas.microsoft.com/office/drawing/2014/main" val="1820115212"/>
                    </a:ext>
                  </a:extLst>
                </a:gridCol>
                <a:gridCol w="967860">
                  <a:extLst>
                    <a:ext uri="{9D8B030D-6E8A-4147-A177-3AD203B41FA5}">
                      <a16:colId xmlns:a16="http://schemas.microsoft.com/office/drawing/2014/main" val="1577338585"/>
                    </a:ext>
                  </a:extLst>
                </a:gridCol>
                <a:gridCol w="892119">
                  <a:extLst>
                    <a:ext uri="{9D8B030D-6E8A-4147-A177-3AD203B41FA5}">
                      <a16:colId xmlns:a16="http://schemas.microsoft.com/office/drawing/2014/main" val="495782514"/>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Program Açma ve Öğrenci Alma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(Yazı İşleri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638450"/>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7016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668287"/>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18882"/>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1/2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964168"/>
                  </a:ext>
                </a:extLst>
              </a:tr>
            </a:tbl>
          </a:graphicData>
        </a:graphic>
      </p:graphicFrame>
      <p:pic>
        <p:nvPicPr>
          <p:cNvPr id="6145"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657" y="392297"/>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459500" y="6416395"/>
            <a:ext cx="4320000" cy="607758"/>
          </a:xfrm>
          <a:prstGeom prst="rect">
            <a:avLst/>
          </a:prstGeom>
          <a:solidFill>
            <a:schemeClr val="tx2">
              <a:lumMod val="40000"/>
              <a:lumOff val="60000"/>
            </a:schemeClr>
          </a:solidFill>
        </p:spPr>
        <p:txBody>
          <a:bodyPr wrap="square" lIns="0" tIns="0" rIns="0" bIns="0" rtlCol="0"/>
          <a:lstStyle/>
          <a:p>
            <a:pPr algn="ctr"/>
            <a:endParaRPr sz="1100" b="1"/>
          </a:p>
        </p:txBody>
      </p:sp>
      <p:sp>
        <p:nvSpPr>
          <p:cNvPr id="9" name="object 9"/>
          <p:cNvSpPr/>
          <p:nvPr/>
        </p:nvSpPr>
        <p:spPr>
          <a:xfrm>
            <a:off x="1459500" y="7784910"/>
            <a:ext cx="4320000" cy="337453"/>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0" name="object 10"/>
          <p:cNvSpPr/>
          <p:nvPr/>
        </p:nvSpPr>
        <p:spPr>
          <a:xfrm>
            <a:off x="1293224" y="1965875"/>
            <a:ext cx="4320000" cy="557237"/>
          </a:xfrm>
          <a:prstGeom prst="rect">
            <a:avLst/>
          </a:prstGeom>
          <a:solidFill>
            <a:schemeClr val="tx2">
              <a:lumMod val="40000"/>
              <a:lumOff val="60000"/>
            </a:schemeClr>
          </a:solidFill>
        </p:spPr>
        <p:txBody>
          <a:bodyPr wrap="square" lIns="0" tIns="0" rIns="0" bIns="0" rtlCol="0"/>
          <a:lstStyle/>
          <a:p>
            <a:pPr algn="ctr"/>
            <a:endParaRPr sz="1100" b="1"/>
          </a:p>
        </p:txBody>
      </p:sp>
      <p:sp>
        <p:nvSpPr>
          <p:cNvPr id="11" name="object 11"/>
          <p:cNvSpPr txBox="1"/>
          <p:nvPr/>
        </p:nvSpPr>
        <p:spPr>
          <a:xfrm>
            <a:off x="1600200" y="6527164"/>
            <a:ext cx="4038600" cy="444181"/>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YÖK açılan programlara öğrenci alınmasının uygun görüldüğüne dair Rektörlüğe; Rektörlük fakülteye yazı gönderir.</a:t>
            </a:r>
          </a:p>
          <a:p>
            <a:endParaRPr dirty="0"/>
          </a:p>
          <a:p>
            <a:endParaRPr dirty="0"/>
          </a:p>
        </p:txBody>
      </p:sp>
      <p:sp>
        <p:nvSpPr>
          <p:cNvPr id="12" name="object 12"/>
          <p:cNvSpPr txBox="1"/>
          <p:nvPr/>
        </p:nvSpPr>
        <p:spPr>
          <a:xfrm>
            <a:off x="1211212" y="2051308"/>
            <a:ext cx="4474671" cy="326500"/>
          </a:xfrm>
          <a:prstGeom prst="rect">
            <a:avLst/>
          </a:prstGeom>
        </p:spPr>
        <p:txBody>
          <a:bodyPr vert="horz" wrap="square" lIns="0" tIns="6350" rIns="0" bIns="0" rtlCol="0">
            <a:spAutoFit/>
          </a:bodyPr>
          <a:lstStyle/>
          <a:p>
            <a:pPr marL="314325" marR="5080" indent="-302260" algn="ctr">
              <a:lnSpc>
                <a:spcPct val="104400"/>
              </a:lnSpc>
              <a:spcBef>
                <a:spcPts val="50"/>
              </a:spcBef>
            </a:pPr>
            <a:r>
              <a:rPr lang="tr-TR" sz="1000" b="1" dirty="0" smtClean="0">
                <a:latin typeface="Book Antiqua" panose="02040602050305030304" pitchFamily="18" charset="0"/>
                <a:cs typeface="Book Antiqua"/>
              </a:rPr>
              <a:t>Bölüm Başkanları açılan programlara alınacak öğrenci sayısını belirler ve Fakülte Kuruluna sunar.</a:t>
            </a:r>
            <a:endParaRPr lang="tr-TR" sz="1000" dirty="0">
              <a:latin typeface="Book Antiqua" panose="02040602050305030304" pitchFamily="18" charset="0"/>
              <a:cs typeface="Book Antiqua"/>
            </a:endParaRPr>
          </a:p>
        </p:txBody>
      </p:sp>
      <p:sp>
        <p:nvSpPr>
          <p:cNvPr id="17" name="object 17"/>
          <p:cNvSpPr/>
          <p:nvPr/>
        </p:nvSpPr>
        <p:spPr>
          <a:xfrm>
            <a:off x="1293224" y="2551777"/>
            <a:ext cx="4320000" cy="905332"/>
          </a:xfrm>
          <a:prstGeom prst="rect">
            <a:avLst/>
          </a:prstGeom>
          <a:blipFill>
            <a:blip r:embed="rId3" cstate="print"/>
            <a:stretch>
              <a:fillRect/>
            </a:stretch>
          </a:blipFill>
        </p:spPr>
        <p:txBody>
          <a:bodyPr wrap="square" lIns="0" tIns="0" rIns="0" bIns="0" rtlCol="0"/>
          <a:lstStyle/>
          <a:p>
            <a:pPr algn="ctr"/>
            <a:endParaRPr sz="2000">
              <a:latin typeface="+mj-lt"/>
            </a:endParaRPr>
          </a:p>
        </p:txBody>
      </p:sp>
      <p:sp>
        <p:nvSpPr>
          <p:cNvPr id="18" name="object 18"/>
          <p:cNvSpPr txBox="1"/>
          <p:nvPr/>
        </p:nvSpPr>
        <p:spPr>
          <a:xfrm>
            <a:off x="1385572" y="3514439"/>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Alınan karar üst yazı ile senatoda görüşülmek üzere Rektörlüğe (Öğrenci İşleri D. </a:t>
            </a:r>
            <a:r>
              <a:rPr lang="tr-TR" sz="1000" dirty="0" err="1" smtClean="0">
                <a:latin typeface="Book Antiqua" panose="02040602050305030304" pitchFamily="18" charset="0"/>
              </a:rPr>
              <a:t>Başk</a:t>
            </a:r>
            <a:r>
              <a:rPr lang="tr-TR" sz="1000" dirty="0" smtClean="0">
                <a:latin typeface="Book Antiqua" panose="02040602050305030304" pitchFamily="18" charset="0"/>
              </a:rPr>
              <a:t>.) gönderilir.</a:t>
            </a:r>
            <a:endParaRPr lang="tr-TR" sz="1000" dirty="0">
              <a:latin typeface="Book Antiqua" panose="02040602050305030304" pitchFamily="18" charset="0"/>
            </a:endParaRPr>
          </a:p>
        </p:txBody>
      </p:sp>
      <p:sp>
        <p:nvSpPr>
          <p:cNvPr id="19" name="object 19"/>
          <p:cNvSpPr txBox="1"/>
          <p:nvPr/>
        </p:nvSpPr>
        <p:spPr>
          <a:xfrm>
            <a:off x="1459500" y="2871051"/>
            <a:ext cx="4320000" cy="328936"/>
          </a:xfrm>
          <a:prstGeom prst="rect">
            <a:avLst/>
          </a:prstGeom>
        </p:spPr>
        <p:txBody>
          <a:bodyPr vert="horz" wrap="square" lIns="0" tIns="5715" rIns="0" bIns="0" rtlCol="0">
            <a:spAutoFit/>
          </a:bodyPr>
          <a:lstStyle/>
          <a:p>
            <a:pPr marL="12065" marR="5080" indent="3175" algn="ctr">
              <a:lnSpc>
                <a:spcPct val="104800"/>
              </a:lnSpc>
              <a:spcBef>
                <a:spcPts val="45"/>
              </a:spcBef>
            </a:pPr>
            <a:r>
              <a:rPr lang="tr-TR" sz="1000" b="1" dirty="0" smtClean="0">
                <a:latin typeface="Book Antiqua" panose="02040602050305030304" pitchFamily="18" charset="0"/>
                <a:cs typeface="Book Antiqua"/>
              </a:rPr>
              <a:t>Öğrenci alınması Fakülte Kurulunda  </a:t>
            </a:r>
          </a:p>
          <a:p>
            <a:pPr marL="12065" marR="5080" indent="3175" algn="ctr">
              <a:lnSpc>
                <a:spcPct val="104800"/>
              </a:lnSpc>
              <a:spcBef>
                <a:spcPts val="45"/>
              </a:spcBef>
            </a:pPr>
            <a:r>
              <a:rPr lang="tr-TR" sz="1000" b="1" dirty="0" smtClean="0">
                <a:latin typeface="Book Antiqua" panose="02040602050305030304" pitchFamily="18" charset="0"/>
                <a:cs typeface="Book Antiqua"/>
              </a:rPr>
              <a:t>uygun görülmesi halinde;</a:t>
            </a:r>
            <a:endParaRPr lang="tr-TR" sz="1000" dirty="0">
              <a:latin typeface="Book Antiqua" panose="02040602050305030304" pitchFamily="18" charset="0"/>
              <a:cs typeface="Book Antiqua"/>
            </a:endParaRPr>
          </a:p>
        </p:txBody>
      </p:sp>
      <p:sp>
        <p:nvSpPr>
          <p:cNvPr id="24" name="object 24"/>
          <p:cNvSpPr/>
          <p:nvPr/>
        </p:nvSpPr>
        <p:spPr>
          <a:xfrm>
            <a:off x="1318800" y="4000623"/>
            <a:ext cx="4320000" cy="905332"/>
          </a:xfrm>
          <a:prstGeom prst="rect">
            <a:avLst/>
          </a:prstGeom>
          <a:blipFill>
            <a:blip r:embed="rId4" cstate="print"/>
            <a:stretch>
              <a:fillRect/>
            </a:stretch>
          </a:blipFill>
        </p:spPr>
        <p:txBody>
          <a:bodyPr wrap="square" lIns="0" tIns="0" rIns="0" bIns="0" rtlCol="0"/>
          <a:lstStyle/>
          <a:p>
            <a:pPr algn="ctr"/>
            <a:endParaRPr sz="2000">
              <a:latin typeface="+mj-lt"/>
            </a:endParaRPr>
          </a:p>
        </p:txBody>
      </p:sp>
      <p:sp>
        <p:nvSpPr>
          <p:cNvPr id="25" name="object 25"/>
          <p:cNvSpPr txBox="1"/>
          <p:nvPr/>
        </p:nvSpPr>
        <p:spPr>
          <a:xfrm>
            <a:off x="1402989" y="4317659"/>
            <a:ext cx="4320000" cy="328936"/>
          </a:xfrm>
          <a:prstGeom prst="rect">
            <a:avLst/>
          </a:prstGeom>
        </p:spPr>
        <p:txBody>
          <a:bodyPr vert="horz" wrap="square" lIns="0" tIns="5715" rIns="0" bIns="0" rtlCol="0">
            <a:spAutoFit/>
          </a:bodyPr>
          <a:lstStyle/>
          <a:p>
            <a:pPr marL="12700" marR="5080" algn="ctr">
              <a:lnSpc>
                <a:spcPct val="104800"/>
              </a:lnSpc>
              <a:spcBef>
                <a:spcPts val="45"/>
              </a:spcBef>
            </a:pPr>
            <a:r>
              <a:rPr lang="tr-TR" sz="1000" b="1" dirty="0" smtClean="0">
                <a:latin typeface="Book Antiqua" panose="02040602050305030304" pitchFamily="18" charset="0"/>
                <a:cs typeface="Book Antiqua"/>
              </a:rPr>
              <a:t>Öğrenci alınması senatoda </a:t>
            </a:r>
          </a:p>
          <a:p>
            <a:pPr marL="12700" marR="5080" algn="ctr">
              <a:lnSpc>
                <a:spcPct val="104800"/>
              </a:lnSpc>
              <a:spcBef>
                <a:spcPts val="45"/>
              </a:spcBef>
            </a:pPr>
            <a:r>
              <a:rPr lang="tr-TR" sz="1000" b="1" dirty="0" smtClean="0">
                <a:latin typeface="Book Antiqua" panose="02040602050305030304" pitchFamily="18" charset="0"/>
                <a:cs typeface="Book Antiqua"/>
              </a:rPr>
              <a:t>uygun görülmesi halinde</a:t>
            </a:r>
            <a:r>
              <a:rPr lang="tr-TR" sz="1000" b="1" spc="10"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28" name="object 28"/>
          <p:cNvSpPr/>
          <p:nvPr/>
        </p:nvSpPr>
        <p:spPr>
          <a:xfrm>
            <a:off x="1433469" y="5074746"/>
            <a:ext cx="4320000" cy="505294"/>
          </a:xfrm>
          <a:prstGeom prst="rect">
            <a:avLst/>
          </a:prstGeom>
          <a:solidFill>
            <a:schemeClr val="tx2">
              <a:lumMod val="40000"/>
              <a:lumOff val="60000"/>
            </a:schemeClr>
          </a:solidFill>
        </p:spPr>
        <p:txBody>
          <a:bodyPr wrap="square" lIns="0" tIns="0" rIns="0" bIns="0" rtlCol="0"/>
          <a:lstStyle/>
          <a:p>
            <a:pPr algn="ctr"/>
            <a:endParaRPr sz="1100" b="1"/>
          </a:p>
        </p:txBody>
      </p:sp>
      <p:sp>
        <p:nvSpPr>
          <p:cNvPr id="29" name="object 29"/>
          <p:cNvSpPr txBox="1"/>
          <p:nvPr/>
        </p:nvSpPr>
        <p:spPr>
          <a:xfrm>
            <a:off x="1433469" y="5228522"/>
            <a:ext cx="4320000" cy="174407"/>
          </a:xfrm>
          <a:prstGeom prst="rect">
            <a:avLst/>
          </a:prstGeom>
        </p:spPr>
        <p:txBody>
          <a:bodyPr vert="horz" wrap="square" lIns="0" tIns="20320" rIns="0" bIns="0" rtlCol="0">
            <a:spAutoFit/>
          </a:bodyPr>
          <a:lstStyle/>
          <a:p>
            <a:pPr marL="12700" algn="ctr">
              <a:lnSpc>
                <a:spcPct val="100000"/>
              </a:lnSpc>
              <a:spcBef>
                <a:spcPts val="160"/>
              </a:spcBef>
            </a:pPr>
            <a:r>
              <a:rPr lang="tr-TR" sz="1000" b="1" dirty="0" smtClean="0">
                <a:latin typeface="Book Antiqua" panose="02040602050305030304" pitchFamily="18" charset="0"/>
                <a:cs typeface="Book Antiqua"/>
              </a:rPr>
              <a:t>Fakültenin açılan programlara öğrenci alınması talebini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YÖK'e gönderir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0" name="object 30"/>
          <p:cNvSpPr/>
          <p:nvPr/>
        </p:nvSpPr>
        <p:spPr>
          <a:xfrm>
            <a:off x="1440000" y="5621404"/>
            <a:ext cx="4320000" cy="786380"/>
          </a:xfrm>
          <a:prstGeom prst="rect">
            <a:avLst/>
          </a:prstGeom>
          <a:blipFill>
            <a:blip r:embed="rId5" cstate="print"/>
            <a:stretch>
              <a:fillRect/>
            </a:stretch>
          </a:blipFill>
        </p:spPr>
        <p:txBody>
          <a:bodyPr wrap="square" lIns="0" tIns="0" rIns="0" bIns="0" rtlCol="0"/>
          <a:lstStyle/>
          <a:p>
            <a:pPr algn="ctr"/>
            <a:endParaRPr sz="2000">
              <a:latin typeface="+mj-lt"/>
            </a:endParaRPr>
          </a:p>
        </p:txBody>
      </p:sp>
      <p:sp>
        <p:nvSpPr>
          <p:cNvPr id="31" name="object 31"/>
          <p:cNvSpPr txBox="1"/>
          <p:nvPr/>
        </p:nvSpPr>
        <p:spPr>
          <a:xfrm>
            <a:off x="1440000" y="5793774"/>
            <a:ext cx="4320000" cy="328936"/>
          </a:xfrm>
          <a:prstGeom prst="rect">
            <a:avLst/>
          </a:prstGeom>
        </p:spPr>
        <p:txBody>
          <a:bodyPr vert="horz" wrap="square" lIns="0" tIns="5715" rIns="0" bIns="0" rtlCol="0">
            <a:spAutoFit/>
          </a:bodyPr>
          <a:lstStyle/>
          <a:p>
            <a:pPr marL="12700" marR="5080" indent="33020" algn="ctr">
              <a:lnSpc>
                <a:spcPct val="105100"/>
              </a:lnSpc>
              <a:spcBef>
                <a:spcPts val="45"/>
              </a:spcBef>
            </a:pPr>
            <a:r>
              <a:rPr lang="tr-TR" sz="1000" b="1" dirty="0" smtClean="0">
                <a:latin typeface="Book Antiqua" panose="02040602050305030304" pitchFamily="18" charset="0"/>
                <a:cs typeface="Book Antiqua"/>
              </a:rPr>
              <a:t>Öğrenci alınması YÖK tarafından  </a:t>
            </a:r>
          </a:p>
          <a:p>
            <a:pPr marL="12700" marR="5080" indent="33020" algn="ctr">
              <a:lnSpc>
                <a:spcPct val="105100"/>
              </a:lnSpc>
              <a:spcBef>
                <a:spcPts val="45"/>
              </a:spcBef>
            </a:pPr>
            <a:r>
              <a:rPr lang="tr-TR" sz="1000" b="1" dirty="0" smtClean="0">
                <a:latin typeface="Book Antiqua" panose="02040602050305030304" pitchFamily="18" charset="0"/>
                <a:cs typeface="Book Antiqua"/>
              </a:rPr>
              <a:t>uygun görülür ise</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0" name="object 40"/>
          <p:cNvSpPr txBox="1"/>
          <p:nvPr/>
        </p:nvSpPr>
        <p:spPr>
          <a:xfrm>
            <a:off x="1459500" y="7892055"/>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cxnSp>
        <p:nvCxnSpPr>
          <p:cNvPr id="43" name="Düz Ok Bağlayıcısı 42"/>
          <p:cNvCxnSpPr/>
          <p:nvPr/>
        </p:nvCxnSpPr>
        <p:spPr>
          <a:xfrm flipH="1">
            <a:off x="7620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p:nvPr/>
        </p:nvCxnSpPr>
        <p:spPr>
          <a:xfrm flipH="1">
            <a:off x="6172200" y="1600200"/>
            <a:ext cx="0" cy="540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1" name="object 3"/>
          <p:cNvSpPr/>
          <p:nvPr/>
        </p:nvSpPr>
        <p:spPr>
          <a:xfrm>
            <a:off x="1459500" y="7111703"/>
            <a:ext cx="4320000" cy="607758"/>
          </a:xfrm>
          <a:prstGeom prst="rect">
            <a:avLst/>
          </a:prstGeom>
          <a:solidFill>
            <a:schemeClr val="tx2">
              <a:lumMod val="40000"/>
              <a:lumOff val="60000"/>
            </a:schemeClr>
          </a:solidFill>
        </p:spPr>
        <p:txBody>
          <a:bodyPr wrap="square" lIns="0" tIns="0" rIns="0" bIns="0" rtlCol="0"/>
          <a:lstStyle/>
          <a:p>
            <a:pPr algn="ctr"/>
            <a:endParaRPr lang="tr-TR" sz="1100" b="1" dirty="0" smtClean="0"/>
          </a:p>
          <a:p>
            <a:pPr algn="ctr"/>
            <a:r>
              <a:rPr lang="tr-TR" sz="1000" b="1" dirty="0" smtClean="0">
                <a:latin typeface="Book Antiqua" panose="02040602050305030304" pitchFamily="18" charset="0"/>
              </a:rPr>
              <a:t>Açılan ve öğrenci alınması uygun görülen programlar bir sonraki eğitim-öğretim yılından itibaren eğitim-öğretime başlar.</a:t>
            </a:r>
            <a:endParaRPr lang="tr-TR" sz="1000" b="1" dirty="0">
              <a:latin typeface="Book Antiqua" panose="02040602050305030304" pitchFamily="18" charset="0"/>
            </a:endParaRPr>
          </a:p>
        </p:txBody>
      </p:sp>
      <p:sp>
        <p:nvSpPr>
          <p:cNvPr id="27" name="object 29"/>
          <p:cNvSpPr/>
          <p:nvPr/>
        </p:nvSpPr>
        <p:spPr>
          <a:xfrm>
            <a:off x="1280975" y="1382057"/>
            <a:ext cx="4320000" cy="503948"/>
          </a:xfrm>
          <a:prstGeom prst="rect">
            <a:avLst/>
          </a:prstGeom>
          <a:solidFill>
            <a:schemeClr val="tx2">
              <a:lumMod val="40000"/>
              <a:lumOff val="60000"/>
            </a:schemeClr>
          </a:solidFill>
        </p:spPr>
        <p:txBody>
          <a:bodyPr wrap="square" lIns="0" tIns="0" rIns="0" bIns="0" rtlCol="0"/>
          <a:lstStyle/>
          <a:p>
            <a:pPr algn="ctr"/>
            <a:endParaRPr sz="1100" b="1"/>
          </a:p>
        </p:txBody>
      </p:sp>
      <p:sp>
        <p:nvSpPr>
          <p:cNvPr id="32" name="object 30"/>
          <p:cNvSpPr txBox="1"/>
          <p:nvPr/>
        </p:nvSpPr>
        <p:spPr>
          <a:xfrm>
            <a:off x="1311543" y="1448049"/>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YÖK uygun gördüğüne dair Rektörlük Öğrenci</a:t>
            </a:r>
            <a:r>
              <a:rPr lang="tr-TR" sz="1000" b="1" dirty="0">
                <a:latin typeface="Book Antiqua" panose="02040602050305030304" pitchFamily="18" charset="0"/>
                <a:cs typeface="Book Antiqua"/>
              </a:rPr>
              <a:t> </a:t>
            </a:r>
            <a:r>
              <a:rPr lang="tr-TR" sz="1000" b="1" dirty="0" smtClean="0">
                <a:latin typeface="Book Antiqua" panose="02040602050305030304" pitchFamily="18" charset="0"/>
                <a:cs typeface="Book Antiqua"/>
              </a:rPr>
              <a:t>İşleri Dairesi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Başkanlığına; Daire Başkanlığı ise fakülteye yazı gönderir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graphicFrame>
        <p:nvGraphicFramePr>
          <p:cNvPr id="33" name="Tablo 32"/>
          <p:cNvGraphicFramePr>
            <a:graphicFrameLocks noGrp="1"/>
          </p:cNvGraphicFramePr>
          <p:nvPr>
            <p:extLst>
              <p:ext uri="{D42A27DB-BD31-4B8C-83A1-F6EECF244321}">
                <p14:modId xmlns:p14="http://schemas.microsoft.com/office/powerpoint/2010/main" val="634832142"/>
              </p:ext>
            </p:extLst>
          </p:nvPr>
        </p:nvGraphicFramePr>
        <p:xfrm>
          <a:off x="381000" y="35816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551591757"/>
                    </a:ext>
                  </a:extLst>
                </a:gridCol>
                <a:gridCol w="3340016">
                  <a:extLst>
                    <a:ext uri="{9D8B030D-6E8A-4147-A177-3AD203B41FA5}">
                      <a16:colId xmlns:a16="http://schemas.microsoft.com/office/drawing/2014/main" val="1820115212"/>
                    </a:ext>
                  </a:extLst>
                </a:gridCol>
                <a:gridCol w="967860">
                  <a:extLst>
                    <a:ext uri="{9D8B030D-6E8A-4147-A177-3AD203B41FA5}">
                      <a16:colId xmlns:a16="http://schemas.microsoft.com/office/drawing/2014/main" val="1577338585"/>
                    </a:ext>
                  </a:extLst>
                </a:gridCol>
                <a:gridCol w="892119">
                  <a:extLst>
                    <a:ext uri="{9D8B030D-6E8A-4147-A177-3AD203B41FA5}">
                      <a16:colId xmlns:a16="http://schemas.microsoft.com/office/drawing/2014/main" val="495782514"/>
                    </a:ext>
                  </a:extLst>
                </a:gridCol>
              </a:tblGrid>
              <a:tr h="165759">
                <a:tc rowSpan="5">
                  <a:txBody>
                    <a:bodyPr/>
                    <a:lstStyle/>
                    <a:p>
                      <a:pPr>
                        <a:lnSpc>
                          <a:spcPct val="107000"/>
                        </a:lnSpc>
                        <a:spcBef>
                          <a:spcPts val="200"/>
                        </a:spcBef>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Program Açma ve Öğrenci Alma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(Yazı İşleri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638450"/>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7016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668287"/>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18882"/>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2/2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964168"/>
                  </a:ext>
                </a:extLst>
              </a:tr>
            </a:tbl>
          </a:graphicData>
        </a:graphic>
      </p:graphicFrame>
      <p:pic>
        <p:nvPicPr>
          <p:cNvPr id="34" name="Resim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550" y="373423"/>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1730120" y="5124318"/>
            <a:ext cx="1569085" cy="523240"/>
          </a:xfrm>
          <a:custGeom>
            <a:avLst/>
            <a:gdLst/>
            <a:ahLst/>
            <a:cxnLst/>
            <a:rect l="l" t="t" r="r" b="b"/>
            <a:pathLst>
              <a:path w="1569085" h="523239">
                <a:moveTo>
                  <a:pt x="1569084" y="0"/>
                </a:moveTo>
                <a:lnTo>
                  <a:pt x="0" y="523240"/>
                </a:lnTo>
              </a:path>
            </a:pathLst>
          </a:custGeom>
          <a:ln w="25146">
            <a:solidFill>
              <a:srgbClr val="375F92"/>
            </a:solidFill>
          </a:ln>
        </p:spPr>
        <p:txBody>
          <a:bodyPr wrap="square" lIns="0" tIns="0" rIns="0" bIns="0" rtlCol="0"/>
          <a:lstStyle/>
          <a:p>
            <a:endParaRPr sz="2400">
              <a:latin typeface="+mj-lt"/>
            </a:endParaRPr>
          </a:p>
        </p:txBody>
      </p:sp>
      <p:sp>
        <p:nvSpPr>
          <p:cNvPr id="13" name="object 13"/>
          <p:cNvSpPr/>
          <p:nvPr/>
        </p:nvSpPr>
        <p:spPr>
          <a:xfrm>
            <a:off x="1738157" y="5584312"/>
            <a:ext cx="86360" cy="78105"/>
          </a:xfrm>
          <a:custGeom>
            <a:avLst/>
            <a:gdLst/>
            <a:ahLst/>
            <a:cxnLst/>
            <a:rect l="l" t="t" r="r" b="b"/>
            <a:pathLst>
              <a:path w="86360" h="78104">
                <a:moveTo>
                  <a:pt x="56387" y="0"/>
                </a:moveTo>
                <a:lnTo>
                  <a:pt x="0" y="62484"/>
                </a:lnTo>
                <a:lnTo>
                  <a:pt x="85852" y="77597"/>
                </a:lnTo>
              </a:path>
            </a:pathLst>
          </a:custGeom>
          <a:ln w="25146">
            <a:solidFill>
              <a:srgbClr val="375F92"/>
            </a:solidFill>
          </a:ln>
        </p:spPr>
        <p:txBody>
          <a:bodyPr wrap="square" lIns="0" tIns="0" rIns="0" bIns="0" rtlCol="0"/>
          <a:lstStyle/>
          <a:p>
            <a:endParaRPr sz="2400">
              <a:latin typeface="+mj-lt"/>
            </a:endParaRPr>
          </a:p>
        </p:txBody>
      </p:sp>
      <p:sp>
        <p:nvSpPr>
          <p:cNvPr id="22" name="object 22"/>
          <p:cNvSpPr/>
          <p:nvPr/>
        </p:nvSpPr>
        <p:spPr>
          <a:xfrm>
            <a:off x="1083861" y="1513589"/>
            <a:ext cx="4320000" cy="370066"/>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4" name="object 24"/>
          <p:cNvSpPr txBox="1"/>
          <p:nvPr/>
        </p:nvSpPr>
        <p:spPr>
          <a:xfrm>
            <a:off x="1053381" y="1652505"/>
            <a:ext cx="4320000" cy="199670"/>
          </a:xfrm>
          <a:prstGeom prst="rect">
            <a:avLst/>
          </a:prstGeom>
        </p:spPr>
        <p:txBody>
          <a:bodyPr vert="horz" wrap="square" lIns="0" tIns="5715" rIns="0" bIns="0" rtlCol="0">
            <a:spAutoFit/>
          </a:bodyPr>
          <a:lstStyle/>
          <a:p>
            <a:pPr marL="1335405" marR="5080" indent="-1323340" algn="ctr">
              <a:lnSpc>
                <a:spcPct val="104500"/>
              </a:lnSpc>
              <a:spcBef>
                <a:spcPts val="45"/>
              </a:spcBef>
            </a:pPr>
            <a:r>
              <a:rPr sz="1200" b="1" dirty="0">
                <a:solidFill>
                  <a:srgbClr val="FFFFFF"/>
                </a:solidFill>
                <a:latin typeface="+mj-lt"/>
                <a:cs typeface="Book Antiqua"/>
              </a:rPr>
              <a:t>SATIN ALMA YOLUYLA </a:t>
            </a:r>
            <a:r>
              <a:rPr lang="tr-TR" sz="1200" b="1" dirty="0">
                <a:solidFill>
                  <a:srgbClr val="FFFFFF"/>
                </a:solidFill>
                <a:latin typeface="+mj-lt"/>
                <a:cs typeface="Book Antiqua"/>
              </a:rPr>
              <a:t>TAŞINIR </a:t>
            </a:r>
            <a:r>
              <a:rPr sz="1200" b="1" dirty="0" smtClean="0">
                <a:solidFill>
                  <a:srgbClr val="FFFFFF"/>
                </a:solidFill>
                <a:latin typeface="+mj-lt"/>
                <a:cs typeface="Book Antiqua"/>
              </a:rPr>
              <a:t>ALIMLARI </a:t>
            </a:r>
            <a:r>
              <a:rPr lang="tr-TR" sz="1200" b="1" dirty="0">
                <a:solidFill>
                  <a:srgbClr val="FFFFFF"/>
                </a:solidFill>
                <a:latin typeface="+mj-lt"/>
                <a:cs typeface="Book Antiqua"/>
              </a:rPr>
              <a:t>İŞLEMİ</a:t>
            </a:r>
            <a:endParaRPr sz="1200" dirty="0">
              <a:latin typeface="+mj-lt"/>
              <a:cs typeface="Book Antiqua"/>
            </a:endParaRPr>
          </a:p>
        </p:txBody>
      </p:sp>
      <p:sp>
        <p:nvSpPr>
          <p:cNvPr id="25" name="object 25"/>
          <p:cNvSpPr/>
          <p:nvPr/>
        </p:nvSpPr>
        <p:spPr>
          <a:xfrm>
            <a:off x="1076241" y="1959267"/>
            <a:ext cx="4320000" cy="406741"/>
          </a:xfrm>
          <a:prstGeom prst="rect">
            <a:avLst/>
          </a:prstGeom>
          <a:solidFill>
            <a:schemeClr val="tx2">
              <a:lumMod val="40000"/>
              <a:lumOff val="60000"/>
            </a:schemeClr>
          </a:solidFill>
        </p:spPr>
        <p:txBody>
          <a:bodyPr wrap="square" lIns="0" tIns="0" rIns="0" bIns="0" rtlCol="0"/>
          <a:lstStyle/>
          <a:p>
            <a:pPr algn="ctr"/>
            <a:endParaRPr sz="1100" b="1"/>
          </a:p>
        </p:txBody>
      </p:sp>
      <p:sp>
        <p:nvSpPr>
          <p:cNvPr id="26" name="object 26"/>
          <p:cNvSpPr txBox="1"/>
          <p:nvPr/>
        </p:nvSpPr>
        <p:spPr>
          <a:xfrm>
            <a:off x="1076241" y="2001959"/>
            <a:ext cx="4320000" cy="320601"/>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Satın alma birimince alımı yapılan tüketim ve dayanıklı</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taşınır "Taşınır Geçici Alındı Fişi" ile teslim alınır.</a:t>
            </a:r>
            <a:endParaRPr lang="tr-TR" sz="1000" dirty="0">
              <a:latin typeface="Book Antiqua" panose="02040602050305030304" pitchFamily="18" charset="0"/>
              <a:cs typeface="Book Antiqua"/>
            </a:endParaRPr>
          </a:p>
        </p:txBody>
      </p:sp>
      <p:sp>
        <p:nvSpPr>
          <p:cNvPr id="28" name="object 28"/>
          <p:cNvSpPr txBox="1"/>
          <p:nvPr/>
        </p:nvSpPr>
        <p:spPr>
          <a:xfrm>
            <a:off x="1087163" y="2533113"/>
            <a:ext cx="4320000" cy="513602"/>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Taşınır Mal ve Kayıt Kontrol Yetkilisi tarafından  ambara alınan malzeme "Malzeme Muayene ve Uygunluk Belgesi" düzenlenerek Muayene Kabul  Komisyonunun onayına sunulur.</a:t>
            </a:r>
            <a:endParaRPr lang="tr-TR" sz="1000" dirty="0">
              <a:latin typeface="Book Antiqua" panose="02040602050305030304" pitchFamily="18" charset="0"/>
            </a:endParaRPr>
          </a:p>
        </p:txBody>
      </p:sp>
      <p:sp>
        <p:nvSpPr>
          <p:cNvPr id="29" name="object 29"/>
          <p:cNvSpPr/>
          <p:nvPr/>
        </p:nvSpPr>
        <p:spPr>
          <a:xfrm>
            <a:off x="1083861" y="3131454"/>
            <a:ext cx="4320000" cy="869048"/>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30" name="object 30"/>
          <p:cNvSpPr txBox="1"/>
          <p:nvPr/>
        </p:nvSpPr>
        <p:spPr>
          <a:xfrm>
            <a:off x="1630339" y="3414811"/>
            <a:ext cx="3194325" cy="328936"/>
          </a:xfrm>
          <a:prstGeom prst="rect">
            <a:avLst/>
          </a:prstGeom>
        </p:spPr>
        <p:txBody>
          <a:bodyPr vert="horz" wrap="square" lIns="0" tIns="5715" rIns="0" bIns="0" rtlCol="0">
            <a:spAutoFit/>
          </a:bodyPr>
          <a:lstStyle/>
          <a:p>
            <a:pPr marL="12700" marR="5080" indent="-3810" algn="ctr">
              <a:lnSpc>
                <a:spcPct val="104800"/>
              </a:lnSpc>
              <a:spcBef>
                <a:spcPts val="45"/>
              </a:spcBef>
            </a:pPr>
            <a:r>
              <a:rPr lang="tr-TR" sz="1000" b="1" dirty="0" smtClean="0">
                <a:latin typeface="Book Antiqua" panose="02040602050305030304" pitchFamily="18" charset="0"/>
                <a:cs typeface="Book Antiqua"/>
              </a:rPr>
              <a:t>Muayene Kabul Komisyonu tarafından taşınırın uygunluğunun onaylanması halinde;</a:t>
            </a:r>
            <a:endParaRPr lang="tr-TR" sz="1000" dirty="0">
              <a:latin typeface="Book Antiqua" panose="02040602050305030304" pitchFamily="18" charset="0"/>
              <a:cs typeface="Book Antiqua"/>
            </a:endParaRPr>
          </a:p>
        </p:txBody>
      </p:sp>
      <p:sp>
        <p:nvSpPr>
          <p:cNvPr id="31" name="object 31"/>
          <p:cNvSpPr/>
          <p:nvPr/>
        </p:nvSpPr>
        <p:spPr>
          <a:xfrm>
            <a:off x="2145092" y="4862323"/>
            <a:ext cx="334645" cy="154305"/>
          </a:xfrm>
          <a:custGeom>
            <a:avLst/>
            <a:gdLst/>
            <a:ahLst/>
            <a:cxnLst/>
            <a:rect l="l" t="t" r="r" b="b"/>
            <a:pathLst>
              <a:path w="334644" h="154304">
                <a:moveTo>
                  <a:pt x="154559" y="0"/>
                </a:moveTo>
                <a:lnTo>
                  <a:pt x="101981" y="5842"/>
                </a:lnTo>
                <a:lnTo>
                  <a:pt x="57404" y="18796"/>
                </a:lnTo>
                <a:lnTo>
                  <a:pt x="23875" y="37337"/>
                </a:lnTo>
                <a:lnTo>
                  <a:pt x="1016" y="68453"/>
                </a:lnTo>
                <a:lnTo>
                  <a:pt x="0" y="76962"/>
                </a:lnTo>
                <a:lnTo>
                  <a:pt x="762" y="83947"/>
                </a:lnTo>
                <a:lnTo>
                  <a:pt x="28701" y="119634"/>
                </a:lnTo>
                <a:lnTo>
                  <a:pt x="63118" y="136271"/>
                </a:lnTo>
                <a:lnTo>
                  <a:pt x="108585" y="147828"/>
                </a:lnTo>
                <a:lnTo>
                  <a:pt x="163575" y="153543"/>
                </a:lnTo>
                <a:lnTo>
                  <a:pt x="183769" y="153797"/>
                </a:lnTo>
                <a:lnTo>
                  <a:pt x="201675" y="152527"/>
                </a:lnTo>
                <a:lnTo>
                  <a:pt x="250698" y="143763"/>
                </a:lnTo>
                <a:lnTo>
                  <a:pt x="290956" y="128270"/>
                </a:lnTo>
                <a:lnTo>
                  <a:pt x="325755" y="99060"/>
                </a:lnTo>
                <a:lnTo>
                  <a:pt x="334263" y="72136"/>
                </a:lnTo>
                <a:lnTo>
                  <a:pt x="332231" y="64135"/>
                </a:lnTo>
                <a:lnTo>
                  <a:pt x="273812" y="18287"/>
                </a:lnTo>
                <a:lnTo>
                  <a:pt x="228726" y="6223"/>
                </a:lnTo>
                <a:lnTo>
                  <a:pt x="174370" y="381"/>
                </a:lnTo>
                <a:lnTo>
                  <a:pt x="154559" y="0"/>
                </a:lnTo>
                <a:close/>
              </a:path>
            </a:pathLst>
          </a:custGeom>
          <a:solidFill>
            <a:srgbClr val="9BBA58"/>
          </a:solidFill>
        </p:spPr>
        <p:txBody>
          <a:bodyPr wrap="square" lIns="0" tIns="0" rIns="0" bIns="0" rtlCol="0"/>
          <a:lstStyle/>
          <a:p>
            <a:endParaRPr sz="2400">
              <a:latin typeface="+mj-lt"/>
            </a:endParaRPr>
          </a:p>
        </p:txBody>
      </p:sp>
      <p:sp>
        <p:nvSpPr>
          <p:cNvPr id="33" name="object 33"/>
          <p:cNvSpPr txBox="1"/>
          <p:nvPr/>
        </p:nvSpPr>
        <p:spPr>
          <a:xfrm>
            <a:off x="2236978" y="4819442"/>
            <a:ext cx="111125"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mj-lt"/>
                <a:cs typeface="Book Antiqua"/>
              </a:rPr>
              <a:t>E</a:t>
            </a:r>
            <a:endParaRPr sz="1400">
              <a:latin typeface="+mj-lt"/>
              <a:cs typeface="Book Antiqua"/>
            </a:endParaRPr>
          </a:p>
        </p:txBody>
      </p:sp>
      <p:sp>
        <p:nvSpPr>
          <p:cNvPr id="34" name="object 34"/>
          <p:cNvSpPr/>
          <p:nvPr/>
        </p:nvSpPr>
        <p:spPr>
          <a:xfrm>
            <a:off x="1104280" y="4030410"/>
            <a:ext cx="4320000" cy="775779"/>
          </a:xfrm>
          <a:prstGeom prst="rect">
            <a:avLst/>
          </a:prstGeom>
          <a:blipFill>
            <a:blip r:embed="rId4" cstate="print"/>
            <a:stretch>
              <a:fillRect/>
            </a:stretch>
          </a:blipFill>
        </p:spPr>
        <p:txBody>
          <a:bodyPr wrap="square" lIns="0" tIns="0" rIns="0" bIns="0" rtlCol="0"/>
          <a:lstStyle/>
          <a:p>
            <a:pPr algn="ctr"/>
            <a:endParaRPr sz="2400">
              <a:latin typeface="+mj-lt"/>
            </a:endParaRPr>
          </a:p>
        </p:txBody>
      </p:sp>
      <p:sp>
        <p:nvSpPr>
          <p:cNvPr id="35" name="object 35"/>
          <p:cNvSpPr txBox="1"/>
          <p:nvPr/>
        </p:nvSpPr>
        <p:spPr>
          <a:xfrm>
            <a:off x="1064401" y="4326534"/>
            <a:ext cx="4320000" cy="166456"/>
          </a:xfrm>
          <a:prstGeom prst="rect">
            <a:avLst/>
          </a:prstGeom>
        </p:spPr>
        <p:txBody>
          <a:bodyPr vert="horz" wrap="square" lIns="0" tIns="6350" rIns="0" bIns="0" rtlCol="0">
            <a:spAutoFit/>
          </a:bodyPr>
          <a:lstStyle/>
          <a:p>
            <a:pPr marL="120650" marR="5080" indent="-108585" algn="ctr">
              <a:lnSpc>
                <a:spcPct val="104400"/>
              </a:lnSpc>
              <a:spcBef>
                <a:spcPts val="50"/>
              </a:spcBef>
            </a:pPr>
            <a:r>
              <a:rPr lang="tr-TR" sz="1000" b="1" dirty="0" smtClean="0">
                <a:latin typeface="Book Antiqua" panose="02040602050305030304" pitchFamily="18" charset="0"/>
                <a:cs typeface="Book Antiqua"/>
              </a:rPr>
              <a:t>Alımı yapılan malzeme dayanıklı taşınır mı?</a:t>
            </a:r>
            <a:endParaRPr lang="tr-TR" sz="1000" dirty="0">
              <a:latin typeface="Book Antiqua" panose="02040602050305030304" pitchFamily="18" charset="0"/>
              <a:cs typeface="Book Antiqua"/>
            </a:endParaRPr>
          </a:p>
        </p:txBody>
      </p:sp>
      <p:sp>
        <p:nvSpPr>
          <p:cNvPr id="36" name="object 36"/>
          <p:cNvSpPr/>
          <p:nvPr/>
        </p:nvSpPr>
        <p:spPr>
          <a:xfrm>
            <a:off x="76200" y="5720697"/>
            <a:ext cx="3394760" cy="755992"/>
          </a:xfrm>
          <a:prstGeom prst="rect">
            <a:avLst/>
          </a:prstGeom>
          <a:solidFill>
            <a:schemeClr val="tx2">
              <a:lumMod val="40000"/>
              <a:lumOff val="60000"/>
            </a:schemeClr>
          </a:solidFill>
        </p:spPr>
        <p:txBody>
          <a:bodyPr wrap="square" lIns="0" tIns="0" rIns="0" bIns="0" rtlCol="0"/>
          <a:lstStyle/>
          <a:p>
            <a:pPr algn="ctr"/>
            <a:endParaRPr sz="1100" b="1"/>
          </a:p>
        </p:txBody>
      </p:sp>
      <p:sp>
        <p:nvSpPr>
          <p:cNvPr id="37" name="object 37"/>
          <p:cNvSpPr txBox="1"/>
          <p:nvPr/>
        </p:nvSpPr>
        <p:spPr>
          <a:xfrm>
            <a:off x="331616" y="5798729"/>
            <a:ext cx="2866530" cy="647165"/>
          </a:xfrm>
          <a:prstGeom prst="rect">
            <a:avLst/>
          </a:prstGeom>
        </p:spPr>
        <p:txBody>
          <a:bodyPr vert="horz" wrap="square" lIns="0" tIns="6350" rIns="0" bIns="0" rtlCol="0">
            <a:spAutoFit/>
          </a:bodyPr>
          <a:lstStyle/>
          <a:p>
            <a:pPr marL="12065" marR="5080" algn="ctr">
              <a:lnSpc>
                <a:spcPct val="104800"/>
              </a:lnSpc>
              <a:spcBef>
                <a:spcPts val="50"/>
              </a:spcBef>
            </a:pPr>
            <a:r>
              <a:rPr lang="tr-TR" sz="1000" b="1" dirty="0" smtClean="0">
                <a:latin typeface="Book Antiqua" panose="02040602050305030304" pitchFamily="18" charset="0"/>
                <a:cs typeface="Book Antiqua"/>
              </a:rPr>
              <a:t>Satın alınan dayanıklı taşınır için </a:t>
            </a:r>
            <a:r>
              <a:rPr lang="tr-TR" sz="1000" b="1" dirty="0">
                <a:latin typeface="Book Antiqua" panose="02040602050305030304" pitchFamily="18" charset="0"/>
                <a:cs typeface="Book Antiqua"/>
              </a:rPr>
              <a:t>T</a:t>
            </a:r>
            <a:r>
              <a:rPr lang="tr-TR" sz="1000" b="1" dirty="0" smtClean="0">
                <a:latin typeface="Book Antiqua" panose="02040602050305030304" pitchFamily="18" charset="0"/>
                <a:cs typeface="Book Antiqua"/>
              </a:rPr>
              <a:t>aşınır İşlem  Fişi düzenlenir, sicil numarası verilerek depo  girişi yapılır, iki nüshası ödeme için ilgili birime  verilir.</a:t>
            </a:r>
            <a:endParaRPr lang="tr-TR" sz="1000" dirty="0">
              <a:latin typeface="Book Antiqua" panose="02040602050305030304" pitchFamily="18" charset="0"/>
              <a:cs typeface="Book Antiqua"/>
            </a:endParaRPr>
          </a:p>
        </p:txBody>
      </p:sp>
      <p:sp>
        <p:nvSpPr>
          <p:cNvPr id="38" name="object 38"/>
          <p:cNvSpPr/>
          <p:nvPr/>
        </p:nvSpPr>
        <p:spPr>
          <a:xfrm>
            <a:off x="3668647" y="5737613"/>
            <a:ext cx="3036953" cy="755992"/>
          </a:xfrm>
          <a:prstGeom prst="rect">
            <a:avLst/>
          </a:prstGeom>
          <a:solidFill>
            <a:schemeClr val="tx2">
              <a:lumMod val="40000"/>
              <a:lumOff val="60000"/>
            </a:schemeClr>
          </a:solidFill>
        </p:spPr>
        <p:txBody>
          <a:bodyPr wrap="square" lIns="0" tIns="0" rIns="0" bIns="0" rtlCol="0"/>
          <a:lstStyle/>
          <a:p>
            <a:pPr algn="ctr"/>
            <a:endParaRPr sz="1100" b="1"/>
          </a:p>
        </p:txBody>
      </p:sp>
      <p:sp>
        <p:nvSpPr>
          <p:cNvPr id="39" name="object 39"/>
          <p:cNvSpPr txBox="1"/>
          <p:nvPr/>
        </p:nvSpPr>
        <p:spPr>
          <a:xfrm>
            <a:off x="3908297" y="5794895"/>
            <a:ext cx="2642572" cy="646524"/>
          </a:xfrm>
          <a:prstGeom prst="rect">
            <a:avLst/>
          </a:prstGeom>
        </p:spPr>
        <p:txBody>
          <a:bodyPr vert="horz" wrap="square" lIns="0" tIns="5715" rIns="0" bIns="0" rtlCol="0">
            <a:spAutoFit/>
          </a:bodyPr>
          <a:lstStyle/>
          <a:p>
            <a:pPr marL="12065" marR="5080" indent="1270" algn="ctr">
              <a:lnSpc>
                <a:spcPct val="104800"/>
              </a:lnSpc>
              <a:spcBef>
                <a:spcPts val="45"/>
              </a:spcBef>
            </a:pPr>
            <a:r>
              <a:rPr lang="tr-TR" sz="1000" b="1" dirty="0" smtClean="0">
                <a:latin typeface="Book Antiqua" panose="02040602050305030304" pitchFamily="18" charset="0"/>
                <a:cs typeface="Book Antiqua"/>
              </a:rPr>
              <a:t>Satın alınan tüketim malzemesi için kod  listesindeki hesap kodları itibari ile taşınır  işlem fişi düzenlenerek iki nüshası ilgili  birime verilir.</a:t>
            </a:r>
            <a:endParaRPr lang="tr-TR" sz="1000" dirty="0">
              <a:latin typeface="Book Antiqua" panose="02040602050305030304" pitchFamily="18" charset="0"/>
              <a:cs typeface="Book Antiqua"/>
            </a:endParaRPr>
          </a:p>
        </p:txBody>
      </p:sp>
      <p:sp>
        <p:nvSpPr>
          <p:cNvPr id="40" name="object 40"/>
          <p:cNvSpPr/>
          <p:nvPr/>
        </p:nvSpPr>
        <p:spPr>
          <a:xfrm>
            <a:off x="1568704" y="7448362"/>
            <a:ext cx="3646678" cy="457834"/>
          </a:xfrm>
          <a:prstGeom prst="rect">
            <a:avLst/>
          </a:prstGeom>
          <a:solidFill>
            <a:schemeClr val="tx2">
              <a:lumMod val="40000"/>
              <a:lumOff val="60000"/>
            </a:schemeClr>
          </a:solidFill>
        </p:spPr>
        <p:txBody>
          <a:bodyPr wrap="square" lIns="0" tIns="0" rIns="0" bIns="0" rtlCol="0"/>
          <a:lstStyle/>
          <a:p>
            <a:pPr algn="ctr"/>
            <a:endParaRPr sz="1100" b="1"/>
          </a:p>
        </p:txBody>
      </p:sp>
      <p:sp>
        <p:nvSpPr>
          <p:cNvPr id="41" name="object 41"/>
          <p:cNvSpPr txBox="1"/>
          <p:nvPr/>
        </p:nvSpPr>
        <p:spPr>
          <a:xfrm>
            <a:off x="1884714" y="7531958"/>
            <a:ext cx="299466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Tüm işlemler sonucu evrakların birer sureti dosyalanır.</a:t>
            </a:r>
            <a:endParaRPr lang="tr-TR" sz="1000" dirty="0">
              <a:latin typeface="Book Antiqua" panose="02040602050305030304" pitchFamily="18" charset="0"/>
              <a:cs typeface="Book Antiqua"/>
            </a:endParaRPr>
          </a:p>
        </p:txBody>
      </p:sp>
      <p:sp>
        <p:nvSpPr>
          <p:cNvPr id="42" name="object 42"/>
          <p:cNvSpPr/>
          <p:nvPr/>
        </p:nvSpPr>
        <p:spPr>
          <a:xfrm>
            <a:off x="1222044" y="7998464"/>
            <a:ext cx="4320000" cy="362023"/>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43" name="object 43"/>
          <p:cNvSpPr/>
          <p:nvPr/>
        </p:nvSpPr>
        <p:spPr>
          <a:xfrm>
            <a:off x="3299205" y="5117794"/>
            <a:ext cx="1619250" cy="540385"/>
          </a:xfrm>
          <a:custGeom>
            <a:avLst/>
            <a:gdLst/>
            <a:ahLst/>
            <a:cxnLst/>
            <a:rect l="l" t="t" r="r" b="b"/>
            <a:pathLst>
              <a:path w="1619250" h="540385">
                <a:moveTo>
                  <a:pt x="0" y="0"/>
                </a:moveTo>
                <a:lnTo>
                  <a:pt x="1618868" y="540257"/>
                </a:lnTo>
              </a:path>
            </a:pathLst>
          </a:custGeom>
          <a:ln w="25146">
            <a:solidFill>
              <a:srgbClr val="375F92"/>
            </a:solidFill>
          </a:ln>
        </p:spPr>
        <p:txBody>
          <a:bodyPr wrap="square" lIns="0" tIns="0" rIns="0" bIns="0" rtlCol="0"/>
          <a:lstStyle/>
          <a:p>
            <a:endParaRPr sz="2400">
              <a:latin typeface="+mj-lt"/>
            </a:endParaRPr>
          </a:p>
        </p:txBody>
      </p:sp>
      <p:sp>
        <p:nvSpPr>
          <p:cNvPr id="44" name="object 44"/>
          <p:cNvSpPr/>
          <p:nvPr/>
        </p:nvSpPr>
        <p:spPr>
          <a:xfrm>
            <a:off x="4900675" y="5620652"/>
            <a:ext cx="86360" cy="78105"/>
          </a:xfrm>
          <a:custGeom>
            <a:avLst/>
            <a:gdLst/>
            <a:ahLst/>
            <a:cxnLst/>
            <a:rect l="l" t="t" r="r" b="b"/>
            <a:pathLst>
              <a:path w="86360" h="78104">
                <a:moveTo>
                  <a:pt x="29463" y="0"/>
                </a:moveTo>
                <a:lnTo>
                  <a:pt x="85851" y="62611"/>
                </a:lnTo>
                <a:lnTo>
                  <a:pt x="0" y="77724"/>
                </a:lnTo>
              </a:path>
            </a:pathLst>
          </a:custGeom>
          <a:ln w="25144">
            <a:solidFill>
              <a:srgbClr val="375F92"/>
            </a:solidFill>
          </a:ln>
        </p:spPr>
        <p:txBody>
          <a:bodyPr wrap="square" lIns="0" tIns="0" rIns="0" bIns="0" rtlCol="0"/>
          <a:lstStyle/>
          <a:p>
            <a:endParaRPr sz="2400">
              <a:latin typeface="+mj-lt"/>
            </a:endParaRPr>
          </a:p>
        </p:txBody>
      </p:sp>
      <p:sp>
        <p:nvSpPr>
          <p:cNvPr id="45" name="object 45"/>
          <p:cNvSpPr/>
          <p:nvPr/>
        </p:nvSpPr>
        <p:spPr>
          <a:xfrm>
            <a:off x="4209669" y="4830373"/>
            <a:ext cx="367665" cy="142875"/>
          </a:xfrm>
          <a:custGeom>
            <a:avLst/>
            <a:gdLst/>
            <a:ahLst/>
            <a:cxnLst/>
            <a:rect l="l" t="t" r="r" b="b"/>
            <a:pathLst>
              <a:path w="367664" h="142875">
                <a:moveTo>
                  <a:pt x="170941" y="0"/>
                </a:moveTo>
                <a:lnTo>
                  <a:pt x="116458" y="4825"/>
                </a:lnTo>
                <a:lnTo>
                  <a:pt x="69468" y="15366"/>
                </a:lnTo>
                <a:lnTo>
                  <a:pt x="32638" y="30606"/>
                </a:lnTo>
                <a:lnTo>
                  <a:pt x="3937" y="56641"/>
                </a:lnTo>
                <a:lnTo>
                  <a:pt x="0" y="71246"/>
                </a:lnTo>
                <a:lnTo>
                  <a:pt x="762" y="77342"/>
                </a:lnTo>
                <a:lnTo>
                  <a:pt x="28066" y="108838"/>
                </a:lnTo>
                <a:lnTo>
                  <a:pt x="75311" y="128015"/>
                </a:lnTo>
                <a:lnTo>
                  <a:pt x="123062" y="137540"/>
                </a:lnTo>
                <a:lnTo>
                  <a:pt x="179704" y="142239"/>
                </a:lnTo>
                <a:lnTo>
                  <a:pt x="200151" y="142493"/>
                </a:lnTo>
                <a:lnTo>
                  <a:pt x="218693" y="141477"/>
                </a:lnTo>
                <a:lnTo>
                  <a:pt x="270001" y="134365"/>
                </a:lnTo>
                <a:lnTo>
                  <a:pt x="313054" y="121665"/>
                </a:lnTo>
                <a:lnTo>
                  <a:pt x="353059" y="97536"/>
                </a:lnTo>
                <a:lnTo>
                  <a:pt x="367538" y="66801"/>
                </a:lnTo>
                <a:lnTo>
                  <a:pt x="365505" y="59816"/>
                </a:lnTo>
                <a:lnTo>
                  <a:pt x="331724" y="29209"/>
                </a:lnTo>
                <a:lnTo>
                  <a:pt x="294766" y="14986"/>
                </a:lnTo>
                <a:lnTo>
                  <a:pt x="247268" y="5079"/>
                </a:lnTo>
                <a:lnTo>
                  <a:pt x="191262" y="253"/>
                </a:lnTo>
                <a:lnTo>
                  <a:pt x="170941" y="0"/>
                </a:lnTo>
                <a:close/>
              </a:path>
            </a:pathLst>
          </a:custGeom>
          <a:solidFill>
            <a:srgbClr val="FF0000"/>
          </a:solidFill>
        </p:spPr>
        <p:txBody>
          <a:bodyPr wrap="square" lIns="0" tIns="0" rIns="0" bIns="0" rtlCol="0"/>
          <a:lstStyle/>
          <a:p>
            <a:endParaRPr sz="2400">
              <a:latin typeface="+mj-lt"/>
            </a:endParaRPr>
          </a:p>
        </p:txBody>
      </p:sp>
      <p:sp>
        <p:nvSpPr>
          <p:cNvPr id="47" name="object 47"/>
          <p:cNvSpPr txBox="1"/>
          <p:nvPr/>
        </p:nvSpPr>
        <p:spPr>
          <a:xfrm>
            <a:off x="4334572" y="4780641"/>
            <a:ext cx="142240"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mj-lt"/>
                <a:cs typeface="Book Antiqua"/>
              </a:rPr>
              <a:t>H</a:t>
            </a:r>
            <a:endParaRPr sz="1400" dirty="0">
              <a:latin typeface="+mj-lt"/>
              <a:cs typeface="Book Antiqua"/>
            </a:endParaRPr>
          </a:p>
        </p:txBody>
      </p:sp>
      <p:sp>
        <p:nvSpPr>
          <p:cNvPr id="48" name="object 48"/>
          <p:cNvSpPr/>
          <p:nvPr/>
        </p:nvSpPr>
        <p:spPr>
          <a:xfrm>
            <a:off x="89149" y="6561346"/>
            <a:ext cx="3405365" cy="754583"/>
          </a:xfrm>
          <a:prstGeom prst="rect">
            <a:avLst/>
          </a:prstGeom>
          <a:solidFill>
            <a:schemeClr val="tx2">
              <a:lumMod val="40000"/>
              <a:lumOff val="60000"/>
            </a:schemeClr>
          </a:solidFill>
        </p:spPr>
        <p:txBody>
          <a:bodyPr wrap="square" lIns="0" tIns="0" rIns="0" bIns="0" rtlCol="0"/>
          <a:lstStyle/>
          <a:p>
            <a:pPr algn="ctr"/>
            <a:endParaRPr sz="1100" b="1"/>
          </a:p>
        </p:txBody>
      </p:sp>
      <p:sp>
        <p:nvSpPr>
          <p:cNvPr id="49" name="object 49"/>
          <p:cNvSpPr txBox="1"/>
          <p:nvPr/>
        </p:nvSpPr>
        <p:spPr>
          <a:xfrm>
            <a:off x="400680" y="6644087"/>
            <a:ext cx="2823721" cy="646524"/>
          </a:xfrm>
          <a:prstGeom prst="rect">
            <a:avLst/>
          </a:prstGeom>
        </p:spPr>
        <p:txBody>
          <a:bodyPr vert="horz" wrap="square" lIns="0" tIns="5715" rIns="0" bIns="0" rtlCol="0">
            <a:spAutoFit/>
          </a:bodyPr>
          <a:lstStyle/>
          <a:p>
            <a:pPr marL="12700" marR="5080" indent="-4445" algn="ctr">
              <a:lnSpc>
                <a:spcPct val="104800"/>
              </a:lnSpc>
              <a:spcBef>
                <a:spcPts val="45"/>
              </a:spcBef>
            </a:pPr>
            <a:r>
              <a:rPr lang="tr-TR" sz="1000" b="1" dirty="0" smtClean="0">
                <a:latin typeface="Book Antiqua" panose="02040602050305030304" pitchFamily="18" charset="0"/>
                <a:cs typeface="Book Antiqua"/>
              </a:rPr>
              <a:t>Ambara alınan taşınır, birimlerin dayanıklı  taşınır ihtiyaçlarına göre hazırladıkları Taşınır  İstek Belgesi karşılığı, Zimmet Fişi düzenlenerek teslim edilir.</a:t>
            </a:r>
            <a:endParaRPr lang="tr-TR" sz="1000" dirty="0">
              <a:latin typeface="Book Antiqua" panose="02040602050305030304" pitchFamily="18" charset="0"/>
              <a:cs typeface="Book Antiqua"/>
            </a:endParaRPr>
          </a:p>
        </p:txBody>
      </p:sp>
      <p:sp>
        <p:nvSpPr>
          <p:cNvPr id="50" name="object 50"/>
          <p:cNvSpPr/>
          <p:nvPr/>
        </p:nvSpPr>
        <p:spPr>
          <a:xfrm>
            <a:off x="3648964" y="6558071"/>
            <a:ext cx="3056636" cy="767099"/>
          </a:xfrm>
          <a:prstGeom prst="rect">
            <a:avLst/>
          </a:prstGeom>
          <a:solidFill>
            <a:schemeClr val="tx2">
              <a:lumMod val="40000"/>
              <a:lumOff val="60000"/>
            </a:schemeClr>
          </a:solidFill>
        </p:spPr>
        <p:txBody>
          <a:bodyPr wrap="square" lIns="0" tIns="0" rIns="0" bIns="0" rtlCol="0"/>
          <a:lstStyle/>
          <a:p>
            <a:pPr algn="ctr"/>
            <a:endParaRPr sz="1100" b="1"/>
          </a:p>
        </p:txBody>
      </p:sp>
      <p:sp>
        <p:nvSpPr>
          <p:cNvPr id="51" name="object 51"/>
          <p:cNvSpPr txBox="1"/>
          <p:nvPr/>
        </p:nvSpPr>
        <p:spPr>
          <a:xfrm>
            <a:off x="3973321" y="6584104"/>
            <a:ext cx="2577548" cy="641394"/>
          </a:xfrm>
          <a:prstGeom prst="rect">
            <a:avLst/>
          </a:prstGeom>
        </p:spPr>
        <p:txBody>
          <a:bodyPr vert="horz" wrap="square" lIns="0" tIns="6350" rIns="0" bIns="0" rtlCol="0">
            <a:spAutoFit/>
          </a:bodyPr>
          <a:lstStyle/>
          <a:p>
            <a:pPr marL="12700" marR="5080" algn="ctr">
              <a:lnSpc>
                <a:spcPct val="104400"/>
              </a:lnSpc>
              <a:spcBef>
                <a:spcPts val="50"/>
              </a:spcBef>
            </a:pPr>
            <a:r>
              <a:rPr lang="tr-TR" sz="1000" b="1" dirty="0" smtClean="0">
                <a:latin typeface="Book Antiqua" panose="02040602050305030304" pitchFamily="18" charset="0"/>
                <a:cs typeface="Book Antiqua"/>
              </a:rPr>
              <a:t>Alımı yapılan malzeme, giriş kayıtları  yapıldıktan sonra birimlerin</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ihtiyaçlarına göre Tüketim Çıkış Fişi  düzenlenerek teslim edilir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56" name="object 56"/>
          <p:cNvSpPr txBox="1"/>
          <p:nvPr/>
        </p:nvSpPr>
        <p:spPr>
          <a:xfrm>
            <a:off x="1141219" y="8173256"/>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391035338"/>
              </p:ext>
            </p:extLst>
          </p:nvPr>
        </p:nvGraphicFramePr>
        <p:xfrm>
          <a:off x="331616" y="342091"/>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444949789"/>
                    </a:ext>
                  </a:extLst>
                </a:gridCol>
                <a:gridCol w="3340016">
                  <a:extLst>
                    <a:ext uri="{9D8B030D-6E8A-4147-A177-3AD203B41FA5}">
                      <a16:colId xmlns:a16="http://schemas.microsoft.com/office/drawing/2014/main" val="3239141471"/>
                    </a:ext>
                  </a:extLst>
                </a:gridCol>
                <a:gridCol w="967860">
                  <a:extLst>
                    <a:ext uri="{9D8B030D-6E8A-4147-A177-3AD203B41FA5}">
                      <a16:colId xmlns:a16="http://schemas.microsoft.com/office/drawing/2014/main" val="3084707918"/>
                    </a:ext>
                  </a:extLst>
                </a:gridCol>
                <a:gridCol w="892119">
                  <a:extLst>
                    <a:ext uri="{9D8B030D-6E8A-4147-A177-3AD203B41FA5}">
                      <a16:colId xmlns:a16="http://schemas.microsoft.com/office/drawing/2014/main" val="1507390943"/>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Satın Alma Yoluyla Taşınır Alım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830975"/>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63284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771048"/>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175339"/>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985980"/>
                  </a:ext>
                </a:extLst>
              </a:tr>
            </a:tbl>
          </a:graphicData>
        </a:graphic>
      </p:graphicFrame>
      <p:pic>
        <p:nvPicPr>
          <p:cNvPr id="8193"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680" y="370477"/>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object 24"/>
          <p:cNvSpPr txBox="1"/>
          <p:nvPr/>
        </p:nvSpPr>
        <p:spPr>
          <a:xfrm>
            <a:off x="1260000" y="1409664"/>
            <a:ext cx="4320000" cy="560809"/>
          </a:xfrm>
          <a:prstGeom prst="rect">
            <a:avLst/>
          </a:prstGeom>
          <a:solidFill>
            <a:schemeClr val="accent1">
              <a:lumMod val="50000"/>
            </a:schemeClr>
          </a:solidFill>
        </p:spPr>
        <p:txBody>
          <a:bodyPr wrap="square" lIns="0" tIns="0" rIns="0" bIns="0" rtlCol="0"/>
          <a:lstStyle>
            <a:defPPr>
              <a:defRPr lang="tr-TR"/>
            </a:defPPr>
            <a:lvl1pPr algn="ctr">
              <a:defRPr sz="1100">
                <a:latin typeface="+mj-lt"/>
              </a:defRPr>
            </a:lvl1pPr>
          </a:lstStyle>
          <a:p>
            <a:endParaRPr lang="tr-TR" dirty="0" smtClean="0">
              <a:solidFill>
                <a:schemeClr val="bg1"/>
              </a:solidFill>
            </a:endParaRPr>
          </a:p>
          <a:p>
            <a:r>
              <a:rPr sz="1200" dirty="0" smtClean="0">
                <a:solidFill>
                  <a:schemeClr val="bg1"/>
                </a:solidFill>
              </a:rPr>
              <a:t>SINAV PROGRAMI</a:t>
            </a:r>
            <a:r>
              <a:rPr lang="tr-TR" sz="1200" dirty="0" smtClean="0">
                <a:solidFill>
                  <a:schemeClr val="bg1"/>
                </a:solidFill>
              </a:rPr>
              <a:t>NIN</a:t>
            </a:r>
            <a:r>
              <a:rPr sz="1200" dirty="0" smtClean="0">
                <a:solidFill>
                  <a:schemeClr val="bg1"/>
                </a:solidFill>
              </a:rPr>
              <a:t> </a:t>
            </a:r>
            <a:r>
              <a:rPr sz="1200" dirty="0">
                <a:solidFill>
                  <a:schemeClr val="bg1"/>
                </a:solidFill>
              </a:rPr>
              <a:t>HAZIRLANMASI</a:t>
            </a:r>
          </a:p>
        </p:txBody>
      </p:sp>
      <p:sp>
        <p:nvSpPr>
          <p:cNvPr id="26" name="object 26"/>
          <p:cNvSpPr txBox="1"/>
          <p:nvPr/>
        </p:nvSpPr>
        <p:spPr>
          <a:xfrm>
            <a:off x="1260000" y="2133836"/>
            <a:ext cx="432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a:latin typeface="+mj-lt"/>
              </a:defRPr>
            </a:lvl1pPr>
          </a:lstStyle>
          <a:p>
            <a:r>
              <a:rPr lang="tr-TR" sz="1000" b="1" dirty="0">
                <a:latin typeface="Book Antiqua" panose="02040602050305030304" pitchFamily="18" charset="0"/>
              </a:rPr>
              <a:t>Ara v</a:t>
            </a:r>
            <a:r>
              <a:rPr lang="tr-TR" sz="1000" b="1" dirty="0" smtClean="0">
                <a:latin typeface="Book Antiqua" panose="02040602050305030304" pitchFamily="18" charset="0"/>
              </a:rPr>
              <a:t>e mazeret sınavları hariç tüm sınavlar üniversitenin akademik takvimine göre gerçekleştirilir.</a:t>
            </a:r>
            <a:endParaRPr lang="tr-TR" sz="1000" b="1" dirty="0">
              <a:latin typeface="Book Antiqua" panose="02040602050305030304" pitchFamily="18" charset="0"/>
            </a:endParaRPr>
          </a:p>
        </p:txBody>
      </p:sp>
      <p:sp>
        <p:nvSpPr>
          <p:cNvPr id="30" name="object 30"/>
          <p:cNvSpPr/>
          <p:nvPr/>
        </p:nvSpPr>
        <p:spPr>
          <a:xfrm>
            <a:off x="1260000" y="7885843"/>
            <a:ext cx="4320000" cy="50490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1" name="object 31"/>
          <p:cNvSpPr txBox="1"/>
          <p:nvPr/>
        </p:nvSpPr>
        <p:spPr>
          <a:xfrm>
            <a:off x="1260000" y="4716093"/>
            <a:ext cx="4320000" cy="541707"/>
          </a:xfrm>
          <a:prstGeom prst="rect">
            <a:avLst/>
          </a:prstGeom>
          <a:solidFill>
            <a:schemeClr val="tx2">
              <a:lumMod val="40000"/>
              <a:lumOff val="60000"/>
            </a:schemeClr>
          </a:solidFill>
        </p:spPr>
        <p:txBody>
          <a:bodyPr wrap="square" lIns="0" tIns="0" rIns="0" bIns="0" rtlCol="0"/>
          <a:lstStyle>
            <a:defPPr>
              <a:defRPr lang="tr-TR"/>
            </a:defPPr>
            <a:lvl1pPr algn="ctr">
              <a:defRPr sz="1100">
                <a:latin typeface="+mj-lt"/>
              </a:defRPr>
            </a:lvl1pPr>
          </a:lstStyle>
          <a:p>
            <a:endParaRPr lang="tr-TR" sz="1000" b="1" dirty="0" smtClean="0">
              <a:latin typeface="Book Antiqua" panose="02040602050305030304" pitchFamily="18" charset="0"/>
            </a:endParaRPr>
          </a:p>
          <a:p>
            <a:r>
              <a:rPr sz="1000" b="1" dirty="0" err="1" smtClean="0">
                <a:latin typeface="Book Antiqua" panose="02040602050305030304" pitchFamily="18" charset="0"/>
              </a:rPr>
              <a:t>Hazırlanan</a:t>
            </a:r>
            <a:r>
              <a:rPr sz="1000" b="1" dirty="0" smtClean="0">
                <a:latin typeface="Book Antiqua" panose="02040602050305030304" pitchFamily="18" charset="0"/>
              </a:rPr>
              <a:t> </a:t>
            </a:r>
            <a:r>
              <a:rPr lang="tr-TR" sz="1000" b="1" dirty="0" smtClean="0">
                <a:latin typeface="Book Antiqua" panose="02040602050305030304" pitchFamily="18" charset="0"/>
              </a:rPr>
              <a:t>sınav programları Yönetim Kurulu’nda uygun görülmesi halinde;</a:t>
            </a:r>
            <a:endParaRPr lang="tr-TR" sz="1000" b="1" dirty="0">
              <a:latin typeface="Book Antiqua" panose="02040602050305030304" pitchFamily="18" charset="0"/>
            </a:endParaRPr>
          </a:p>
        </p:txBody>
      </p:sp>
      <p:sp>
        <p:nvSpPr>
          <p:cNvPr id="32" name="object 32"/>
          <p:cNvSpPr txBox="1"/>
          <p:nvPr/>
        </p:nvSpPr>
        <p:spPr>
          <a:xfrm>
            <a:off x="1260000" y="2940033"/>
            <a:ext cx="4320000" cy="513602"/>
          </a:xfrm>
          <a:prstGeom prst="rect">
            <a:avLst/>
          </a:prstGeom>
          <a:solidFill>
            <a:schemeClr val="tx2">
              <a:lumMod val="40000"/>
              <a:lumOff val="60000"/>
            </a:schemeClr>
          </a:solidFill>
        </p:spPr>
        <p:txBody>
          <a:bodyPr wrap="square" lIns="0" tIns="0" rIns="0" bIns="0" rtlCol="0"/>
          <a:lstStyle>
            <a:defPPr>
              <a:defRPr lang="tr-TR"/>
            </a:defPPr>
            <a:lvl1pPr algn="ctr">
              <a:defRPr sz="1100">
                <a:latin typeface="+mj-lt"/>
              </a:defRPr>
            </a:lvl1pPr>
          </a:lstStyle>
          <a:p>
            <a:r>
              <a:rPr lang="tr-TR" sz="1000" b="1" dirty="0">
                <a:latin typeface="Book Antiqua" panose="02040602050305030304" pitchFamily="18" charset="0"/>
              </a:rPr>
              <a:t>Ara </a:t>
            </a:r>
            <a:r>
              <a:rPr lang="tr-TR" sz="1000" b="1" dirty="0" smtClean="0">
                <a:latin typeface="Book Antiqua" panose="02040602050305030304" pitchFamily="18" charset="0"/>
              </a:rPr>
              <a:t>ve mazeret sınavları için, Bölüm Başkanlığı tarafından ara sınav ve mazeret sınavlarının yapılacağı uygun gün, yer ve saatler belirlenerek sınav programı hazırlanır.</a:t>
            </a:r>
            <a:endParaRPr lang="tr-TR" sz="1000" b="1" dirty="0">
              <a:latin typeface="Book Antiqua" panose="02040602050305030304" pitchFamily="18" charset="0"/>
            </a:endParaRPr>
          </a:p>
        </p:txBody>
      </p:sp>
      <p:sp>
        <p:nvSpPr>
          <p:cNvPr id="33" name="object 33"/>
          <p:cNvSpPr txBox="1"/>
          <p:nvPr/>
        </p:nvSpPr>
        <p:spPr>
          <a:xfrm>
            <a:off x="1246140" y="3857114"/>
            <a:ext cx="4320000" cy="506896"/>
          </a:xfrm>
          <a:prstGeom prst="rect">
            <a:avLst/>
          </a:prstGeom>
          <a:solidFill>
            <a:schemeClr val="tx2">
              <a:lumMod val="40000"/>
              <a:lumOff val="60000"/>
            </a:schemeClr>
          </a:solidFill>
        </p:spPr>
        <p:txBody>
          <a:bodyPr wrap="square" lIns="0" tIns="0" rIns="0" bIns="0" rtlCol="0"/>
          <a:lstStyle>
            <a:defPPr>
              <a:defRPr lang="tr-TR"/>
            </a:defPPr>
            <a:lvl1pPr algn="ctr">
              <a:defRPr sz="1100">
                <a:latin typeface="+mj-lt"/>
              </a:defRPr>
            </a:lvl1pPr>
          </a:lstStyle>
          <a:p>
            <a:endParaRPr lang="tr-TR" sz="1000" b="1" dirty="0" smtClean="0">
              <a:latin typeface="Book Antiqua" panose="02040602050305030304" pitchFamily="18" charset="0"/>
            </a:endParaRPr>
          </a:p>
          <a:p>
            <a:r>
              <a:rPr sz="1000" b="1" dirty="0" err="1" smtClean="0">
                <a:latin typeface="Book Antiqua" panose="02040602050305030304" pitchFamily="18" charset="0"/>
              </a:rPr>
              <a:t>Hazırlanan</a:t>
            </a:r>
            <a:r>
              <a:rPr sz="1000" b="1" dirty="0" smtClean="0">
                <a:latin typeface="Book Antiqua" panose="02040602050305030304" pitchFamily="18" charset="0"/>
              </a:rPr>
              <a:t> </a:t>
            </a:r>
            <a:r>
              <a:rPr lang="tr-TR" sz="1000" b="1" dirty="0" smtClean="0">
                <a:latin typeface="Book Antiqua" panose="02040602050305030304" pitchFamily="18" charset="0"/>
              </a:rPr>
              <a:t>ara, mazeret ve final sınavı </a:t>
            </a:r>
            <a:r>
              <a:rPr lang="tr-TR" sz="1000" b="1" dirty="0">
                <a:latin typeface="Book Antiqua" panose="02040602050305030304" pitchFamily="18" charset="0"/>
              </a:rPr>
              <a:t>p</a:t>
            </a:r>
            <a:r>
              <a:rPr lang="tr-TR" sz="1000" b="1" dirty="0" smtClean="0">
                <a:latin typeface="Book Antiqua" panose="02040602050305030304" pitchFamily="18" charset="0"/>
              </a:rPr>
              <a:t>rogramı Fakülte Yönetim  Kurulu’nun onayına sunulur.</a:t>
            </a:r>
            <a:endParaRPr lang="tr-TR" sz="1000" b="1" dirty="0">
              <a:latin typeface="Book Antiqua" panose="02040602050305030304" pitchFamily="18" charset="0"/>
            </a:endParaRPr>
          </a:p>
        </p:txBody>
      </p:sp>
      <p:sp>
        <p:nvSpPr>
          <p:cNvPr id="34" name="object 34"/>
          <p:cNvSpPr txBox="1"/>
          <p:nvPr/>
        </p:nvSpPr>
        <p:spPr>
          <a:xfrm>
            <a:off x="1234600" y="8060591"/>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a:solidFill>
                  <a:srgbClr val="FFFFFF"/>
                </a:solidFill>
                <a:cs typeface="Book Antiqua"/>
              </a:rPr>
              <a:t>İŞ</a:t>
            </a:r>
            <a:r>
              <a:rPr sz="1200" b="1" dirty="0">
                <a:solidFill>
                  <a:srgbClr val="FFFFFF"/>
                </a:solidFill>
                <a:cs typeface="Book Antiqua"/>
              </a:rPr>
              <a:t>LEM SONU</a:t>
            </a:r>
            <a:endParaRPr sz="1200" dirty="0">
              <a:cs typeface="Book Antiqua"/>
            </a:endParaRPr>
          </a:p>
        </p:txBody>
      </p:sp>
      <p:sp>
        <p:nvSpPr>
          <p:cNvPr id="35" name="object 35"/>
          <p:cNvSpPr/>
          <p:nvPr/>
        </p:nvSpPr>
        <p:spPr>
          <a:xfrm>
            <a:off x="1260000" y="7303008"/>
            <a:ext cx="4320000" cy="504901"/>
          </a:xfrm>
          <a:prstGeom prst="rect">
            <a:avLst/>
          </a:prstGeom>
          <a:solidFill>
            <a:schemeClr val="tx2">
              <a:lumMod val="40000"/>
              <a:lumOff val="60000"/>
            </a:schemeClr>
          </a:solidFill>
        </p:spPr>
        <p:txBody>
          <a:bodyPr wrap="square" lIns="0" tIns="0" rIns="0" bIns="0" rtlCol="0"/>
          <a:lstStyle/>
          <a:p>
            <a:pPr algn="ctr"/>
            <a:endParaRPr sz="1100">
              <a:latin typeface="+mj-lt"/>
            </a:endParaRPr>
          </a:p>
        </p:txBody>
      </p:sp>
      <p:sp>
        <p:nvSpPr>
          <p:cNvPr id="36" name="object 36"/>
          <p:cNvSpPr txBox="1"/>
          <p:nvPr/>
        </p:nvSpPr>
        <p:spPr>
          <a:xfrm>
            <a:off x="1246140" y="7488562"/>
            <a:ext cx="4320000" cy="166712"/>
          </a:xfrm>
          <a:prstGeom prst="rect">
            <a:avLst/>
          </a:prstGeom>
        </p:spPr>
        <p:txBody>
          <a:bodyPr vert="horz" wrap="square" lIns="0" tIns="12700" rIns="0" bIns="0" rtlCol="0">
            <a:spAutoFit/>
          </a:bodyPr>
          <a:lstStyle/>
          <a:p>
            <a:pPr marL="12700" algn="ctr">
              <a:lnSpc>
                <a:spcPct val="100000"/>
              </a:lnSpc>
              <a:spcBef>
                <a:spcPts val="100"/>
              </a:spcBef>
            </a:pPr>
            <a:r>
              <a:rPr sz="1000" b="1" spc="5" dirty="0" err="1">
                <a:latin typeface="Book Antiqua"/>
                <a:cs typeface="Book Antiqua"/>
              </a:rPr>
              <a:t>Onaylanan</a:t>
            </a:r>
            <a:r>
              <a:rPr sz="1000" b="1" spc="5" dirty="0">
                <a:latin typeface="Book Antiqua"/>
                <a:cs typeface="Book Antiqua"/>
              </a:rPr>
              <a:t> </a:t>
            </a:r>
            <a:r>
              <a:rPr lang="tr-TR" sz="1000" b="1" spc="5" dirty="0" smtClean="0">
                <a:latin typeface="Book Antiqua"/>
                <a:cs typeface="Book Antiqua"/>
              </a:rPr>
              <a:t>sınav programına </a:t>
            </a:r>
            <a:r>
              <a:rPr lang="tr-TR" sz="1000" b="1" spc="-5" dirty="0" smtClean="0">
                <a:latin typeface="Book Antiqua"/>
                <a:cs typeface="Book Antiqua"/>
              </a:rPr>
              <a:t>göre </a:t>
            </a:r>
            <a:r>
              <a:rPr lang="tr-TR" sz="1000" b="1" spc="10" dirty="0" smtClean="0">
                <a:latin typeface="Book Antiqua"/>
                <a:cs typeface="Book Antiqua"/>
              </a:rPr>
              <a:t>sınavlar</a:t>
            </a:r>
            <a:r>
              <a:rPr lang="tr-TR" sz="1000" b="1" spc="130" dirty="0" smtClean="0">
                <a:latin typeface="Book Antiqua"/>
                <a:cs typeface="Book Antiqua"/>
              </a:rPr>
              <a:t> </a:t>
            </a:r>
            <a:r>
              <a:rPr lang="tr-TR" sz="1000" b="1" spc="-20" dirty="0" smtClean="0">
                <a:latin typeface="Book Antiqua"/>
                <a:cs typeface="Book Antiqua"/>
              </a:rPr>
              <a:t>gerçekleştirilir.</a:t>
            </a:r>
            <a:endParaRPr lang="tr-TR" sz="1000" dirty="0">
              <a:latin typeface="Book Antiqua"/>
              <a:cs typeface="Book Antiqua"/>
            </a:endParaRPr>
          </a:p>
        </p:txBody>
      </p:sp>
      <p:sp>
        <p:nvSpPr>
          <p:cNvPr id="37" name="object 37"/>
          <p:cNvSpPr/>
          <p:nvPr/>
        </p:nvSpPr>
        <p:spPr>
          <a:xfrm>
            <a:off x="1260000" y="6370181"/>
            <a:ext cx="4320000" cy="514616"/>
          </a:xfrm>
          <a:prstGeom prst="rect">
            <a:avLst/>
          </a:prstGeom>
          <a:solidFill>
            <a:schemeClr val="tx2">
              <a:lumMod val="40000"/>
              <a:lumOff val="60000"/>
            </a:schemeClr>
          </a:solidFill>
        </p:spPr>
        <p:txBody>
          <a:bodyPr wrap="square" lIns="0" tIns="0" rIns="0" bIns="0" rtlCol="0"/>
          <a:lstStyle/>
          <a:p>
            <a:pPr algn="ctr"/>
            <a:endParaRPr sz="1100">
              <a:latin typeface="+mj-lt"/>
            </a:endParaRPr>
          </a:p>
        </p:txBody>
      </p:sp>
      <p:sp>
        <p:nvSpPr>
          <p:cNvPr id="38" name="object 38"/>
          <p:cNvSpPr txBox="1"/>
          <p:nvPr/>
        </p:nvSpPr>
        <p:spPr>
          <a:xfrm>
            <a:off x="1269000" y="6534795"/>
            <a:ext cx="4320000" cy="166712"/>
          </a:xfrm>
          <a:prstGeom prst="rect">
            <a:avLst/>
          </a:prstGeom>
        </p:spPr>
        <p:txBody>
          <a:bodyPr vert="horz" wrap="square" lIns="0" tIns="12700" rIns="0" bIns="0" rtlCol="0">
            <a:spAutoFit/>
          </a:bodyPr>
          <a:lstStyle/>
          <a:p>
            <a:pPr marL="12700" algn="ctr">
              <a:lnSpc>
                <a:spcPct val="100000"/>
              </a:lnSpc>
              <a:spcBef>
                <a:spcPts val="100"/>
              </a:spcBef>
            </a:pPr>
            <a:r>
              <a:rPr sz="1000" b="1" spc="10" dirty="0" err="1">
                <a:latin typeface="Book Antiqua"/>
                <a:cs typeface="Book Antiqua"/>
              </a:rPr>
              <a:t>Sınav</a:t>
            </a:r>
            <a:r>
              <a:rPr sz="1000" b="1" spc="10" dirty="0">
                <a:latin typeface="Book Antiqua"/>
                <a:cs typeface="Book Antiqua"/>
              </a:rPr>
              <a:t> </a:t>
            </a:r>
            <a:r>
              <a:rPr lang="tr-TR" sz="1000" b="1" dirty="0" smtClean="0">
                <a:latin typeface="Book Antiqua"/>
                <a:cs typeface="Book Antiqua"/>
              </a:rPr>
              <a:t>programları </a:t>
            </a:r>
            <a:r>
              <a:rPr lang="tr-TR" sz="1000" b="1" spc="5" dirty="0" smtClean="0">
                <a:latin typeface="Book Antiqua"/>
                <a:cs typeface="Book Antiqua"/>
              </a:rPr>
              <a:t>öğrencilere</a:t>
            </a:r>
            <a:r>
              <a:rPr lang="tr-TR" sz="1000" b="1" spc="35" dirty="0" smtClean="0">
                <a:latin typeface="Book Antiqua"/>
                <a:cs typeface="Book Antiqua"/>
              </a:rPr>
              <a:t> </a:t>
            </a:r>
            <a:r>
              <a:rPr lang="tr-TR" sz="1000" b="1" spc="5" dirty="0" smtClean="0">
                <a:latin typeface="Book Antiqua"/>
                <a:cs typeface="Book Antiqua"/>
              </a:rPr>
              <a:t>duyurulur.</a:t>
            </a:r>
            <a:endParaRPr lang="tr-TR" sz="1000" dirty="0">
              <a:latin typeface="Book Antiqua"/>
              <a:cs typeface="Book Antiqua"/>
            </a:endParaRPr>
          </a:p>
        </p:txBody>
      </p:sp>
      <p:sp>
        <p:nvSpPr>
          <p:cNvPr id="40" name="object 40"/>
          <p:cNvSpPr txBox="1"/>
          <p:nvPr/>
        </p:nvSpPr>
        <p:spPr>
          <a:xfrm>
            <a:off x="1260000" y="5559963"/>
            <a:ext cx="4320000" cy="458136"/>
          </a:xfrm>
          <a:prstGeom prst="rect">
            <a:avLst/>
          </a:prstGeom>
          <a:solidFill>
            <a:schemeClr val="tx2">
              <a:lumMod val="40000"/>
              <a:lumOff val="60000"/>
            </a:schemeClr>
          </a:solidFill>
        </p:spPr>
        <p:txBody>
          <a:bodyPr wrap="square" lIns="0" tIns="0" rIns="0" bIns="0" rtlCol="0"/>
          <a:lstStyle>
            <a:defPPr>
              <a:defRPr lang="tr-TR"/>
            </a:defPPr>
            <a:lvl1pPr algn="ctr">
              <a:defRPr sz="1100">
                <a:latin typeface="+mj-lt"/>
              </a:defRPr>
            </a:lvl1pPr>
          </a:lstStyle>
          <a:p>
            <a:endParaRPr lang="tr-TR" sz="1000" b="1" dirty="0" smtClean="0">
              <a:latin typeface="Book Antiqua" panose="02040602050305030304" pitchFamily="18" charset="0"/>
            </a:endParaRPr>
          </a:p>
          <a:p>
            <a:r>
              <a:rPr sz="1000" b="1" dirty="0" err="1" smtClean="0">
                <a:latin typeface="Book Antiqua" panose="02040602050305030304" pitchFamily="18" charset="0"/>
              </a:rPr>
              <a:t>Yönetim</a:t>
            </a:r>
            <a:r>
              <a:rPr sz="1000" b="1" dirty="0" smtClean="0">
                <a:latin typeface="Book Antiqua" panose="02040602050305030304" pitchFamily="18" charset="0"/>
              </a:rPr>
              <a:t> </a:t>
            </a:r>
            <a:r>
              <a:rPr sz="1000" b="1" dirty="0" err="1" smtClean="0">
                <a:latin typeface="Book Antiqua" panose="02040602050305030304" pitchFamily="18" charset="0"/>
              </a:rPr>
              <a:t>Kurulu</a:t>
            </a:r>
            <a:r>
              <a:rPr lang="tr-TR" sz="1000" b="1" dirty="0">
                <a:latin typeface="Book Antiqua" panose="02040602050305030304" pitchFamily="18" charset="0"/>
              </a:rPr>
              <a:t> </a:t>
            </a:r>
            <a:r>
              <a:rPr lang="tr-TR" sz="1000" b="1" dirty="0" smtClean="0">
                <a:latin typeface="Book Antiqua" panose="02040602050305030304" pitchFamily="18" charset="0"/>
              </a:rPr>
              <a:t>onayından sonra sınav programları yürürlüğe girer.</a:t>
            </a:r>
            <a:endParaRPr lang="tr-TR" sz="1000" b="1" dirty="0">
              <a:latin typeface="Book Antiqua" panose="02040602050305030304" pitchFamily="18" charset="0"/>
            </a:endParaRPr>
          </a:p>
        </p:txBody>
      </p:sp>
      <p:cxnSp>
        <p:nvCxnSpPr>
          <p:cNvPr id="56" name="Düz Ok Bağlayıcısı 55"/>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7" name="Düz Ok Bağlayıcısı 56"/>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o 18"/>
          <p:cNvGraphicFramePr>
            <a:graphicFrameLocks noGrp="1"/>
          </p:cNvGraphicFramePr>
          <p:nvPr>
            <p:extLst>
              <p:ext uri="{D42A27DB-BD31-4B8C-83A1-F6EECF244321}">
                <p14:modId xmlns:p14="http://schemas.microsoft.com/office/powerpoint/2010/main" val="2098885280"/>
              </p:ext>
            </p:extLst>
          </p:nvPr>
        </p:nvGraphicFramePr>
        <p:xfrm>
          <a:off x="347864" y="197198"/>
          <a:ext cx="6172200" cy="94476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218795">
                  <a:extLst>
                    <a:ext uri="{9D8B030D-6E8A-4147-A177-3AD203B41FA5}">
                      <a16:colId xmlns:a16="http://schemas.microsoft.com/office/drawing/2014/main" val="1988391275"/>
                    </a:ext>
                  </a:extLst>
                </a:gridCol>
                <a:gridCol w="990600">
                  <a:extLst>
                    <a:ext uri="{9D8B030D-6E8A-4147-A177-3AD203B41FA5}">
                      <a16:colId xmlns:a16="http://schemas.microsoft.com/office/drawing/2014/main" val="3776322974"/>
                    </a:ext>
                  </a:extLst>
                </a:gridCol>
                <a:gridCol w="990600">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Sınav Programının Hazırlanması İş Akış</a:t>
                      </a:r>
                      <a:r>
                        <a:rPr lang="tr-TR" sz="1100" baseline="0" dirty="0" smtClean="0">
                          <a:latin typeface="Times New Roman" panose="02020603050405020304" pitchFamily="18" charset="0"/>
                          <a:cs typeface="Times New Roman" panose="02020603050405020304" pitchFamily="18" charset="0"/>
                        </a:rPr>
                        <a:t> Süreci</a:t>
                      </a:r>
                      <a:endParaRPr lang="tr-TR" sz="1100" dirty="0" smtClean="0">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(Bölüm Başkanları)</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Doküman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800"/>
                        </a:spcAft>
                      </a:pPr>
                      <a:r>
                        <a:rPr lang="tr-TR" sz="1100" dirty="0" smtClean="0">
                          <a:effectLst/>
                          <a:latin typeface="Times New Roman" panose="02020603050405020304" pitchFamily="18" charset="0"/>
                          <a:ea typeface="Century Gothic" panose="020B0502020202020204" pitchFamily="34" charset="0"/>
                          <a:cs typeface="Times New Roman" panose="02020603050405020304" pitchFamily="18" charset="0"/>
                        </a:rPr>
                        <a:t>KYS-İA-230</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800"/>
                        </a:spcAft>
                      </a:pPr>
                      <a:r>
                        <a:rPr lang="tr-TR" sz="11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2" name="Resim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2" y="280096"/>
            <a:ext cx="854075" cy="82740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60000" y="2312073"/>
            <a:ext cx="4320000" cy="612482"/>
          </a:xfrm>
          <a:prstGeom prst="rect">
            <a:avLst/>
          </a:prstGeom>
          <a:solidFill>
            <a:schemeClr val="tx2">
              <a:lumMod val="40000"/>
              <a:lumOff val="60000"/>
            </a:schemeClr>
          </a:solidFill>
        </p:spPr>
        <p:txBody>
          <a:bodyPr wrap="square" lIns="0" tIns="0" rIns="0" bIns="0" rtlCol="0"/>
          <a:lstStyle/>
          <a:p>
            <a:pPr algn="ctr"/>
            <a:endParaRPr sz="1100" b="1"/>
          </a:p>
        </p:txBody>
      </p:sp>
      <p:sp>
        <p:nvSpPr>
          <p:cNvPr id="3" name="object 3"/>
          <p:cNvSpPr txBox="1"/>
          <p:nvPr/>
        </p:nvSpPr>
        <p:spPr>
          <a:xfrm>
            <a:off x="1260000" y="2438400"/>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Malzemenin alınacağı kurum/birime Taşınır İstek Belgesi gönderilir.</a:t>
            </a:r>
            <a:endParaRPr lang="tr-TR" sz="1000" dirty="0">
              <a:latin typeface="Book Antiqua" panose="02040602050305030304" pitchFamily="18" charset="0"/>
              <a:cs typeface="Book Antiqua"/>
            </a:endParaRPr>
          </a:p>
        </p:txBody>
      </p:sp>
      <p:sp>
        <p:nvSpPr>
          <p:cNvPr id="10" name="object 10"/>
          <p:cNvSpPr/>
          <p:nvPr/>
        </p:nvSpPr>
        <p:spPr>
          <a:xfrm>
            <a:off x="1260000" y="1678439"/>
            <a:ext cx="4320000" cy="449619"/>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1" name="object 11"/>
          <p:cNvSpPr txBox="1"/>
          <p:nvPr/>
        </p:nvSpPr>
        <p:spPr>
          <a:xfrm>
            <a:off x="1260000" y="1645314"/>
            <a:ext cx="4320000" cy="395621"/>
          </a:xfrm>
          <a:prstGeom prst="rect">
            <a:avLst/>
          </a:prstGeom>
        </p:spPr>
        <p:txBody>
          <a:bodyPr vert="horz" wrap="square" lIns="0" tIns="13335" rIns="0" bIns="0" rtlCol="0">
            <a:spAutoFit/>
          </a:bodyPr>
          <a:lstStyle/>
          <a:p>
            <a:pPr marL="12700" algn="ctr">
              <a:lnSpc>
                <a:spcPct val="100000"/>
              </a:lnSpc>
              <a:spcBef>
                <a:spcPts val="105"/>
              </a:spcBef>
            </a:pPr>
            <a:endParaRPr lang="tr-TR" sz="1200" b="1" dirty="0" smtClean="0">
              <a:solidFill>
                <a:srgbClr val="FFFFFF"/>
              </a:solidFill>
              <a:latin typeface="+mj-lt"/>
              <a:cs typeface="Palatino Linotype"/>
            </a:endParaRPr>
          </a:p>
          <a:p>
            <a:pPr marL="12700" algn="ctr">
              <a:lnSpc>
                <a:spcPct val="100000"/>
              </a:lnSpc>
              <a:spcBef>
                <a:spcPts val="105"/>
              </a:spcBef>
            </a:pPr>
            <a:r>
              <a:rPr sz="1200" b="1" dirty="0" smtClean="0">
                <a:solidFill>
                  <a:srgbClr val="FFFFFF"/>
                </a:solidFill>
                <a:latin typeface="+mj-lt"/>
                <a:cs typeface="Palatino Linotype"/>
              </a:rPr>
              <a:t>DEVİR </a:t>
            </a:r>
            <a:r>
              <a:rPr sz="1200" b="1" dirty="0">
                <a:solidFill>
                  <a:srgbClr val="FFFFFF"/>
                </a:solidFill>
                <a:latin typeface="+mj-lt"/>
                <a:cs typeface="Palatino Linotype"/>
              </a:rPr>
              <a:t>YOLUYLA MALZEME GİRİ</a:t>
            </a:r>
            <a:r>
              <a:rPr lang="tr-TR" sz="1200" b="1" dirty="0">
                <a:solidFill>
                  <a:srgbClr val="FFFFFF"/>
                </a:solidFill>
                <a:latin typeface="+mj-lt"/>
                <a:cs typeface="Palatino Linotype"/>
              </a:rPr>
              <a:t>Ş</a:t>
            </a:r>
            <a:r>
              <a:rPr sz="1200" b="1" dirty="0">
                <a:solidFill>
                  <a:srgbClr val="FFFFFF"/>
                </a:solidFill>
                <a:latin typeface="+mj-lt"/>
                <a:cs typeface="Palatino Linotype"/>
              </a:rPr>
              <a:t> İ</a:t>
            </a:r>
            <a:r>
              <a:rPr lang="tr-TR" sz="1200" b="1" dirty="0">
                <a:solidFill>
                  <a:srgbClr val="FFFFFF"/>
                </a:solidFill>
                <a:latin typeface="+mj-lt"/>
                <a:cs typeface="Palatino Linotype"/>
              </a:rPr>
              <a:t>Ş</a:t>
            </a:r>
            <a:r>
              <a:rPr sz="1200" b="1" dirty="0">
                <a:solidFill>
                  <a:srgbClr val="FFFFFF"/>
                </a:solidFill>
                <a:latin typeface="+mj-lt"/>
                <a:cs typeface="Palatino Linotype"/>
              </a:rPr>
              <a:t>LEMİ</a:t>
            </a:r>
            <a:endParaRPr sz="1200" dirty="0">
              <a:latin typeface="+mj-lt"/>
              <a:cs typeface="Palatino Linotype"/>
            </a:endParaRPr>
          </a:p>
        </p:txBody>
      </p:sp>
      <p:sp>
        <p:nvSpPr>
          <p:cNvPr id="12" name="object 12"/>
          <p:cNvSpPr/>
          <p:nvPr/>
        </p:nvSpPr>
        <p:spPr>
          <a:xfrm>
            <a:off x="1220486" y="5469155"/>
            <a:ext cx="4320000" cy="543503"/>
          </a:xfrm>
          <a:prstGeom prst="rect">
            <a:avLst/>
          </a:prstGeom>
          <a:solidFill>
            <a:schemeClr val="tx2">
              <a:lumMod val="40000"/>
              <a:lumOff val="60000"/>
            </a:schemeClr>
          </a:solidFill>
        </p:spPr>
        <p:txBody>
          <a:bodyPr wrap="square" lIns="0" tIns="0" rIns="0" bIns="0" rtlCol="0"/>
          <a:lstStyle/>
          <a:p>
            <a:pPr algn="ctr"/>
            <a:endParaRPr sz="1100" b="1"/>
          </a:p>
        </p:txBody>
      </p:sp>
      <p:sp>
        <p:nvSpPr>
          <p:cNvPr id="15" name="object 15"/>
          <p:cNvSpPr/>
          <p:nvPr/>
        </p:nvSpPr>
        <p:spPr>
          <a:xfrm>
            <a:off x="1201690" y="6104917"/>
            <a:ext cx="4320000" cy="796404"/>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p:nvPr/>
        </p:nvSpPr>
        <p:spPr>
          <a:xfrm>
            <a:off x="1220486" y="3788954"/>
            <a:ext cx="4320000" cy="713203"/>
          </a:xfrm>
          <a:prstGeom prst="rect">
            <a:avLst/>
          </a:prstGeom>
          <a:solidFill>
            <a:schemeClr val="tx2">
              <a:lumMod val="40000"/>
              <a:lumOff val="60000"/>
            </a:schemeClr>
          </a:solidFill>
        </p:spPr>
        <p:txBody>
          <a:bodyPr wrap="square" lIns="0" tIns="0" rIns="0" bIns="0" rtlCol="0"/>
          <a:lstStyle/>
          <a:p>
            <a:pPr algn="ctr"/>
            <a:endParaRPr sz="1100" b="1"/>
          </a:p>
        </p:txBody>
      </p:sp>
      <p:sp>
        <p:nvSpPr>
          <p:cNvPr id="21" name="object 21"/>
          <p:cNvSpPr/>
          <p:nvPr/>
        </p:nvSpPr>
        <p:spPr>
          <a:xfrm>
            <a:off x="1220486" y="4553814"/>
            <a:ext cx="4320000" cy="796618"/>
          </a:xfrm>
          <a:prstGeom prst="rect">
            <a:avLst/>
          </a:prstGeom>
          <a:solidFill>
            <a:schemeClr val="tx2">
              <a:lumMod val="40000"/>
              <a:lumOff val="60000"/>
            </a:schemeClr>
          </a:solidFill>
        </p:spPr>
        <p:txBody>
          <a:bodyPr wrap="square" lIns="0" tIns="0" rIns="0" bIns="0" rtlCol="0"/>
          <a:lstStyle/>
          <a:p>
            <a:pPr algn="ctr"/>
            <a:endParaRPr sz="1100" b="1"/>
          </a:p>
        </p:txBody>
      </p:sp>
      <p:sp>
        <p:nvSpPr>
          <p:cNvPr id="22" name="object 22"/>
          <p:cNvSpPr txBox="1"/>
          <p:nvPr/>
        </p:nvSpPr>
        <p:spPr>
          <a:xfrm>
            <a:off x="1456690" y="4622197"/>
            <a:ext cx="3810000" cy="646524"/>
          </a:xfrm>
          <a:prstGeom prst="rect">
            <a:avLst/>
          </a:prstGeom>
        </p:spPr>
        <p:txBody>
          <a:bodyPr vert="horz" wrap="square" lIns="0" tIns="5715" rIns="0" bIns="0" rtlCol="0">
            <a:spAutoFit/>
          </a:bodyPr>
          <a:lstStyle/>
          <a:p>
            <a:pPr marL="12700" marR="5080" indent="1270" algn="ctr">
              <a:lnSpc>
                <a:spcPct val="104800"/>
              </a:lnSpc>
              <a:spcBef>
                <a:spcPts val="45"/>
              </a:spcBef>
            </a:pPr>
            <a:r>
              <a:rPr lang="tr-TR" sz="1000" b="1" dirty="0" smtClean="0">
                <a:latin typeface="Book Antiqua" panose="02040602050305030304" pitchFamily="18" charset="0"/>
                <a:cs typeface="Book Antiqua"/>
              </a:rPr>
              <a:t>Malzeme teslim alındıktan sonra, malzeme ile birlikte  gönderilen Taşınır İşlem Fişi (Devir Çıkış) imzalanıp düzenlenen Taşınır İşlem Fişi (Devir Giriş) ile birlikte  malzemeyi teslim eden kurum/birime gönderilir.</a:t>
            </a:r>
            <a:endParaRPr lang="tr-TR" sz="1000" dirty="0">
              <a:latin typeface="Book Antiqua" panose="02040602050305030304" pitchFamily="18" charset="0"/>
              <a:cs typeface="Book Antiqua"/>
            </a:endParaRPr>
          </a:p>
        </p:txBody>
      </p:sp>
      <p:sp>
        <p:nvSpPr>
          <p:cNvPr id="23" name="object 23"/>
          <p:cNvSpPr txBox="1"/>
          <p:nvPr/>
        </p:nvSpPr>
        <p:spPr>
          <a:xfrm>
            <a:off x="1234600" y="5649673"/>
            <a:ext cx="4320000" cy="166456"/>
          </a:xfrm>
          <a:prstGeom prst="rect">
            <a:avLst/>
          </a:prstGeom>
        </p:spPr>
        <p:txBody>
          <a:bodyPr vert="horz" wrap="square" lIns="0" tIns="6350" rIns="0" bIns="0" rtlCol="0">
            <a:spAutoFit/>
          </a:bodyPr>
          <a:lstStyle/>
          <a:p>
            <a:pPr marL="1178560" marR="5080" indent="-1166495" algn="ctr">
              <a:lnSpc>
                <a:spcPct val="104400"/>
              </a:lnSpc>
              <a:spcBef>
                <a:spcPts val="50"/>
              </a:spcBef>
            </a:pPr>
            <a:r>
              <a:rPr lang="tr-TR" sz="1000" b="1" dirty="0" smtClean="0">
                <a:latin typeface="Book Antiqua" panose="02040602050305030304" pitchFamily="18" charset="0"/>
                <a:cs typeface="Book Antiqua"/>
              </a:rPr>
              <a:t>Devir giriş yoluyla teslim alınan taşınır gruplarına göre kayda alınır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24" name="object 24"/>
          <p:cNvSpPr txBox="1"/>
          <p:nvPr/>
        </p:nvSpPr>
        <p:spPr>
          <a:xfrm>
            <a:off x="1358900" y="6230025"/>
            <a:ext cx="4038600" cy="484941"/>
          </a:xfrm>
          <a:prstGeom prst="rect">
            <a:avLst/>
          </a:prstGeom>
        </p:spPr>
        <p:txBody>
          <a:bodyPr vert="horz" wrap="square" lIns="0" tIns="5715" rIns="0" bIns="0" rtlCol="0">
            <a:spAutoFit/>
          </a:bodyPr>
          <a:lstStyle/>
          <a:p>
            <a:pPr marL="12700" marR="5080" algn="ctr">
              <a:lnSpc>
                <a:spcPct val="105000"/>
              </a:lnSpc>
              <a:spcBef>
                <a:spcPts val="45"/>
              </a:spcBef>
            </a:pPr>
            <a:r>
              <a:rPr lang="tr-TR" sz="1000" b="1" dirty="0" smtClean="0">
                <a:latin typeface="Book Antiqua" panose="02040602050305030304" pitchFamily="18" charset="0"/>
                <a:cs typeface="Book Antiqua"/>
              </a:rPr>
              <a:t>Tüm işlemler sonucu evrakların birer sureti dosyalanır. 10 gün içerisinde taşınır devrine ilişkin işlem fişi muhasebe birimine gönderilir.</a:t>
            </a:r>
            <a:endParaRPr lang="tr-TR" sz="1000" dirty="0">
              <a:latin typeface="Book Antiqua" panose="02040602050305030304" pitchFamily="18" charset="0"/>
              <a:cs typeface="Book Antiqua"/>
            </a:endParaRPr>
          </a:p>
        </p:txBody>
      </p:sp>
      <p:sp>
        <p:nvSpPr>
          <p:cNvPr id="25" name="object 25"/>
          <p:cNvSpPr txBox="1"/>
          <p:nvPr/>
        </p:nvSpPr>
        <p:spPr>
          <a:xfrm>
            <a:off x="1409700" y="3898741"/>
            <a:ext cx="3962400" cy="490519"/>
          </a:xfrm>
          <a:prstGeom prst="rect">
            <a:avLst/>
          </a:prstGeom>
        </p:spPr>
        <p:txBody>
          <a:bodyPr vert="horz" wrap="square" lIns="0" tIns="5715" rIns="0" bIns="0" rtlCol="0">
            <a:spAutoFit/>
          </a:bodyPr>
          <a:lstStyle/>
          <a:p>
            <a:pPr marL="12700" marR="5080" indent="1270" algn="ctr">
              <a:lnSpc>
                <a:spcPct val="105100"/>
              </a:lnSpc>
              <a:spcBef>
                <a:spcPts val="45"/>
              </a:spcBef>
            </a:pPr>
            <a:r>
              <a:rPr lang="tr-TR" sz="1000" b="1" dirty="0" smtClean="0">
                <a:latin typeface="Book Antiqua" panose="02040602050305030304" pitchFamily="18" charset="0"/>
                <a:cs typeface="Book Antiqua"/>
              </a:rPr>
              <a:t>Malzemeyi verecek olan kurum/birim tarafından düzenlenen  Taşınır İşlem Fişi (Devir Çıkış) malzeme ile birlikte imza için  birimimize gönderilir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0" name="object 30"/>
          <p:cNvSpPr/>
          <p:nvPr/>
        </p:nvSpPr>
        <p:spPr>
          <a:xfrm>
            <a:off x="1260000" y="2940680"/>
            <a:ext cx="4320000" cy="867102"/>
          </a:xfrm>
          <a:prstGeom prst="rect">
            <a:avLst/>
          </a:prstGeom>
          <a:blipFill>
            <a:blip r:embed="rId3" cstate="print"/>
            <a:stretch>
              <a:fillRect/>
            </a:stretch>
          </a:blipFill>
        </p:spPr>
        <p:txBody>
          <a:bodyPr wrap="square" lIns="0" tIns="0" rIns="0" bIns="0" rtlCol="0"/>
          <a:lstStyle/>
          <a:p>
            <a:pPr algn="ctr"/>
            <a:endParaRPr sz="2800">
              <a:latin typeface="+mj-lt"/>
            </a:endParaRPr>
          </a:p>
        </p:txBody>
      </p:sp>
      <p:sp>
        <p:nvSpPr>
          <p:cNvPr id="31" name="object 31"/>
          <p:cNvSpPr txBox="1"/>
          <p:nvPr/>
        </p:nvSpPr>
        <p:spPr>
          <a:xfrm>
            <a:off x="1285472" y="3299487"/>
            <a:ext cx="4320000" cy="166456"/>
          </a:xfrm>
          <a:prstGeom prst="rect">
            <a:avLst/>
          </a:prstGeom>
        </p:spPr>
        <p:txBody>
          <a:bodyPr vert="horz" wrap="square" lIns="0" tIns="6350" rIns="0" bIns="0" rtlCol="0">
            <a:spAutoFit/>
          </a:bodyPr>
          <a:lstStyle/>
          <a:p>
            <a:pPr marL="421005" marR="5080" indent="-408940" algn="ctr">
              <a:lnSpc>
                <a:spcPct val="104400"/>
              </a:lnSpc>
              <a:spcBef>
                <a:spcPts val="50"/>
              </a:spcBef>
            </a:pPr>
            <a:r>
              <a:rPr lang="tr-TR" sz="1000" b="1" dirty="0" smtClean="0">
                <a:latin typeface="Book Antiqua" panose="02040602050305030304" pitchFamily="18" charset="0"/>
                <a:cs typeface="Book Antiqua"/>
              </a:rPr>
              <a:t>İstek kabul edilir ise;</a:t>
            </a:r>
            <a:endParaRPr lang="tr-TR" sz="1000" dirty="0">
              <a:latin typeface="Book Antiqua" panose="02040602050305030304" pitchFamily="18" charset="0"/>
              <a:cs typeface="Book Antiqua"/>
            </a:endParaRPr>
          </a:p>
        </p:txBody>
      </p:sp>
      <p:sp>
        <p:nvSpPr>
          <p:cNvPr id="34" name="object 34"/>
          <p:cNvSpPr/>
          <p:nvPr/>
        </p:nvSpPr>
        <p:spPr>
          <a:xfrm>
            <a:off x="1214390" y="7036498"/>
            <a:ext cx="4320000" cy="511314"/>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6" name="object 36"/>
          <p:cNvSpPr txBox="1"/>
          <p:nvPr/>
        </p:nvSpPr>
        <p:spPr>
          <a:xfrm>
            <a:off x="1272772" y="7231658"/>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5" name="Tablo 4"/>
          <p:cNvGraphicFramePr>
            <a:graphicFrameLocks noGrp="1"/>
          </p:cNvGraphicFramePr>
          <p:nvPr>
            <p:extLst>
              <p:ext uri="{D42A27DB-BD31-4B8C-83A1-F6EECF244321}">
                <p14:modId xmlns:p14="http://schemas.microsoft.com/office/powerpoint/2010/main" val="813314067"/>
              </p:ext>
            </p:extLst>
          </p:nvPr>
        </p:nvGraphicFramePr>
        <p:xfrm>
          <a:off x="391886" y="463020"/>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297630698"/>
                    </a:ext>
                  </a:extLst>
                </a:gridCol>
                <a:gridCol w="3340016">
                  <a:extLst>
                    <a:ext uri="{9D8B030D-6E8A-4147-A177-3AD203B41FA5}">
                      <a16:colId xmlns:a16="http://schemas.microsoft.com/office/drawing/2014/main" val="1182158850"/>
                    </a:ext>
                  </a:extLst>
                </a:gridCol>
                <a:gridCol w="967860">
                  <a:extLst>
                    <a:ext uri="{9D8B030D-6E8A-4147-A177-3AD203B41FA5}">
                      <a16:colId xmlns:a16="http://schemas.microsoft.com/office/drawing/2014/main" val="2513671414"/>
                    </a:ext>
                  </a:extLst>
                </a:gridCol>
                <a:gridCol w="892119">
                  <a:extLst>
                    <a:ext uri="{9D8B030D-6E8A-4147-A177-3AD203B41FA5}">
                      <a16:colId xmlns:a16="http://schemas.microsoft.com/office/drawing/2014/main" val="1956743261"/>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Devir Yoluyla Malzeme Girişi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556964"/>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41664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337310"/>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586917"/>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902277"/>
                  </a:ext>
                </a:extLst>
              </a:tr>
            </a:tbl>
          </a:graphicData>
        </a:graphic>
      </p:graphicFrame>
      <p:pic>
        <p:nvPicPr>
          <p:cNvPr id="9217"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508" y="476513"/>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224000" y="1419809"/>
            <a:ext cx="4320000" cy="636383"/>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9" name="object 9"/>
          <p:cNvSpPr txBox="1"/>
          <p:nvPr/>
        </p:nvSpPr>
        <p:spPr>
          <a:xfrm>
            <a:off x="1224000" y="1625854"/>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smtClean="0">
                <a:solidFill>
                  <a:srgbClr val="FFFFFF"/>
                </a:solidFill>
                <a:latin typeface="+mj-lt"/>
                <a:cs typeface="Book Antiqua"/>
              </a:rPr>
              <a:t>DEVİR</a:t>
            </a:r>
            <a:r>
              <a:rPr sz="1200" b="1" dirty="0" smtClean="0">
                <a:solidFill>
                  <a:srgbClr val="FFFFFF"/>
                </a:solidFill>
                <a:latin typeface="+mj-lt"/>
                <a:cs typeface="Book Antiqua"/>
              </a:rPr>
              <a:t> </a:t>
            </a:r>
            <a:r>
              <a:rPr sz="1200" b="1" dirty="0">
                <a:solidFill>
                  <a:srgbClr val="FFFFFF"/>
                </a:solidFill>
                <a:latin typeface="+mj-lt"/>
                <a:cs typeface="Book Antiqua"/>
              </a:rPr>
              <a:t>YOLUYLA MALZEME ÇIKI</a:t>
            </a:r>
            <a:r>
              <a:rPr lang="tr-TR" sz="1200" b="1" dirty="0" smtClean="0">
                <a:solidFill>
                  <a:srgbClr val="FFFFFF"/>
                </a:solidFill>
                <a:latin typeface="+mj-lt"/>
                <a:cs typeface="Book Antiqua"/>
              </a:rPr>
              <a:t>Ş İŞLEMİ</a:t>
            </a:r>
            <a:endParaRPr sz="1200" dirty="0">
              <a:latin typeface="+mj-lt"/>
              <a:cs typeface="Book Antiqua"/>
            </a:endParaRPr>
          </a:p>
        </p:txBody>
      </p:sp>
      <p:sp>
        <p:nvSpPr>
          <p:cNvPr id="10" name="object 10"/>
          <p:cNvSpPr/>
          <p:nvPr/>
        </p:nvSpPr>
        <p:spPr>
          <a:xfrm>
            <a:off x="1224000" y="2253246"/>
            <a:ext cx="4320000" cy="596887"/>
          </a:xfrm>
          <a:prstGeom prst="rect">
            <a:avLst/>
          </a:prstGeom>
          <a:solidFill>
            <a:schemeClr val="tx2">
              <a:lumMod val="40000"/>
              <a:lumOff val="60000"/>
            </a:schemeClr>
          </a:solidFill>
        </p:spPr>
        <p:txBody>
          <a:bodyPr wrap="square" lIns="0" tIns="0" rIns="0" bIns="0" rtlCol="0"/>
          <a:lstStyle/>
          <a:p>
            <a:pPr algn="ctr"/>
            <a:endParaRPr sz="1100" b="1"/>
          </a:p>
        </p:txBody>
      </p:sp>
      <p:sp>
        <p:nvSpPr>
          <p:cNvPr id="11" name="object 11"/>
          <p:cNvSpPr txBox="1"/>
          <p:nvPr/>
        </p:nvSpPr>
        <p:spPr>
          <a:xfrm>
            <a:off x="1224000" y="2389378"/>
            <a:ext cx="4320000" cy="339324"/>
          </a:xfrm>
          <a:prstGeom prst="rect">
            <a:avLst/>
          </a:prstGeom>
        </p:spPr>
        <p:txBody>
          <a:bodyPr vert="horz" wrap="square" lIns="0" tIns="6350" rIns="0" bIns="0" rtlCol="0">
            <a:spAutoFit/>
          </a:bodyPr>
          <a:lstStyle/>
          <a:p>
            <a:pPr marL="1062990" marR="5080" indent="-1050925" algn="ctr">
              <a:lnSpc>
                <a:spcPct val="104400"/>
              </a:lnSpc>
              <a:spcBef>
                <a:spcPts val="50"/>
              </a:spcBef>
            </a:pPr>
            <a:r>
              <a:rPr lang="tr-TR" sz="1000" b="1" dirty="0" smtClean="0">
                <a:latin typeface="Book Antiqua" panose="02040602050305030304" pitchFamily="18" charset="0"/>
                <a:cs typeface="Book Antiqua"/>
              </a:rPr>
              <a:t>İhtiyacı olan kurum/birimlerden gelen talepler harcama </a:t>
            </a:r>
          </a:p>
          <a:p>
            <a:pPr marL="1062990" marR="5080" indent="-1050925" algn="ctr">
              <a:lnSpc>
                <a:spcPct val="104400"/>
              </a:lnSpc>
              <a:spcBef>
                <a:spcPts val="50"/>
              </a:spcBef>
            </a:pPr>
            <a:r>
              <a:rPr lang="tr-TR" sz="1000" b="1" dirty="0" smtClean="0">
                <a:latin typeface="Book Antiqua" panose="02040602050305030304" pitchFamily="18" charset="0"/>
                <a:cs typeface="Book Antiqua"/>
              </a:rPr>
              <a:t>yetkilisi tarafından değerlendirilir.</a:t>
            </a:r>
            <a:endParaRPr lang="tr-TR" sz="1000" dirty="0">
              <a:latin typeface="Book Antiqua" panose="02040602050305030304" pitchFamily="18" charset="0"/>
              <a:cs typeface="Book Antiqua"/>
            </a:endParaRPr>
          </a:p>
        </p:txBody>
      </p:sp>
      <p:sp>
        <p:nvSpPr>
          <p:cNvPr id="12" name="object 12"/>
          <p:cNvSpPr/>
          <p:nvPr/>
        </p:nvSpPr>
        <p:spPr>
          <a:xfrm>
            <a:off x="1224000" y="5045915"/>
            <a:ext cx="4320000" cy="667731"/>
          </a:xfrm>
          <a:prstGeom prst="rect">
            <a:avLst/>
          </a:prstGeom>
          <a:solidFill>
            <a:schemeClr val="tx2">
              <a:lumMod val="40000"/>
              <a:lumOff val="60000"/>
            </a:schemeClr>
          </a:solidFill>
        </p:spPr>
        <p:txBody>
          <a:bodyPr wrap="square" lIns="0" tIns="0" rIns="0" bIns="0" rtlCol="0"/>
          <a:lstStyle/>
          <a:p>
            <a:pPr algn="ctr"/>
            <a:endParaRPr sz="1100" b="1"/>
          </a:p>
        </p:txBody>
      </p:sp>
      <p:sp>
        <p:nvSpPr>
          <p:cNvPr id="15" name="object 15"/>
          <p:cNvSpPr/>
          <p:nvPr/>
        </p:nvSpPr>
        <p:spPr>
          <a:xfrm>
            <a:off x="1225311" y="5833084"/>
            <a:ext cx="4320000" cy="449347"/>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p:nvPr/>
        </p:nvSpPr>
        <p:spPr>
          <a:xfrm>
            <a:off x="1197289" y="3560461"/>
            <a:ext cx="4320000" cy="621303"/>
          </a:xfrm>
          <a:prstGeom prst="rect">
            <a:avLst/>
          </a:prstGeom>
          <a:solidFill>
            <a:schemeClr val="tx2">
              <a:lumMod val="40000"/>
              <a:lumOff val="60000"/>
            </a:schemeClr>
          </a:solidFill>
        </p:spPr>
        <p:txBody>
          <a:bodyPr wrap="square" lIns="0" tIns="0" rIns="0" bIns="0" rtlCol="0"/>
          <a:lstStyle/>
          <a:p>
            <a:pPr algn="ctr"/>
            <a:endParaRPr sz="1100" b="1"/>
          </a:p>
        </p:txBody>
      </p:sp>
      <p:sp>
        <p:nvSpPr>
          <p:cNvPr id="21" name="object 21"/>
          <p:cNvSpPr/>
          <p:nvPr/>
        </p:nvSpPr>
        <p:spPr>
          <a:xfrm>
            <a:off x="1220486" y="4288141"/>
            <a:ext cx="4320000" cy="628687"/>
          </a:xfrm>
          <a:prstGeom prst="rect">
            <a:avLst/>
          </a:prstGeom>
          <a:solidFill>
            <a:schemeClr val="tx2">
              <a:lumMod val="40000"/>
              <a:lumOff val="60000"/>
            </a:schemeClr>
          </a:solidFill>
        </p:spPr>
        <p:txBody>
          <a:bodyPr wrap="square" lIns="0" tIns="0" rIns="0" bIns="0" rtlCol="0"/>
          <a:lstStyle/>
          <a:p>
            <a:pPr algn="ctr"/>
            <a:endParaRPr sz="1100" b="1"/>
          </a:p>
        </p:txBody>
      </p:sp>
      <p:sp>
        <p:nvSpPr>
          <p:cNvPr id="22" name="object 22"/>
          <p:cNvSpPr txBox="1"/>
          <p:nvPr/>
        </p:nvSpPr>
        <p:spPr>
          <a:xfrm>
            <a:off x="1224000" y="3731397"/>
            <a:ext cx="4320000" cy="328936"/>
          </a:xfrm>
          <a:prstGeom prst="rect">
            <a:avLst/>
          </a:prstGeom>
        </p:spPr>
        <p:txBody>
          <a:bodyPr vert="horz" wrap="square" lIns="0" tIns="5715" rIns="0" bIns="0" rtlCol="0">
            <a:spAutoFit/>
          </a:bodyPr>
          <a:lstStyle/>
          <a:p>
            <a:pPr marL="12700" marR="5080" indent="1905" algn="ctr">
              <a:lnSpc>
                <a:spcPct val="105000"/>
              </a:lnSpc>
              <a:spcBef>
                <a:spcPts val="45"/>
              </a:spcBef>
            </a:pPr>
            <a:r>
              <a:rPr lang="tr-TR" sz="1000" b="1" dirty="0" smtClean="0">
                <a:latin typeface="Book Antiqua" panose="02040602050305030304" pitchFamily="18" charset="0"/>
                <a:cs typeface="Book Antiqua"/>
              </a:rPr>
              <a:t>Malzemenin çıkışına ait Taşınır İşlem Fişi (Devir Çıkış) malzemeyi talep eden kurum/birime malzeme ile birlikte imza için gönderilir.</a:t>
            </a:r>
            <a:endParaRPr lang="tr-TR" sz="1000" dirty="0">
              <a:latin typeface="Book Antiqua" panose="02040602050305030304" pitchFamily="18" charset="0"/>
              <a:cs typeface="Book Antiqua"/>
            </a:endParaRPr>
          </a:p>
        </p:txBody>
      </p:sp>
      <p:sp>
        <p:nvSpPr>
          <p:cNvPr id="23" name="object 23"/>
          <p:cNvSpPr txBox="1"/>
          <p:nvPr/>
        </p:nvSpPr>
        <p:spPr>
          <a:xfrm>
            <a:off x="1197289" y="4342023"/>
            <a:ext cx="4320000" cy="497572"/>
          </a:xfrm>
          <a:prstGeom prst="rect">
            <a:avLst/>
          </a:prstGeom>
        </p:spPr>
        <p:txBody>
          <a:bodyPr vert="horz" wrap="square" lIns="0" tIns="12700" rIns="0" bIns="0" rtlCol="0">
            <a:spAutoFit/>
          </a:bodyPr>
          <a:lstStyle/>
          <a:p>
            <a:pPr marL="12065" marR="5080" algn="ctr">
              <a:lnSpc>
                <a:spcPct val="105200"/>
              </a:lnSpc>
              <a:spcBef>
                <a:spcPts val="100"/>
              </a:spcBef>
            </a:pPr>
            <a:r>
              <a:rPr lang="tr-TR" sz="1000" b="1" dirty="0" smtClean="0">
                <a:latin typeface="Book Antiqua" panose="02040602050305030304" pitchFamily="18" charset="0"/>
                <a:cs typeface="Book Antiqua"/>
              </a:rPr>
              <a:t>Malzemeyi teslim alan kurum/birim tarafından imzalanan Taşınır İşlem Fişi (Devir Çıkış), düzenlenen Taşınır İşlem Fişi (Devir Giriş) ile birlikte malzemeyi teslim eden kurum/birime gönderilir.</a:t>
            </a:r>
            <a:endParaRPr lang="tr-TR" sz="1000" dirty="0">
              <a:latin typeface="Book Antiqua" panose="02040602050305030304" pitchFamily="18" charset="0"/>
              <a:cs typeface="Book Antiqua"/>
            </a:endParaRPr>
          </a:p>
        </p:txBody>
      </p:sp>
      <p:sp>
        <p:nvSpPr>
          <p:cNvPr id="24" name="object 24"/>
          <p:cNvSpPr txBox="1"/>
          <p:nvPr/>
        </p:nvSpPr>
        <p:spPr>
          <a:xfrm>
            <a:off x="1197289" y="5234799"/>
            <a:ext cx="4320000" cy="328936"/>
          </a:xfrm>
          <a:prstGeom prst="rect">
            <a:avLst/>
          </a:prstGeom>
        </p:spPr>
        <p:txBody>
          <a:bodyPr vert="horz" wrap="square" lIns="0" tIns="5715" rIns="0" bIns="0" rtlCol="0">
            <a:spAutoFit/>
          </a:bodyPr>
          <a:lstStyle/>
          <a:p>
            <a:pPr marL="12700" marR="5080" algn="ctr">
              <a:lnSpc>
                <a:spcPct val="105100"/>
              </a:lnSpc>
              <a:spcBef>
                <a:spcPts val="45"/>
              </a:spcBef>
            </a:pPr>
            <a:r>
              <a:rPr lang="tr-TR" sz="1000" b="1" dirty="0" smtClean="0">
                <a:latin typeface="Book Antiqua" panose="02040602050305030304" pitchFamily="18" charset="0"/>
                <a:cs typeface="Book Antiqua"/>
              </a:rPr>
              <a:t>Devir çıkış yoluyla teslim edilen taşınırlar kayıtlardan düşülerek fişlerin birer sureti Konsolide Yetkilisine gönderilir.</a:t>
            </a:r>
            <a:endParaRPr lang="tr-TR" sz="1000" dirty="0">
              <a:latin typeface="Book Antiqua" panose="02040602050305030304" pitchFamily="18" charset="0"/>
              <a:cs typeface="Book Antiqua"/>
            </a:endParaRPr>
          </a:p>
        </p:txBody>
      </p:sp>
      <p:sp>
        <p:nvSpPr>
          <p:cNvPr id="25" name="object 25"/>
          <p:cNvSpPr txBox="1"/>
          <p:nvPr/>
        </p:nvSpPr>
        <p:spPr>
          <a:xfrm>
            <a:off x="1155715" y="5967351"/>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Tüm işlemler sonucu evrakların birer dosyalanır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0" name="object 30"/>
          <p:cNvSpPr/>
          <p:nvPr/>
        </p:nvSpPr>
        <p:spPr>
          <a:xfrm>
            <a:off x="1224000" y="2858155"/>
            <a:ext cx="4320000" cy="727042"/>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31" name="object 31"/>
          <p:cNvSpPr txBox="1"/>
          <p:nvPr/>
        </p:nvSpPr>
        <p:spPr>
          <a:xfrm>
            <a:off x="1250711" y="3154975"/>
            <a:ext cx="4320000" cy="166456"/>
          </a:xfrm>
          <a:prstGeom prst="rect">
            <a:avLst/>
          </a:prstGeom>
        </p:spPr>
        <p:txBody>
          <a:bodyPr vert="horz" wrap="square" lIns="0" tIns="6350" rIns="0" bIns="0" rtlCol="0">
            <a:spAutoFit/>
          </a:bodyPr>
          <a:lstStyle/>
          <a:p>
            <a:pPr marL="441959" marR="5080" indent="-429895" algn="ctr">
              <a:lnSpc>
                <a:spcPct val="104400"/>
              </a:lnSpc>
              <a:spcBef>
                <a:spcPts val="50"/>
              </a:spcBef>
            </a:pPr>
            <a:r>
              <a:rPr lang="tr-TR" sz="1000" b="1" dirty="0" smtClean="0">
                <a:latin typeface="Book Antiqua" panose="02040602050305030304" pitchFamily="18" charset="0"/>
                <a:cs typeface="Book Antiqua"/>
              </a:rPr>
              <a:t>Talep kabul edildi ise;</a:t>
            </a:r>
            <a:endParaRPr lang="tr-TR" sz="1000" dirty="0">
              <a:latin typeface="Book Antiqua" panose="02040602050305030304" pitchFamily="18" charset="0"/>
              <a:cs typeface="Book Antiqua"/>
            </a:endParaRPr>
          </a:p>
        </p:txBody>
      </p:sp>
      <p:sp>
        <p:nvSpPr>
          <p:cNvPr id="34" name="object 34"/>
          <p:cNvSpPr/>
          <p:nvPr/>
        </p:nvSpPr>
        <p:spPr>
          <a:xfrm>
            <a:off x="1220486" y="6423455"/>
            <a:ext cx="4320000" cy="525183"/>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6" name="object 36"/>
          <p:cNvSpPr txBox="1"/>
          <p:nvPr/>
        </p:nvSpPr>
        <p:spPr>
          <a:xfrm>
            <a:off x="1184589" y="6625182"/>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80"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824503512"/>
              </p:ext>
            </p:extLst>
          </p:nvPr>
        </p:nvGraphicFramePr>
        <p:xfrm>
          <a:off x="391886" y="290477"/>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644580021"/>
                    </a:ext>
                  </a:extLst>
                </a:gridCol>
                <a:gridCol w="3340016">
                  <a:extLst>
                    <a:ext uri="{9D8B030D-6E8A-4147-A177-3AD203B41FA5}">
                      <a16:colId xmlns:a16="http://schemas.microsoft.com/office/drawing/2014/main" val="275803106"/>
                    </a:ext>
                  </a:extLst>
                </a:gridCol>
                <a:gridCol w="967860">
                  <a:extLst>
                    <a:ext uri="{9D8B030D-6E8A-4147-A177-3AD203B41FA5}">
                      <a16:colId xmlns:a16="http://schemas.microsoft.com/office/drawing/2014/main" val="4128004295"/>
                    </a:ext>
                  </a:extLst>
                </a:gridCol>
                <a:gridCol w="892119">
                  <a:extLst>
                    <a:ext uri="{9D8B030D-6E8A-4147-A177-3AD203B41FA5}">
                      <a16:colId xmlns:a16="http://schemas.microsoft.com/office/drawing/2014/main" val="1972844405"/>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Devir Yoluyla Malzeme Çıkış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215706"/>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55665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707694"/>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719158"/>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627258"/>
                  </a:ext>
                </a:extLst>
              </a:tr>
            </a:tbl>
          </a:graphicData>
        </a:graphic>
      </p:graphicFrame>
      <p:pic>
        <p:nvPicPr>
          <p:cNvPr id="10241"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30" y="330850"/>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260000" y="1356105"/>
            <a:ext cx="4320000" cy="50495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9" name="object 9"/>
          <p:cNvSpPr txBox="1"/>
          <p:nvPr/>
        </p:nvSpPr>
        <p:spPr>
          <a:xfrm>
            <a:off x="1260000" y="1524000"/>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spc="-110" dirty="0">
                <a:solidFill>
                  <a:srgbClr val="FFFFFF"/>
                </a:solidFill>
                <a:latin typeface="+mj-lt"/>
                <a:cs typeface="Book Antiqua"/>
              </a:rPr>
              <a:t>H</a:t>
            </a:r>
            <a:r>
              <a:rPr lang="tr-TR" sz="1200" b="1" spc="-110" dirty="0">
                <a:solidFill>
                  <a:srgbClr val="FFFFFF"/>
                </a:solidFill>
                <a:latin typeface="+mj-lt"/>
                <a:cs typeface="Book Antiqua"/>
              </a:rPr>
              <a:t>İ</a:t>
            </a:r>
            <a:r>
              <a:rPr sz="1200" b="1" dirty="0">
                <a:solidFill>
                  <a:srgbClr val="FFFFFF"/>
                </a:solidFill>
                <a:latin typeface="+mj-lt"/>
                <a:cs typeface="Book Antiqua"/>
              </a:rPr>
              <a:t>BE</a:t>
            </a:r>
            <a:r>
              <a:rPr lang="tr-TR" sz="1200" b="1" dirty="0">
                <a:solidFill>
                  <a:srgbClr val="FFFFFF"/>
                </a:solidFill>
                <a:latin typeface="+mj-lt"/>
                <a:cs typeface="Book Antiqua"/>
              </a:rPr>
              <a:t> </a:t>
            </a:r>
            <a:r>
              <a:rPr sz="1200" b="1" dirty="0" smtClean="0">
                <a:solidFill>
                  <a:srgbClr val="FFFFFF"/>
                </a:solidFill>
                <a:latin typeface="+mj-lt"/>
                <a:cs typeface="Book Antiqua"/>
              </a:rPr>
              <a:t>YOLUYLA MALZEM</a:t>
            </a:r>
            <a:r>
              <a:rPr lang="tr-TR" sz="1200" b="1" dirty="0" smtClean="0">
                <a:solidFill>
                  <a:srgbClr val="FFFFFF"/>
                </a:solidFill>
                <a:latin typeface="+mj-lt"/>
                <a:cs typeface="Book Antiqua"/>
              </a:rPr>
              <a:t>E GİRİŞ İŞLEMİ</a:t>
            </a:r>
            <a:endParaRPr sz="1200" dirty="0">
              <a:latin typeface="+mj-lt"/>
              <a:cs typeface="Book Antiqua"/>
            </a:endParaRPr>
          </a:p>
        </p:txBody>
      </p:sp>
      <p:sp>
        <p:nvSpPr>
          <p:cNvPr id="10" name="object 10"/>
          <p:cNvSpPr/>
          <p:nvPr/>
        </p:nvSpPr>
        <p:spPr>
          <a:xfrm>
            <a:off x="1260000" y="1973847"/>
            <a:ext cx="4320000" cy="528457"/>
          </a:xfrm>
          <a:prstGeom prst="rect">
            <a:avLst/>
          </a:prstGeom>
          <a:solidFill>
            <a:schemeClr val="tx2">
              <a:lumMod val="40000"/>
              <a:lumOff val="60000"/>
            </a:schemeClr>
          </a:solidFill>
        </p:spPr>
        <p:txBody>
          <a:bodyPr wrap="square" lIns="0" tIns="0" rIns="0" bIns="0" rtlCol="0"/>
          <a:lstStyle/>
          <a:p>
            <a:pPr algn="ctr"/>
            <a:endParaRPr sz="1100" b="1"/>
          </a:p>
        </p:txBody>
      </p:sp>
      <p:sp>
        <p:nvSpPr>
          <p:cNvPr id="11" name="object 11"/>
          <p:cNvSpPr txBox="1"/>
          <p:nvPr/>
        </p:nvSpPr>
        <p:spPr>
          <a:xfrm>
            <a:off x="1260000" y="2091593"/>
            <a:ext cx="4320000" cy="342401"/>
          </a:xfrm>
          <a:prstGeom prst="rect">
            <a:avLst/>
          </a:prstGeom>
        </p:spPr>
        <p:txBody>
          <a:bodyPr vert="horz" wrap="square" lIns="0" tIns="6350" rIns="0" bIns="0" rtlCol="0">
            <a:spAutoFit/>
          </a:bodyPr>
          <a:lstStyle/>
          <a:p>
            <a:pPr marL="1259205" marR="5080" indent="-1247140" algn="ctr">
              <a:lnSpc>
                <a:spcPct val="104600"/>
              </a:lnSpc>
              <a:spcBef>
                <a:spcPts val="50"/>
              </a:spcBef>
            </a:pPr>
            <a:r>
              <a:rPr lang="tr-TR" sz="1000" b="1" dirty="0" smtClean="0">
                <a:latin typeface="Book Antiqua" panose="02040602050305030304" pitchFamily="18" charset="0"/>
                <a:cs typeface="Book Antiqua"/>
              </a:rPr>
              <a:t>Hibe olarak alınacak malzemelerin listesi harcama </a:t>
            </a:r>
          </a:p>
          <a:p>
            <a:pPr marL="1259205" marR="5080" indent="-1247140" algn="ctr">
              <a:lnSpc>
                <a:spcPct val="104600"/>
              </a:lnSpc>
              <a:spcBef>
                <a:spcPts val="50"/>
              </a:spcBef>
            </a:pPr>
            <a:r>
              <a:rPr lang="tr-TR" sz="1000" b="1" dirty="0" smtClean="0">
                <a:latin typeface="Book Antiqua" panose="02040602050305030304" pitchFamily="18" charset="0"/>
                <a:cs typeface="Book Antiqua"/>
              </a:rPr>
              <a:t>yetkilisinin onayına sunulur.</a:t>
            </a:r>
            <a:endParaRPr lang="tr-TR" sz="1000" dirty="0">
              <a:latin typeface="Book Antiqua" panose="02040602050305030304" pitchFamily="18" charset="0"/>
              <a:cs typeface="Book Antiqua"/>
            </a:endParaRPr>
          </a:p>
        </p:txBody>
      </p:sp>
      <p:sp>
        <p:nvSpPr>
          <p:cNvPr id="16" name="object 16"/>
          <p:cNvSpPr/>
          <p:nvPr/>
        </p:nvSpPr>
        <p:spPr>
          <a:xfrm>
            <a:off x="1234600" y="4951639"/>
            <a:ext cx="4320000" cy="497138"/>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p:nvPr/>
        </p:nvSpPr>
        <p:spPr>
          <a:xfrm>
            <a:off x="1234600" y="5583424"/>
            <a:ext cx="4320000" cy="484391"/>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p:nvPr/>
        </p:nvSpPr>
        <p:spPr>
          <a:xfrm>
            <a:off x="1307100" y="4036064"/>
            <a:ext cx="4320000" cy="902784"/>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21" name="object 21"/>
          <p:cNvSpPr/>
          <p:nvPr/>
        </p:nvSpPr>
        <p:spPr>
          <a:xfrm>
            <a:off x="1219200" y="6887557"/>
            <a:ext cx="4320000" cy="50594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2" name="object 22"/>
          <p:cNvSpPr/>
          <p:nvPr/>
        </p:nvSpPr>
        <p:spPr>
          <a:xfrm>
            <a:off x="1260000" y="2612687"/>
            <a:ext cx="4320000" cy="730262"/>
          </a:xfrm>
          <a:prstGeom prst="rect">
            <a:avLst/>
          </a:prstGeom>
          <a:solidFill>
            <a:schemeClr val="tx2">
              <a:lumMod val="40000"/>
              <a:lumOff val="60000"/>
            </a:schemeClr>
          </a:solidFill>
        </p:spPr>
        <p:txBody>
          <a:bodyPr wrap="square" lIns="0" tIns="0" rIns="0" bIns="0" rtlCol="0"/>
          <a:lstStyle/>
          <a:p>
            <a:pPr algn="ctr"/>
            <a:endParaRPr sz="1100" b="1"/>
          </a:p>
        </p:txBody>
      </p:sp>
      <p:sp>
        <p:nvSpPr>
          <p:cNvPr id="23" name="object 23"/>
          <p:cNvSpPr txBox="1"/>
          <p:nvPr/>
        </p:nvSpPr>
        <p:spPr>
          <a:xfrm>
            <a:off x="1260000" y="2761387"/>
            <a:ext cx="4320000" cy="490519"/>
          </a:xfrm>
          <a:prstGeom prst="rect">
            <a:avLst/>
          </a:prstGeom>
        </p:spPr>
        <p:txBody>
          <a:bodyPr vert="horz" wrap="square" lIns="0" tIns="5715" rIns="0" bIns="0" rtlCol="0">
            <a:spAutoFit/>
          </a:bodyPr>
          <a:lstStyle/>
          <a:p>
            <a:pPr marL="12700" marR="5080" indent="-3175" algn="ctr">
              <a:lnSpc>
                <a:spcPct val="105000"/>
              </a:lnSpc>
              <a:spcBef>
                <a:spcPts val="45"/>
              </a:spcBef>
            </a:pPr>
            <a:r>
              <a:rPr lang="tr-TR" sz="1000" b="1" dirty="0" smtClean="0">
                <a:latin typeface="Book Antiqua" panose="02040602050305030304" pitchFamily="18" charset="0"/>
                <a:cs typeface="Book Antiqua"/>
              </a:rPr>
              <a:t>Hibe olarak alınacak malzemeyi incelemek üzere harcama yetkilisi  tarafından bir komisyon oluşturularak malzemenin yerinde incelenmesi  sağlanır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24" name="object 24"/>
          <p:cNvSpPr txBox="1"/>
          <p:nvPr/>
        </p:nvSpPr>
        <p:spPr>
          <a:xfrm>
            <a:off x="1234600" y="5055285"/>
            <a:ext cx="4320000" cy="175946"/>
          </a:xfrm>
          <a:prstGeom prst="rect">
            <a:avLst/>
          </a:prstGeom>
        </p:spPr>
        <p:txBody>
          <a:bodyPr vert="horz" wrap="square" lIns="0" tIns="12700" rIns="0" bIns="0" rtlCol="0">
            <a:spAutoFit/>
          </a:bodyPr>
          <a:lstStyle/>
          <a:p>
            <a:pPr marL="1523365" marR="5080" indent="-1510665" algn="ctr">
              <a:lnSpc>
                <a:spcPct val="105600"/>
              </a:lnSpc>
              <a:spcBef>
                <a:spcPts val="100"/>
              </a:spcBef>
            </a:pPr>
            <a:r>
              <a:rPr lang="tr-TR" sz="1000" b="1" dirty="0" smtClean="0">
                <a:latin typeface="Book Antiqua" panose="02040602050305030304" pitchFamily="18" charset="0"/>
                <a:cs typeface="Book Antiqua"/>
              </a:rPr>
              <a:t>Taşınır İşlem Fişi (Bağış Giriş) düzenlenerek </a:t>
            </a:r>
            <a:r>
              <a:rPr lang="tr-TR" sz="1000" b="1" spc="10" dirty="0" smtClean="0">
                <a:latin typeface="Book Antiqua" panose="02040602050305030304" pitchFamily="18" charset="0"/>
                <a:cs typeface="Book Antiqua"/>
              </a:rPr>
              <a:t>malzeme depoya </a:t>
            </a:r>
            <a:r>
              <a:rPr lang="tr-TR" sz="1000" b="1" spc="5" dirty="0" smtClean="0">
                <a:latin typeface="Book Antiqua" panose="02040602050305030304" pitchFamily="18" charset="0"/>
                <a:cs typeface="Book Antiqua"/>
              </a:rPr>
              <a:t>alınır.</a:t>
            </a:r>
            <a:endParaRPr lang="tr-TR" sz="1000" dirty="0">
              <a:latin typeface="Book Antiqua" panose="02040602050305030304" pitchFamily="18" charset="0"/>
              <a:cs typeface="Book Antiqua"/>
            </a:endParaRPr>
          </a:p>
        </p:txBody>
      </p:sp>
      <p:sp>
        <p:nvSpPr>
          <p:cNvPr id="25" name="object 25"/>
          <p:cNvSpPr txBox="1"/>
          <p:nvPr/>
        </p:nvSpPr>
        <p:spPr>
          <a:xfrm>
            <a:off x="1260000" y="5631963"/>
            <a:ext cx="4320000" cy="339324"/>
          </a:xfrm>
          <a:prstGeom prst="rect">
            <a:avLst/>
          </a:prstGeom>
        </p:spPr>
        <p:txBody>
          <a:bodyPr vert="horz" wrap="square" lIns="0" tIns="6350" rIns="0" bIns="0" rtlCol="0">
            <a:spAutoFit/>
          </a:bodyPr>
          <a:lstStyle/>
          <a:p>
            <a:pPr marL="1238250" marR="5080" indent="-1226185" algn="ctr">
              <a:lnSpc>
                <a:spcPct val="104400"/>
              </a:lnSpc>
              <a:spcBef>
                <a:spcPts val="50"/>
              </a:spcBef>
            </a:pPr>
            <a:r>
              <a:rPr lang="tr-TR" sz="1000" b="1" dirty="0" smtClean="0">
                <a:latin typeface="Book Antiqua" panose="02040602050305030304" pitchFamily="18" charset="0"/>
                <a:cs typeface="Book Antiqua"/>
              </a:rPr>
              <a:t>Ambara alınan taşınır isteğe göre ilgili birimlere </a:t>
            </a:r>
          </a:p>
          <a:p>
            <a:pPr marL="1238250" marR="5080" indent="-1226185" algn="ctr">
              <a:lnSpc>
                <a:spcPct val="104400"/>
              </a:lnSpc>
              <a:spcBef>
                <a:spcPts val="50"/>
              </a:spcBef>
            </a:pPr>
            <a:r>
              <a:rPr lang="tr-TR" sz="1000" b="1" dirty="0" smtClean="0">
                <a:latin typeface="Book Antiqua" panose="02040602050305030304" pitchFamily="18" charset="0"/>
                <a:cs typeface="Book Antiqua"/>
              </a:rPr>
              <a:t>zimmetle teslim edilir.</a:t>
            </a:r>
            <a:endParaRPr lang="tr-TR" sz="1000" dirty="0">
              <a:latin typeface="Book Antiqua" panose="02040602050305030304" pitchFamily="18" charset="0"/>
              <a:cs typeface="Book Antiqua"/>
            </a:endParaRPr>
          </a:p>
        </p:txBody>
      </p:sp>
      <p:sp>
        <p:nvSpPr>
          <p:cNvPr id="26" name="object 26"/>
          <p:cNvSpPr txBox="1"/>
          <p:nvPr/>
        </p:nvSpPr>
        <p:spPr>
          <a:xfrm>
            <a:off x="1979859" y="4328447"/>
            <a:ext cx="2880282" cy="328936"/>
          </a:xfrm>
          <a:prstGeom prst="rect">
            <a:avLst/>
          </a:prstGeom>
        </p:spPr>
        <p:txBody>
          <a:bodyPr vert="horz" wrap="square" lIns="0" tIns="5715" rIns="0" bIns="0" rtlCol="0">
            <a:spAutoFit/>
          </a:bodyPr>
          <a:lstStyle/>
          <a:p>
            <a:pPr marL="12700" marR="5080" indent="-1905" algn="ctr">
              <a:lnSpc>
                <a:spcPct val="105000"/>
              </a:lnSpc>
              <a:spcBef>
                <a:spcPts val="45"/>
              </a:spcBef>
            </a:pPr>
            <a:r>
              <a:rPr lang="tr-TR" sz="1000" b="1" dirty="0" smtClean="0">
                <a:latin typeface="Book Antiqua" panose="02040602050305030304" pitchFamily="18" charset="0"/>
                <a:cs typeface="Book Antiqua"/>
              </a:rPr>
              <a:t>Dekan veya harcama yetkilisi tarafından  onaylanması halinde;</a:t>
            </a:r>
            <a:endParaRPr lang="tr-TR" sz="1000" dirty="0">
              <a:latin typeface="Book Antiqua" panose="02040602050305030304" pitchFamily="18" charset="0"/>
              <a:cs typeface="Book Antiqua"/>
            </a:endParaRPr>
          </a:p>
        </p:txBody>
      </p:sp>
      <p:sp>
        <p:nvSpPr>
          <p:cNvPr id="29" name="object 29"/>
          <p:cNvSpPr/>
          <p:nvPr/>
        </p:nvSpPr>
        <p:spPr>
          <a:xfrm>
            <a:off x="1234600" y="3410441"/>
            <a:ext cx="4320000" cy="551959"/>
          </a:xfrm>
          <a:prstGeom prst="rect">
            <a:avLst/>
          </a:prstGeom>
          <a:solidFill>
            <a:schemeClr val="tx2">
              <a:lumMod val="40000"/>
              <a:lumOff val="60000"/>
            </a:schemeClr>
          </a:solidFill>
        </p:spPr>
        <p:txBody>
          <a:bodyPr wrap="square" lIns="0" tIns="0" rIns="0" bIns="0" rtlCol="0"/>
          <a:lstStyle/>
          <a:p>
            <a:pPr algn="ctr"/>
            <a:endParaRPr sz="1100" b="1"/>
          </a:p>
        </p:txBody>
      </p:sp>
      <p:sp>
        <p:nvSpPr>
          <p:cNvPr id="30" name="object 30"/>
          <p:cNvSpPr txBox="1"/>
          <p:nvPr/>
        </p:nvSpPr>
        <p:spPr>
          <a:xfrm>
            <a:off x="1260000" y="3578834"/>
            <a:ext cx="4320000" cy="174407"/>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Komisyon tarafından hazırlanan rapor harcama yetkilisine</a:t>
            </a:r>
            <a:r>
              <a:rPr lang="tr-TR" sz="1000" dirty="0" smtClean="0">
                <a:latin typeface="Book Antiqua" panose="02040602050305030304" pitchFamily="18" charset="0"/>
                <a:cs typeface="Book Antiqua"/>
              </a:rPr>
              <a:t> </a:t>
            </a:r>
            <a:r>
              <a:rPr lang="tr-TR" sz="1050" b="1" dirty="0" smtClean="0">
                <a:latin typeface="Book Antiqua" panose="02040602050305030304" pitchFamily="18" charset="0"/>
                <a:cs typeface="Book Antiqua"/>
              </a:rPr>
              <a:t>sunulur.</a:t>
            </a:r>
            <a:endParaRPr lang="tr-TR" sz="1050" dirty="0">
              <a:latin typeface="Book Antiqua" panose="02040602050305030304" pitchFamily="18" charset="0"/>
              <a:cs typeface="Book Antiqua"/>
            </a:endParaRPr>
          </a:p>
        </p:txBody>
      </p:sp>
      <p:sp>
        <p:nvSpPr>
          <p:cNvPr id="35" name="object 35"/>
          <p:cNvSpPr/>
          <p:nvPr/>
        </p:nvSpPr>
        <p:spPr>
          <a:xfrm>
            <a:off x="1234600" y="6242018"/>
            <a:ext cx="4320000" cy="505955"/>
          </a:xfrm>
          <a:prstGeom prst="rect">
            <a:avLst/>
          </a:prstGeom>
          <a:solidFill>
            <a:schemeClr val="tx2">
              <a:lumMod val="40000"/>
              <a:lumOff val="60000"/>
            </a:schemeClr>
          </a:solidFill>
        </p:spPr>
        <p:txBody>
          <a:bodyPr wrap="square" lIns="0" tIns="0" rIns="0" bIns="0" rtlCol="0"/>
          <a:lstStyle/>
          <a:p>
            <a:pPr algn="ctr"/>
            <a:endParaRPr sz="1100" b="1"/>
          </a:p>
        </p:txBody>
      </p:sp>
      <p:sp>
        <p:nvSpPr>
          <p:cNvPr id="36" name="object 36"/>
          <p:cNvSpPr txBox="1"/>
          <p:nvPr/>
        </p:nvSpPr>
        <p:spPr>
          <a:xfrm>
            <a:off x="1234600" y="6372019"/>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spc="10" dirty="0" smtClean="0">
                <a:latin typeface="Book Antiqua" panose="02040602050305030304" pitchFamily="18" charset="0"/>
                <a:cs typeface="Book Antiqua"/>
              </a:rPr>
              <a:t>Tüm </a:t>
            </a:r>
            <a:r>
              <a:rPr lang="tr-TR" sz="1000" b="1" spc="-35" dirty="0" smtClean="0">
                <a:latin typeface="Book Antiqua" panose="02040602050305030304" pitchFamily="18" charset="0"/>
                <a:cs typeface="Book Antiqua"/>
              </a:rPr>
              <a:t>işlemler </a:t>
            </a:r>
            <a:r>
              <a:rPr lang="tr-TR" sz="1000" b="1" dirty="0" smtClean="0">
                <a:latin typeface="Book Antiqua" panose="02040602050305030304" pitchFamily="18" charset="0"/>
                <a:cs typeface="Book Antiqua"/>
              </a:rPr>
              <a:t>sonucu evrakların birer sureti dosyalanır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0" name="object 40"/>
          <p:cNvSpPr txBox="1"/>
          <p:nvPr/>
        </p:nvSpPr>
        <p:spPr>
          <a:xfrm>
            <a:off x="1219200" y="7046912"/>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80" dirty="0">
                <a:solidFill>
                  <a:srgbClr val="FFFFFF"/>
                </a:solidFill>
                <a:latin typeface="+mj-lt"/>
                <a:cs typeface="Book Antiqua"/>
              </a:rPr>
              <a:t>İŞ</a:t>
            </a:r>
            <a:r>
              <a:rPr sz="1200" b="1" spc="-80" dirty="0">
                <a:solidFill>
                  <a:srgbClr val="FFFFFF"/>
                </a:solidFill>
                <a:latin typeface="+mj-lt"/>
                <a:cs typeface="Book Antiqua"/>
              </a:rPr>
              <a:t>LEM</a:t>
            </a:r>
            <a:r>
              <a:rPr sz="1200" b="1" spc="-25" dirty="0">
                <a:solidFill>
                  <a:srgbClr val="FFFFFF"/>
                </a:solidFill>
                <a:latin typeface="+mj-lt"/>
                <a:cs typeface="Book Antiqua"/>
              </a:rPr>
              <a:t> </a:t>
            </a:r>
            <a:r>
              <a:rPr sz="1200" b="1" spc="20" dirty="0">
                <a:solidFill>
                  <a:srgbClr val="FFFFFF"/>
                </a:solidFill>
                <a:latin typeface="+mj-lt"/>
                <a:cs typeface="Book Antiqua"/>
              </a:rPr>
              <a:t>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2913814263"/>
              </p:ext>
            </p:extLst>
          </p:nvPr>
        </p:nvGraphicFramePr>
        <p:xfrm>
          <a:off x="361950" y="304623"/>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1807136530"/>
                    </a:ext>
                  </a:extLst>
                </a:gridCol>
                <a:gridCol w="3340016">
                  <a:extLst>
                    <a:ext uri="{9D8B030D-6E8A-4147-A177-3AD203B41FA5}">
                      <a16:colId xmlns:a16="http://schemas.microsoft.com/office/drawing/2014/main" val="537420373"/>
                    </a:ext>
                  </a:extLst>
                </a:gridCol>
                <a:gridCol w="967860">
                  <a:extLst>
                    <a:ext uri="{9D8B030D-6E8A-4147-A177-3AD203B41FA5}">
                      <a16:colId xmlns:a16="http://schemas.microsoft.com/office/drawing/2014/main" val="11851130"/>
                    </a:ext>
                  </a:extLst>
                </a:gridCol>
                <a:gridCol w="892119">
                  <a:extLst>
                    <a:ext uri="{9D8B030D-6E8A-4147-A177-3AD203B41FA5}">
                      <a16:colId xmlns:a16="http://schemas.microsoft.com/office/drawing/2014/main" val="2313682577"/>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Hibe Yoluyla Malzeme Giriş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657147"/>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96452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36333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943059"/>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310119"/>
                  </a:ext>
                </a:extLst>
              </a:tr>
            </a:tbl>
          </a:graphicData>
        </a:graphic>
      </p:graphicFrame>
      <p:pic>
        <p:nvPicPr>
          <p:cNvPr id="11265"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150" y="334971"/>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226073" y="1359103"/>
            <a:ext cx="4320000" cy="596808"/>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9" name="object 9"/>
          <p:cNvSpPr txBox="1"/>
          <p:nvPr/>
        </p:nvSpPr>
        <p:spPr>
          <a:xfrm>
            <a:off x="1260000" y="1524000"/>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HURDA YOLUYLA MALZEME ÇIK</a:t>
            </a:r>
            <a:r>
              <a:rPr lang="tr-TR" sz="1200" b="1" dirty="0">
                <a:solidFill>
                  <a:srgbClr val="FFFFFF"/>
                </a:solidFill>
                <a:latin typeface="+mj-lt"/>
                <a:cs typeface="Book Antiqua"/>
              </a:rPr>
              <a:t>IŞ</a:t>
            </a:r>
            <a:endParaRPr sz="1200" dirty="0">
              <a:latin typeface="+mj-lt"/>
              <a:cs typeface="Book Antiqua"/>
            </a:endParaRPr>
          </a:p>
        </p:txBody>
      </p:sp>
      <p:sp>
        <p:nvSpPr>
          <p:cNvPr id="11" name="object 11"/>
          <p:cNvSpPr txBox="1"/>
          <p:nvPr/>
        </p:nvSpPr>
        <p:spPr>
          <a:xfrm>
            <a:off x="1260000" y="2112924"/>
            <a:ext cx="4320000" cy="513602"/>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Hurdaya ayrılacak malzemeleri değerlendirmek üzere harcama yetkilisi  tarafından uzmanlık alanına göre en az üç kişiden oluşan bir komisyon  kurulur.</a:t>
            </a:r>
            <a:endParaRPr lang="tr-TR" sz="1000" dirty="0">
              <a:latin typeface="Book Antiqua" panose="02040602050305030304" pitchFamily="18" charset="0"/>
            </a:endParaRPr>
          </a:p>
        </p:txBody>
      </p:sp>
      <p:sp>
        <p:nvSpPr>
          <p:cNvPr id="16" name="object 16"/>
          <p:cNvSpPr/>
          <p:nvPr/>
        </p:nvSpPr>
        <p:spPr>
          <a:xfrm>
            <a:off x="1260000" y="5401103"/>
            <a:ext cx="4320000" cy="926096"/>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p:nvPr/>
        </p:nvSpPr>
        <p:spPr>
          <a:xfrm>
            <a:off x="1260000" y="6546566"/>
            <a:ext cx="4320000" cy="416065"/>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p:nvPr/>
        </p:nvSpPr>
        <p:spPr>
          <a:xfrm>
            <a:off x="1260000" y="4285955"/>
            <a:ext cx="4320000" cy="1068311"/>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21" name="object 21"/>
          <p:cNvSpPr/>
          <p:nvPr/>
        </p:nvSpPr>
        <p:spPr>
          <a:xfrm>
            <a:off x="1260000" y="7144201"/>
            <a:ext cx="4320000" cy="520268"/>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2" name="object 22"/>
          <p:cNvSpPr/>
          <p:nvPr/>
        </p:nvSpPr>
        <p:spPr>
          <a:xfrm>
            <a:off x="1260000" y="2726737"/>
            <a:ext cx="4320000" cy="601789"/>
          </a:xfrm>
          <a:prstGeom prst="rect">
            <a:avLst/>
          </a:prstGeom>
          <a:solidFill>
            <a:schemeClr val="tx2">
              <a:lumMod val="40000"/>
              <a:lumOff val="60000"/>
            </a:schemeClr>
          </a:solidFill>
        </p:spPr>
        <p:txBody>
          <a:bodyPr wrap="square" lIns="0" tIns="0" rIns="0" bIns="0" rtlCol="0"/>
          <a:lstStyle/>
          <a:p>
            <a:pPr algn="ctr"/>
            <a:endParaRPr sz="1100" b="1"/>
          </a:p>
        </p:txBody>
      </p:sp>
      <p:sp>
        <p:nvSpPr>
          <p:cNvPr id="23" name="object 23"/>
          <p:cNvSpPr txBox="1"/>
          <p:nvPr/>
        </p:nvSpPr>
        <p:spPr>
          <a:xfrm>
            <a:off x="1260000" y="2867330"/>
            <a:ext cx="4320000" cy="320601"/>
          </a:xfrm>
          <a:prstGeom prst="rect">
            <a:avLst/>
          </a:prstGeom>
        </p:spPr>
        <p:txBody>
          <a:bodyPr vert="horz" wrap="square" lIns="0" tIns="12700" rIns="0" bIns="0" rtlCol="0">
            <a:spAutoFit/>
          </a:bodyPr>
          <a:lstStyle/>
          <a:p>
            <a:pPr algn="ctr">
              <a:lnSpc>
                <a:spcPct val="100000"/>
              </a:lnSpc>
              <a:spcBef>
                <a:spcPts val="100"/>
              </a:spcBef>
            </a:pPr>
            <a:r>
              <a:rPr lang="tr-TR" sz="1000" b="1" spc="5" dirty="0" smtClean="0">
                <a:latin typeface="Book Antiqua" panose="02040602050305030304" pitchFamily="18" charset="0"/>
                <a:cs typeface="Book Antiqua"/>
              </a:rPr>
              <a:t>Hurdaya </a:t>
            </a:r>
            <a:r>
              <a:rPr lang="tr-TR" sz="1000" b="1" dirty="0" smtClean="0">
                <a:latin typeface="Book Antiqua" panose="02040602050305030304" pitchFamily="18" charset="0"/>
                <a:cs typeface="Book Antiqua"/>
              </a:rPr>
              <a:t>ayrılacak malzemelerin listesi yapılarak</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değerlendirilmek üzere komisyona </a:t>
            </a:r>
            <a:r>
              <a:rPr lang="tr-TR" sz="1000" b="1" spc="5" dirty="0" smtClean="0">
                <a:latin typeface="Book Antiqua" panose="02040602050305030304" pitchFamily="18" charset="0"/>
                <a:cs typeface="Book Antiqua"/>
              </a:rPr>
              <a:t>sunulur.</a:t>
            </a:r>
            <a:endParaRPr lang="tr-TR" sz="1000" dirty="0">
              <a:latin typeface="Book Antiqua" panose="02040602050305030304" pitchFamily="18" charset="0"/>
              <a:cs typeface="Book Antiqua"/>
            </a:endParaRPr>
          </a:p>
        </p:txBody>
      </p:sp>
      <p:sp>
        <p:nvSpPr>
          <p:cNvPr id="24" name="object 24"/>
          <p:cNvSpPr txBox="1"/>
          <p:nvPr/>
        </p:nvSpPr>
        <p:spPr>
          <a:xfrm>
            <a:off x="1285472" y="5641530"/>
            <a:ext cx="4320000" cy="497572"/>
          </a:xfrm>
          <a:prstGeom prst="rect">
            <a:avLst/>
          </a:prstGeom>
        </p:spPr>
        <p:txBody>
          <a:bodyPr vert="horz" wrap="square" lIns="0" tIns="12700" rIns="0" bIns="0" rtlCol="0">
            <a:spAutoFit/>
          </a:bodyPr>
          <a:lstStyle/>
          <a:p>
            <a:pPr marL="12065" marR="5080" indent="2540" algn="ctr">
              <a:lnSpc>
                <a:spcPct val="105200"/>
              </a:lnSpc>
              <a:spcBef>
                <a:spcPts val="100"/>
              </a:spcBef>
            </a:pPr>
            <a:r>
              <a:rPr lang="tr-TR" sz="1000" b="1" spc="5" dirty="0" smtClean="0">
                <a:latin typeface="Book Antiqua" panose="02040602050305030304" pitchFamily="18" charset="0"/>
                <a:cs typeface="Book Antiqua"/>
              </a:rPr>
              <a:t>Kayıtlı değeri bakanlıkça belirlenecek tutara </a:t>
            </a:r>
            <a:r>
              <a:rPr lang="tr-TR" sz="1000" b="1" spc="10" dirty="0" smtClean="0">
                <a:latin typeface="Book Antiqua" panose="02040602050305030304" pitchFamily="18" charset="0"/>
                <a:cs typeface="Book Antiqua"/>
              </a:rPr>
              <a:t>kadar olan </a:t>
            </a:r>
            <a:r>
              <a:rPr lang="tr-TR" sz="1000" b="1" spc="-30" dirty="0" smtClean="0">
                <a:latin typeface="Book Antiqua" panose="02040602050305030304" pitchFamily="18" charset="0"/>
                <a:cs typeface="Book Antiqua"/>
              </a:rPr>
              <a:t>taşınırlar </a:t>
            </a:r>
            <a:r>
              <a:rPr lang="tr-TR" sz="1000" b="1" spc="5" dirty="0" smtClean="0">
                <a:latin typeface="Book Antiqua" panose="02040602050305030304" pitchFamily="18" charset="0"/>
                <a:cs typeface="Book Antiqua"/>
              </a:rPr>
              <a:t>harcama yetkilisinin, belirlenen tutarı </a:t>
            </a:r>
            <a:r>
              <a:rPr lang="tr-TR" sz="1000" b="1" spc="-40" dirty="0" smtClean="0">
                <a:latin typeface="Book Antiqua" panose="02040602050305030304" pitchFamily="18" charset="0"/>
                <a:cs typeface="Book Antiqua"/>
              </a:rPr>
              <a:t>aşanlar </a:t>
            </a:r>
            <a:r>
              <a:rPr lang="tr-TR" sz="1000" b="1" spc="5" dirty="0" smtClean="0">
                <a:latin typeface="Book Antiqua" panose="02040602050305030304" pitchFamily="18" charset="0"/>
                <a:cs typeface="Book Antiqua"/>
              </a:rPr>
              <a:t>ise üst </a:t>
            </a:r>
            <a:r>
              <a:rPr lang="tr-TR" sz="1000" b="1" spc="10" dirty="0" smtClean="0">
                <a:latin typeface="Book Antiqua" panose="02040602050305030304" pitchFamily="18" charset="0"/>
                <a:cs typeface="Book Antiqua"/>
              </a:rPr>
              <a:t>yöneticinin onayı </a:t>
            </a:r>
            <a:r>
              <a:rPr lang="tr-TR" sz="1000" b="1" dirty="0" smtClean="0">
                <a:latin typeface="Book Antiqua" panose="02040602050305030304" pitchFamily="18" charset="0"/>
                <a:cs typeface="Book Antiqua"/>
              </a:rPr>
              <a:t>alınarak TİF (hurda çıkış) </a:t>
            </a:r>
            <a:r>
              <a:rPr lang="tr-TR" sz="1000" b="1" spc="10" dirty="0" smtClean="0">
                <a:latin typeface="Book Antiqua" panose="02040602050305030304" pitchFamily="18" charset="0"/>
                <a:cs typeface="Book Antiqua"/>
              </a:rPr>
              <a:t>düzenlenerek </a:t>
            </a:r>
            <a:r>
              <a:rPr lang="tr-TR" sz="1000" b="1" spc="5" dirty="0" smtClean="0">
                <a:latin typeface="Book Antiqua" panose="02040602050305030304" pitchFamily="18" charset="0"/>
                <a:cs typeface="Book Antiqua"/>
              </a:rPr>
              <a:t>kayıtlardan</a:t>
            </a:r>
            <a:r>
              <a:rPr lang="tr-TR" sz="1000" b="1" spc="10" dirty="0" smtClean="0">
                <a:latin typeface="Book Antiqua" panose="02040602050305030304" pitchFamily="18" charset="0"/>
                <a:cs typeface="Book Antiqua"/>
              </a:rPr>
              <a:t> </a:t>
            </a:r>
            <a:r>
              <a:rPr lang="tr-TR" sz="1000" b="1" spc="-40" dirty="0" smtClean="0">
                <a:latin typeface="Book Antiqua" panose="02040602050305030304" pitchFamily="18" charset="0"/>
                <a:cs typeface="Book Antiqua"/>
              </a:rPr>
              <a:t>düşülür.</a:t>
            </a:r>
            <a:endParaRPr lang="tr-TR" sz="1000" dirty="0">
              <a:latin typeface="Book Antiqua" panose="02040602050305030304" pitchFamily="18" charset="0"/>
              <a:cs typeface="Book Antiqua"/>
            </a:endParaRPr>
          </a:p>
        </p:txBody>
      </p:sp>
      <p:sp>
        <p:nvSpPr>
          <p:cNvPr id="25" name="object 25"/>
          <p:cNvSpPr txBox="1"/>
          <p:nvPr/>
        </p:nvSpPr>
        <p:spPr>
          <a:xfrm>
            <a:off x="1260000" y="667124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spc="10" dirty="0" smtClean="0">
                <a:latin typeface="Book Antiqua" panose="02040602050305030304" pitchFamily="18" charset="0"/>
                <a:cs typeface="Book Antiqua"/>
              </a:rPr>
              <a:t>Tüm </a:t>
            </a:r>
            <a:r>
              <a:rPr lang="tr-TR" sz="1000" b="1" spc="-35" dirty="0" smtClean="0">
                <a:latin typeface="Book Antiqua" panose="02040602050305030304" pitchFamily="18" charset="0"/>
                <a:cs typeface="Book Antiqua"/>
              </a:rPr>
              <a:t>işlemler </a:t>
            </a:r>
            <a:r>
              <a:rPr lang="tr-TR" sz="1000" b="1" spc="5" dirty="0" smtClean="0">
                <a:latin typeface="Book Antiqua" panose="02040602050305030304" pitchFamily="18" charset="0"/>
                <a:cs typeface="Book Antiqua"/>
              </a:rPr>
              <a:t>sonucu evrakların birer </a:t>
            </a:r>
            <a:r>
              <a:rPr lang="tr-TR" sz="1000" b="1" dirty="0" smtClean="0">
                <a:latin typeface="Book Antiqua" panose="02040602050305030304" pitchFamily="18" charset="0"/>
                <a:cs typeface="Book Antiqua"/>
              </a:rPr>
              <a:t>sureti</a:t>
            </a:r>
            <a:r>
              <a:rPr lang="tr-TR" sz="1000" b="1" spc="12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dosyalanır.</a:t>
            </a:r>
            <a:endParaRPr lang="tr-TR" sz="1000" dirty="0">
              <a:latin typeface="Book Antiqua" panose="02040602050305030304" pitchFamily="18" charset="0"/>
              <a:cs typeface="Book Antiqua"/>
            </a:endParaRPr>
          </a:p>
        </p:txBody>
      </p:sp>
      <p:sp>
        <p:nvSpPr>
          <p:cNvPr id="26" name="object 26"/>
          <p:cNvSpPr txBox="1"/>
          <p:nvPr/>
        </p:nvSpPr>
        <p:spPr>
          <a:xfrm>
            <a:off x="2072973" y="4678443"/>
            <a:ext cx="2626200" cy="328936"/>
          </a:xfrm>
          <a:prstGeom prst="rect">
            <a:avLst/>
          </a:prstGeom>
        </p:spPr>
        <p:txBody>
          <a:bodyPr vert="horz" wrap="square" lIns="0" tIns="5715" rIns="0" bIns="0" rtlCol="0">
            <a:spAutoFit/>
          </a:bodyPr>
          <a:lstStyle/>
          <a:p>
            <a:pPr marL="12700" marR="5080" indent="-3175" algn="ctr">
              <a:lnSpc>
                <a:spcPct val="105000"/>
              </a:lnSpc>
              <a:spcBef>
                <a:spcPts val="45"/>
              </a:spcBef>
            </a:pPr>
            <a:r>
              <a:rPr lang="tr-TR" sz="1000" b="1" spc="10" dirty="0" smtClean="0">
                <a:latin typeface="Book Antiqua" panose="02040602050305030304" pitchFamily="18" charset="0"/>
                <a:cs typeface="Book Antiqua"/>
              </a:rPr>
              <a:t>Tutanak </a:t>
            </a:r>
            <a:r>
              <a:rPr lang="tr-TR" sz="1000" b="1" spc="5" dirty="0" smtClean="0">
                <a:latin typeface="Book Antiqua" panose="02040602050305030304" pitchFamily="18" charset="0"/>
                <a:cs typeface="Book Antiqua"/>
              </a:rPr>
              <a:t>harcama yetkilisi</a:t>
            </a:r>
            <a:r>
              <a:rPr lang="tr-TR" sz="1000" b="1" spc="-3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tarafından  </a:t>
            </a:r>
            <a:r>
              <a:rPr lang="tr-TR" sz="1000" b="1" spc="10" dirty="0" smtClean="0">
                <a:latin typeface="Book Antiqua" panose="02040602050305030304" pitchFamily="18" charset="0"/>
                <a:cs typeface="Book Antiqua"/>
              </a:rPr>
              <a:t>onaylanır</a:t>
            </a:r>
            <a:r>
              <a:rPr lang="tr-TR" sz="1000" b="1" spc="-1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ise;</a:t>
            </a:r>
            <a:endParaRPr lang="tr-TR" sz="1000" dirty="0">
              <a:latin typeface="Book Antiqua" panose="02040602050305030304" pitchFamily="18" charset="0"/>
              <a:cs typeface="Book Antiqua"/>
            </a:endParaRPr>
          </a:p>
        </p:txBody>
      </p:sp>
      <p:sp>
        <p:nvSpPr>
          <p:cNvPr id="29" name="object 29"/>
          <p:cNvSpPr/>
          <p:nvPr/>
        </p:nvSpPr>
        <p:spPr>
          <a:xfrm>
            <a:off x="1260000" y="3423392"/>
            <a:ext cx="4320000" cy="844588"/>
          </a:xfrm>
          <a:prstGeom prst="rect">
            <a:avLst/>
          </a:prstGeom>
          <a:solidFill>
            <a:schemeClr val="tx2">
              <a:lumMod val="40000"/>
              <a:lumOff val="60000"/>
            </a:schemeClr>
          </a:solidFill>
        </p:spPr>
        <p:txBody>
          <a:bodyPr wrap="square" lIns="0" tIns="0" rIns="0" bIns="0" rtlCol="0"/>
          <a:lstStyle/>
          <a:p>
            <a:pPr algn="ctr"/>
            <a:endParaRPr sz="1100" b="1"/>
          </a:p>
        </p:txBody>
      </p:sp>
      <p:sp>
        <p:nvSpPr>
          <p:cNvPr id="30" name="object 30"/>
          <p:cNvSpPr txBox="1"/>
          <p:nvPr/>
        </p:nvSpPr>
        <p:spPr>
          <a:xfrm>
            <a:off x="1260000" y="3600426"/>
            <a:ext cx="4320000" cy="490519"/>
          </a:xfrm>
          <a:prstGeom prst="rect">
            <a:avLst/>
          </a:prstGeom>
        </p:spPr>
        <p:txBody>
          <a:bodyPr vert="horz" wrap="square" lIns="0" tIns="5715" rIns="0" bIns="0" rtlCol="0">
            <a:spAutoFit/>
          </a:bodyPr>
          <a:lstStyle/>
          <a:p>
            <a:pPr marL="12065" marR="5080" algn="ctr">
              <a:lnSpc>
                <a:spcPct val="105000"/>
              </a:lnSpc>
              <a:spcBef>
                <a:spcPts val="45"/>
              </a:spcBef>
            </a:pPr>
            <a:r>
              <a:rPr lang="tr-TR" sz="1000" b="1" spc="10" dirty="0" smtClean="0">
                <a:latin typeface="Book Antiqua" panose="02040602050305030304" pitchFamily="18" charset="0"/>
                <a:cs typeface="Book Antiqua"/>
              </a:rPr>
              <a:t>Komisyon </a:t>
            </a:r>
            <a:r>
              <a:rPr lang="tr-TR" sz="1000" b="1" spc="5" dirty="0" smtClean="0">
                <a:latin typeface="Book Antiqua" panose="02040602050305030304" pitchFamily="18" charset="0"/>
                <a:cs typeface="Book Antiqua"/>
              </a:rPr>
              <a:t>listede sunulan </a:t>
            </a:r>
            <a:r>
              <a:rPr lang="tr-TR" sz="1000" b="1" spc="10" dirty="0" smtClean="0">
                <a:latin typeface="Book Antiqua" panose="02040602050305030304" pitchFamily="18" charset="0"/>
                <a:cs typeface="Book Antiqua"/>
              </a:rPr>
              <a:t>malzemeleri </a:t>
            </a:r>
            <a:r>
              <a:rPr lang="tr-TR" sz="1000" b="1" dirty="0" smtClean="0">
                <a:latin typeface="Book Antiqua" panose="02040602050305030304" pitchFamily="18" charset="0"/>
                <a:cs typeface="Book Antiqua"/>
              </a:rPr>
              <a:t>ilgili </a:t>
            </a:r>
            <a:r>
              <a:rPr lang="tr-TR" sz="1000" b="1" spc="10" dirty="0" smtClean="0">
                <a:latin typeface="Book Antiqua" panose="02040602050305030304" pitchFamily="18" charset="0"/>
                <a:cs typeface="Book Antiqua"/>
              </a:rPr>
              <a:t>mevzuata </a:t>
            </a:r>
            <a:r>
              <a:rPr lang="tr-TR" sz="1000" b="1" spc="-5" dirty="0" smtClean="0">
                <a:latin typeface="Book Antiqua" panose="02040602050305030304" pitchFamily="18" charset="0"/>
                <a:cs typeface="Book Antiqua"/>
              </a:rPr>
              <a:t>göre </a:t>
            </a:r>
            <a:r>
              <a:rPr lang="tr-TR" sz="1000" b="1" spc="5" dirty="0" smtClean="0">
                <a:latin typeface="Book Antiqua" panose="02040602050305030304" pitchFamily="18" charset="0"/>
                <a:cs typeface="Book Antiqua"/>
              </a:rPr>
              <a:t>inceleyerek hazırlayacağı Kayıttan </a:t>
            </a:r>
            <a:r>
              <a:rPr lang="tr-TR" sz="1000" b="1" dirty="0" smtClean="0">
                <a:latin typeface="Book Antiqua" panose="02040602050305030304" pitchFamily="18" charset="0"/>
                <a:cs typeface="Book Antiqua"/>
              </a:rPr>
              <a:t>Düşme Teklif ve Onay Tutanağını harcama yetkilisi/üst yönetici </a:t>
            </a:r>
            <a:r>
              <a:rPr lang="tr-TR" sz="1000" b="1" spc="10" dirty="0" smtClean="0">
                <a:latin typeface="Book Antiqua" panose="02040602050305030304" pitchFamily="18" charset="0"/>
                <a:cs typeface="Book Antiqua"/>
              </a:rPr>
              <a:t>onayına</a:t>
            </a:r>
            <a:r>
              <a:rPr lang="tr-TR" sz="1000" b="1" spc="-6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sunar.</a:t>
            </a:r>
            <a:endParaRPr lang="tr-TR" sz="1000" dirty="0">
              <a:latin typeface="Book Antiqua" panose="02040602050305030304" pitchFamily="18" charset="0"/>
              <a:cs typeface="Book Antiqua"/>
            </a:endParaRPr>
          </a:p>
        </p:txBody>
      </p:sp>
      <p:sp>
        <p:nvSpPr>
          <p:cNvPr id="36" name="object 36"/>
          <p:cNvSpPr txBox="1"/>
          <p:nvPr/>
        </p:nvSpPr>
        <p:spPr>
          <a:xfrm>
            <a:off x="1226073" y="7325421"/>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80" dirty="0">
                <a:solidFill>
                  <a:srgbClr val="FFFFFF"/>
                </a:solidFill>
                <a:latin typeface="+mj-lt"/>
                <a:cs typeface="Book Antiqua"/>
              </a:rPr>
              <a:t>İŞ</a:t>
            </a:r>
            <a:r>
              <a:rPr sz="1200" b="1" spc="-80" dirty="0">
                <a:solidFill>
                  <a:srgbClr val="FFFFFF"/>
                </a:solidFill>
                <a:latin typeface="+mj-lt"/>
                <a:cs typeface="Book Antiqua"/>
              </a:rPr>
              <a:t>LEM</a:t>
            </a:r>
            <a:r>
              <a:rPr sz="1200" b="1" spc="-25" dirty="0">
                <a:solidFill>
                  <a:srgbClr val="FFFFFF"/>
                </a:solidFill>
                <a:latin typeface="+mj-lt"/>
                <a:cs typeface="Book Antiqua"/>
              </a:rPr>
              <a:t> </a:t>
            </a:r>
            <a:r>
              <a:rPr sz="1200" b="1" spc="20" dirty="0">
                <a:solidFill>
                  <a:srgbClr val="FFFFFF"/>
                </a:solidFill>
                <a:latin typeface="+mj-lt"/>
                <a:cs typeface="Book Antiqua"/>
              </a:rPr>
              <a:t>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2558515498"/>
              </p:ext>
            </p:extLst>
          </p:nvPr>
        </p:nvGraphicFramePr>
        <p:xfrm>
          <a:off x="381000" y="35011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541102824"/>
                    </a:ext>
                  </a:extLst>
                </a:gridCol>
                <a:gridCol w="3340016">
                  <a:extLst>
                    <a:ext uri="{9D8B030D-6E8A-4147-A177-3AD203B41FA5}">
                      <a16:colId xmlns:a16="http://schemas.microsoft.com/office/drawing/2014/main" val="614666969"/>
                    </a:ext>
                  </a:extLst>
                </a:gridCol>
                <a:gridCol w="967860">
                  <a:extLst>
                    <a:ext uri="{9D8B030D-6E8A-4147-A177-3AD203B41FA5}">
                      <a16:colId xmlns:a16="http://schemas.microsoft.com/office/drawing/2014/main" val="1112342442"/>
                    </a:ext>
                  </a:extLst>
                </a:gridCol>
                <a:gridCol w="892119">
                  <a:extLst>
                    <a:ext uri="{9D8B030D-6E8A-4147-A177-3AD203B41FA5}">
                      <a16:colId xmlns:a16="http://schemas.microsoft.com/office/drawing/2014/main" val="3813712816"/>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Hurda Yoluyla Malzeme Çıkış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755831"/>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 </a:t>
                      </a: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72934"/>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670068"/>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75572"/>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206247"/>
                  </a:ext>
                </a:extLst>
              </a:tr>
            </a:tbl>
          </a:graphicData>
        </a:graphic>
      </p:graphicFrame>
      <p:pic>
        <p:nvPicPr>
          <p:cNvPr id="12289"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51" y="364078"/>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object 55"/>
          <p:cNvSpPr txBox="1"/>
          <p:nvPr/>
        </p:nvSpPr>
        <p:spPr>
          <a:xfrm>
            <a:off x="1529715" y="3002355"/>
            <a:ext cx="4004563" cy="678647"/>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Ambar sayımından sonra ortak kullanım alanlarında bulunan  taşınırlar Dayanıklı Taşınır Listeleri ve bunların verilme sırasında düzenlenen Zimmet Fişleri esas alınarak sayılır ve sayım sonuçları Sayım Tutanağında gösterilir.</a:t>
            </a:r>
            <a:endParaRPr lang="tr-TR" sz="1000" dirty="0">
              <a:latin typeface="Book Antiqua" panose="02040602050305030304" pitchFamily="18" charset="0"/>
            </a:endParaRPr>
          </a:p>
        </p:txBody>
      </p:sp>
      <p:sp>
        <p:nvSpPr>
          <p:cNvPr id="50" name="object 50"/>
          <p:cNvSpPr txBox="1"/>
          <p:nvPr/>
        </p:nvSpPr>
        <p:spPr>
          <a:xfrm>
            <a:off x="1596871" y="5833996"/>
            <a:ext cx="3640175" cy="514713"/>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Düzenlenen giriş ve çıkış belgelerinin bir örneği,  kayıtların yapılması için Strateji Geliştirme Dairesi Başkanlığı'na gönderilir.</a:t>
            </a:r>
          </a:p>
          <a:p>
            <a:endParaRPr lang="tr-TR" dirty="0"/>
          </a:p>
          <a:p>
            <a:endParaRPr dirty="0"/>
          </a:p>
          <a:p>
            <a:endParaRPr dirty="0"/>
          </a:p>
          <a:p>
            <a:endParaRPr lang="tr-TR" dirty="0"/>
          </a:p>
          <a:p>
            <a:endParaRPr dirty="0"/>
          </a:p>
        </p:txBody>
      </p:sp>
      <p:sp>
        <p:nvSpPr>
          <p:cNvPr id="8" name="object 8"/>
          <p:cNvSpPr/>
          <p:nvPr/>
        </p:nvSpPr>
        <p:spPr>
          <a:xfrm>
            <a:off x="1529715" y="1412876"/>
            <a:ext cx="4004562" cy="363970"/>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9" name="object 9"/>
          <p:cNvSpPr txBox="1"/>
          <p:nvPr/>
        </p:nvSpPr>
        <p:spPr>
          <a:xfrm>
            <a:off x="2084451" y="1500045"/>
            <a:ext cx="2715895" cy="197490"/>
          </a:xfrm>
          <a:prstGeom prst="rect">
            <a:avLst/>
          </a:prstGeom>
        </p:spPr>
        <p:txBody>
          <a:bodyPr vert="horz" wrap="square" lIns="0" tIns="12700" rIns="0" bIns="0" rtlCol="0">
            <a:spAutoFit/>
          </a:bodyPr>
          <a:lstStyle/>
          <a:p>
            <a:pPr marL="12700" algn="ctr">
              <a:lnSpc>
                <a:spcPct val="100000"/>
              </a:lnSpc>
              <a:spcBef>
                <a:spcPts val="100"/>
              </a:spcBef>
            </a:pPr>
            <a:r>
              <a:rPr sz="1200" b="1" spc="15" dirty="0">
                <a:solidFill>
                  <a:srgbClr val="FFFFFF"/>
                </a:solidFill>
                <a:latin typeface="+mj-lt"/>
                <a:cs typeface="Book Antiqua"/>
              </a:rPr>
              <a:t>SAYIM VE </a:t>
            </a:r>
            <a:r>
              <a:rPr sz="1200" b="1" spc="-80" dirty="0">
                <a:solidFill>
                  <a:srgbClr val="FFFFFF"/>
                </a:solidFill>
                <a:latin typeface="+mj-lt"/>
                <a:cs typeface="Book Antiqua"/>
              </a:rPr>
              <a:t>DEV</a:t>
            </a:r>
            <a:r>
              <a:rPr lang="tr-TR" sz="1200" b="1" spc="-80" dirty="0">
                <a:solidFill>
                  <a:srgbClr val="FFFFFF"/>
                </a:solidFill>
                <a:latin typeface="+mj-lt"/>
                <a:cs typeface="Book Antiqua"/>
              </a:rPr>
              <a:t>i</a:t>
            </a:r>
            <a:r>
              <a:rPr sz="1200" b="1" spc="-80" dirty="0">
                <a:solidFill>
                  <a:srgbClr val="FFFFFF"/>
                </a:solidFill>
                <a:latin typeface="+mj-lt"/>
                <a:cs typeface="Book Antiqua"/>
              </a:rPr>
              <a:t>R </a:t>
            </a:r>
            <a:r>
              <a:rPr lang="tr-TR" sz="1200" b="1" spc="-95" dirty="0">
                <a:solidFill>
                  <a:srgbClr val="FFFFFF"/>
                </a:solidFill>
                <a:latin typeface="+mj-lt"/>
                <a:cs typeface="Book Antiqua"/>
              </a:rPr>
              <a:t>İŞ</a:t>
            </a:r>
            <a:r>
              <a:rPr sz="1200" b="1" spc="-95" dirty="0">
                <a:solidFill>
                  <a:srgbClr val="FFFFFF"/>
                </a:solidFill>
                <a:latin typeface="+mj-lt"/>
                <a:cs typeface="Book Antiqua"/>
              </a:rPr>
              <a:t>LEMLER</a:t>
            </a:r>
            <a:r>
              <a:rPr lang="tr-TR" sz="1200" b="1" spc="-95" dirty="0">
                <a:solidFill>
                  <a:srgbClr val="FFFFFF"/>
                </a:solidFill>
                <a:latin typeface="+mj-lt"/>
                <a:cs typeface="Book Antiqua"/>
              </a:rPr>
              <a:t>İ</a:t>
            </a:r>
            <a:r>
              <a:rPr sz="1200" b="1" spc="-25" dirty="0">
                <a:solidFill>
                  <a:srgbClr val="FFFFFF"/>
                </a:solidFill>
                <a:latin typeface="+mj-lt"/>
                <a:cs typeface="Book Antiqua"/>
              </a:rPr>
              <a:t> </a:t>
            </a:r>
            <a:r>
              <a:rPr sz="1200" b="1" spc="-75" dirty="0">
                <a:solidFill>
                  <a:srgbClr val="FFFFFF"/>
                </a:solidFill>
                <a:latin typeface="+mj-lt"/>
                <a:cs typeface="Book Antiqua"/>
              </a:rPr>
              <a:t>SÜREC</a:t>
            </a:r>
            <a:r>
              <a:rPr lang="tr-TR" sz="1200" b="1" spc="-75" dirty="0">
                <a:solidFill>
                  <a:srgbClr val="FFFFFF"/>
                </a:solidFill>
                <a:latin typeface="+mj-lt"/>
                <a:cs typeface="Book Antiqua"/>
              </a:rPr>
              <a:t>İ</a:t>
            </a:r>
            <a:endParaRPr sz="1200" dirty="0">
              <a:latin typeface="+mj-lt"/>
              <a:cs typeface="Book Antiqua"/>
            </a:endParaRPr>
          </a:p>
        </p:txBody>
      </p:sp>
      <p:sp>
        <p:nvSpPr>
          <p:cNvPr id="15" name="object 15"/>
          <p:cNvSpPr/>
          <p:nvPr/>
        </p:nvSpPr>
        <p:spPr>
          <a:xfrm>
            <a:off x="1922524" y="4729148"/>
            <a:ext cx="2874137" cy="1014590"/>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p:nvPr/>
        </p:nvSpPr>
        <p:spPr>
          <a:xfrm>
            <a:off x="4668900" y="4468624"/>
            <a:ext cx="334645" cy="201930"/>
          </a:xfrm>
          <a:custGeom>
            <a:avLst/>
            <a:gdLst/>
            <a:ahLst/>
            <a:cxnLst/>
            <a:rect l="l" t="t" r="r" b="b"/>
            <a:pathLst>
              <a:path w="334645" h="201929">
                <a:moveTo>
                  <a:pt x="154304" y="0"/>
                </a:moveTo>
                <a:lnTo>
                  <a:pt x="105028" y="6985"/>
                </a:lnTo>
                <a:lnTo>
                  <a:pt x="62611" y="21844"/>
                </a:lnTo>
                <a:lnTo>
                  <a:pt x="29463" y="43434"/>
                </a:lnTo>
                <a:lnTo>
                  <a:pt x="3555" y="79883"/>
                </a:lnTo>
                <a:lnTo>
                  <a:pt x="0" y="100584"/>
                </a:lnTo>
                <a:lnTo>
                  <a:pt x="635" y="109220"/>
                </a:lnTo>
                <a:lnTo>
                  <a:pt x="19303" y="147574"/>
                </a:lnTo>
                <a:lnTo>
                  <a:pt x="87121" y="188975"/>
                </a:lnTo>
                <a:lnTo>
                  <a:pt x="133985" y="199262"/>
                </a:lnTo>
                <a:lnTo>
                  <a:pt x="168401" y="201422"/>
                </a:lnTo>
                <a:lnTo>
                  <a:pt x="185419" y="200787"/>
                </a:lnTo>
                <a:lnTo>
                  <a:pt x="233171" y="193167"/>
                </a:lnTo>
                <a:lnTo>
                  <a:pt x="274065" y="177546"/>
                </a:lnTo>
                <a:lnTo>
                  <a:pt x="306196" y="155194"/>
                </a:lnTo>
                <a:lnTo>
                  <a:pt x="330962" y="116586"/>
                </a:lnTo>
                <a:lnTo>
                  <a:pt x="334263" y="94361"/>
                </a:lnTo>
                <a:lnTo>
                  <a:pt x="332486" y="84582"/>
                </a:lnTo>
                <a:lnTo>
                  <a:pt x="310514" y="49022"/>
                </a:lnTo>
                <a:lnTo>
                  <a:pt x="239902" y="11175"/>
                </a:lnTo>
                <a:lnTo>
                  <a:pt x="190880" y="1905"/>
                </a:lnTo>
                <a:lnTo>
                  <a:pt x="154304" y="0"/>
                </a:lnTo>
                <a:close/>
              </a:path>
            </a:pathLst>
          </a:custGeom>
          <a:solidFill>
            <a:srgbClr val="9BBA58"/>
          </a:solidFill>
        </p:spPr>
        <p:txBody>
          <a:bodyPr wrap="square" lIns="0" tIns="0" rIns="0" bIns="0" rtlCol="0"/>
          <a:lstStyle/>
          <a:p>
            <a:endParaRPr sz="2400">
              <a:latin typeface="+mj-lt"/>
            </a:endParaRPr>
          </a:p>
        </p:txBody>
      </p:sp>
      <p:sp>
        <p:nvSpPr>
          <p:cNvPr id="19" name="object 19"/>
          <p:cNvSpPr/>
          <p:nvPr/>
        </p:nvSpPr>
        <p:spPr>
          <a:xfrm>
            <a:off x="1225422" y="4497318"/>
            <a:ext cx="513080" cy="0"/>
          </a:xfrm>
          <a:custGeom>
            <a:avLst/>
            <a:gdLst/>
            <a:ahLst/>
            <a:cxnLst/>
            <a:rect l="l" t="t" r="r" b="b"/>
            <a:pathLst>
              <a:path w="513080">
                <a:moveTo>
                  <a:pt x="512572" y="0"/>
                </a:moveTo>
                <a:lnTo>
                  <a:pt x="0" y="0"/>
                </a:lnTo>
              </a:path>
            </a:pathLst>
          </a:custGeom>
          <a:ln w="25146">
            <a:solidFill>
              <a:srgbClr val="375F92"/>
            </a:solidFill>
          </a:ln>
        </p:spPr>
        <p:txBody>
          <a:bodyPr wrap="square" lIns="0" tIns="0" rIns="0" bIns="0" rtlCol="0"/>
          <a:lstStyle/>
          <a:p>
            <a:endParaRPr sz="2400">
              <a:latin typeface="+mj-lt"/>
            </a:endParaRPr>
          </a:p>
        </p:txBody>
      </p:sp>
      <p:sp>
        <p:nvSpPr>
          <p:cNvPr id="21" name="object 21"/>
          <p:cNvSpPr/>
          <p:nvPr/>
        </p:nvSpPr>
        <p:spPr>
          <a:xfrm>
            <a:off x="1596871" y="3776113"/>
            <a:ext cx="3544596" cy="853579"/>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23" name="object 23"/>
          <p:cNvSpPr/>
          <p:nvPr/>
        </p:nvSpPr>
        <p:spPr>
          <a:xfrm>
            <a:off x="1754885" y="4402584"/>
            <a:ext cx="367665" cy="132080"/>
          </a:xfrm>
          <a:custGeom>
            <a:avLst/>
            <a:gdLst/>
            <a:ahLst/>
            <a:cxnLst/>
            <a:rect l="l" t="t" r="r" b="b"/>
            <a:pathLst>
              <a:path w="367664" h="132079">
                <a:moveTo>
                  <a:pt x="173355" y="0"/>
                </a:moveTo>
                <a:lnTo>
                  <a:pt x="118237" y="4190"/>
                </a:lnTo>
                <a:lnTo>
                  <a:pt x="70612" y="13842"/>
                </a:lnTo>
                <a:lnTo>
                  <a:pt x="33147" y="28066"/>
                </a:lnTo>
                <a:lnTo>
                  <a:pt x="0" y="65912"/>
                </a:lnTo>
                <a:lnTo>
                  <a:pt x="127" y="68452"/>
                </a:lnTo>
                <a:lnTo>
                  <a:pt x="24892" y="98805"/>
                </a:lnTo>
                <a:lnTo>
                  <a:pt x="71374" y="117475"/>
                </a:lnTo>
                <a:lnTo>
                  <a:pt x="118745" y="127000"/>
                </a:lnTo>
                <a:lnTo>
                  <a:pt x="175006" y="131571"/>
                </a:lnTo>
                <a:lnTo>
                  <a:pt x="195325" y="131825"/>
                </a:lnTo>
                <a:lnTo>
                  <a:pt x="214249" y="131063"/>
                </a:lnTo>
                <a:lnTo>
                  <a:pt x="266827" y="124713"/>
                </a:lnTo>
                <a:lnTo>
                  <a:pt x="311023" y="113283"/>
                </a:lnTo>
                <a:lnTo>
                  <a:pt x="352298" y="91439"/>
                </a:lnTo>
                <a:lnTo>
                  <a:pt x="367411" y="63880"/>
                </a:lnTo>
                <a:lnTo>
                  <a:pt x="365887" y="57276"/>
                </a:lnTo>
                <a:lnTo>
                  <a:pt x="333629" y="28066"/>
                </a:lnTo>
                <a:lnTo>
                  <a:pt x="296925" y="14477"/>
                </a:lnTo>
                <a:lnTo>
                  <a:pt x="249555" y="4952"/>
                </a:lnTo>
                <a:lnTo>
                  <a:pt x="193548" y="253"/>
                </a:lnTo>
                <a:lnTo>
                  <a:pt x="173355" y="0"/>
                </a:lnTo>
                <a:close/>
              </a:path>
            </a:pathLst>
          </a:custGeom>
          <a:solidFill>
            <a:srgbClr val="FF0000"/>
          </a:solidFill>
        </p:spPr>
        <p:txBody>
          <a:bodyPr wrap="square" lIns="0" tIns="0" rIns="0" bIns="0" rtlCol="0"/>
          <a:lstStyle/>
          <a:p>
            <a:endParaRPr sz="2400">
              <a:latin typeface="+mj-lt"/>
            </a:endParaRPr>
          </a:p>
        </p:txBody>
      </p:sp>
      <p:sp>
        <p:nvSpPr>
          <p:cNvPr id="25" name="object 25"/>
          <p:cNvSpPr/>
          <p:nvPr/>
        </p:nvSpPr>
        <p:spPr>
          <a:xfrm>
            <a:off x="5005196" y="4329952"/>
            <a:ext cx="75565" cy="81280"/>
          </a:xfrm>
          <a:custGeom>
            <a:avLst/>
            <a:gdLst/>
            <a:ahLst/>
            <a:cxnLst/>
            <a:rect l="l" t="t" r="r" b="b"/>
            <a:pathLst>
              <a:path w="75564" h="81279">
                <a:moveTo>
                  <a:pt x="0" y="0"/>
                </a:moveTo>
                <a:lnTo>
                  <a:pt x="75437" y="40512"/>
                </a:lnTo>
                <a:lnTo>
                  <a:pt x="0" y="81025"/>
                </a:lnTo>
              </a:path>
            </a:pathLst>
          </a:custGeom>
          <a:ln w="25146">
            <a:solidFill>
              <a:srgbClr val="375F92"/>
            </a:solidFill>
          </a:ln>
        </p:spPr>
        <p:txBody>
          <a:bodyPr wrap="square" lIns="0" tIns="0" rIns="0" bIns="0" rtlCol="0"/>
          <a:lstStyle/>
          <a:p>
            <a:endParaRPr sz="2400">
              <a:latin typeface="+mj-lt"/>
            </a:endParaRPr>
          </a:p>
        </p:txBody>
      </p:sp>
      <p:sp>
        <p:nvSpPr>
          <p:cNvPr id="26" name="object 26"/>
          <p:cNvSpPr/>
          <p:nvPr/>
        </p:nvSpPr>
        <p:spPr>
          <a:xfrm>
            <a:off x="1551621" y="7796340"/>
            <a:ext cx="3781806" cy="395554"/>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8" name="object 28"/>
          <p:cNvSpPr txBox="1"/>
          <p:nvPr/>
        </p:nvSpPr>
        <p:spPr>
          <a:xfrm>
            <a:off x="1529715" y="1826995"/>
            <a:ext cx="4004562" cy="586733"/>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Harcama yetkilisince kendisinin veya görevlendireceği bir kişinin başkanlığında taşınır kayıt ve kontrol yetkilisinin de bulunduğu en az üç kişiden oluşan sayım kurulu oluşturulur.</a:t>
            </a:r>
          </a:p>
          <a:p>
            <a:endParaRPr dirty="0"/>
          </a:p>
        </p:txBody>
      </p:sp>
      <p:sp>
        <p:nvSpPr>
          <p:cNvPr id="29" name="object 29"/>
          <p:cNvSpPr txBox="1"/>
          <p:nvPr/>
        </p:nvSpPr>
        <p:spPr>
          <a:xfrm>
            <a:off x="1935098" y="4860046"/>
            <a:ext cx="2848991" cy="864339"/>
          </a:xfrm>
          <a:prstGeom prst="rect">
            <a:avLst/>
          </a:prstGeom>
        </p:spPr>
        <p:txBody>
          <a:bodyPr vert="horz" wrap="square" lIns="0" tIns="17780" rIns="0" bIns="0" rtlCol="0">
            <a:spAutoFit/>
          </a:bodyPr>
          <a:lstStyle/>
          <a:p>
            <a:pPr marL="12700" marR="5080" algn="ctr">
              <a:lnSpc>
                <a:spcPts val="1070"/>
              </a:lnSpc>
              <a:spcBef>
                <a:spcPts val="140"/>
              </a:spcBef>
            </a:pPr>
            <a:r>
              <a:rPr lang="tr-TR" sz="1000" b="1" dirty="0" smtClean="0">
                <a:latin typeface="Book Antiqua" panose="02040602050305030304" pitchFamily="18" charset="0"/>
                <a:cs typeface="Book Antiqua"/>
              </a:rPr>
              <a:t>Noksan olduğunu tespit edilmesi halinde  "Kayıttan Düşme Teklif ve Onay Tutanağı"  ve "Taşınır İşlem Fişi"; fazla olduğunun  tespit edilmesi halinde ise "Taşınır İşlem Fişi" düzenlenerek, kayıtların sayım  sonuçlarıyla uygunluğu sağlanır.</a:t>
            </a:r>
            <a:endParaRPr lang="tr-TR" sz="1000" dirty="0">
              <a:latin typeface="Book Antiqua" panose="02040602050305030304" pitchFamily="18" charset="0"/>
              <a:cs typeface="Book Antiqua"/>
            </a:endParaRPr>
          </a:p>
        </p:txBody>
      </p:sp>
      <p:sp>
        <p:nvSpPr>
          <p:cNvPr id="43" name="object 43"/>
          <p:cNvSpPr/>
          <p:nvPr/>
        </p:nvSpPr>
        <p:spPr>
          <a:xfrm>
            <a:off x="5009006" y="5028671"/>
            <a:ext cx="371475" cy="0"/>
          </a:xfrm>
          <a:custGeom>
            <a:avLst/>
            <a:gdLst/>
            <a:ahLst/>
            <a:cxnLst/>
            <a:rect l="l" t="t" r="r" b="b"/>
            <a:pathLst>
              <a:path w="371475">
                <a:moveTo>
                  <a:pt x="371094" y="0"/>
                </a:moveTo>
                <a:lnTo>
                  <a:pt x="0" y="0"/>
                </a:lnTo>
              </a:path>
            </a:pathLst>
          </a:custGeom>
          <a:ln w="25146">
            <a:solidFill>
              <a:srgbClr val="375F92"/>
            </a:solidFill>
          </a:ln>
        </p:spPr>
        <p:txBody>
          <a:bodyPr wrap="square" lIns="0" tIns="0" rIns="0" bIns="0" rtlCol="0"/>
          <a:lstStyle/>
          <a:p>
            <a:endParaRPr sz="2400">
              <a:latin typeface="+mj-lt"/>
            </a:endParaRPr>
          </a:p>
        </p:txBody>
      </p:sp>
      <p:sp>
        <p:nvSpPr>
          <p:cNvPr id="44" name="object 44"/>
          <p:cNvSpPr/>
          <p:nvPr/>
        </p:nvSpPr>
        <p:spPr>
          <a:xfrm>
            <a:off x="4927918" y="4986964"/>
            <a:ext cx="75565" cy="81280"/>
          </a:xfrm>
          <a:custGeom>
            <a:avLst/>
            <a:gdLst/>
            <a:ahLst/>
            <a:cxnLst/>
            <a:rect l="l" t="t" r="r" b="b"/>
            <a:pathLst>
              <a:path w="75564" h="81279">
                <a:moveTo>
                  <a:pt x="75437" y="0"/>
                </a:moveTo>
                <a:lnTo>
                  <a:pt x="0" y="40512"/>
                </a:lnTo>
                <a:lnTo>
                  <a:pt x="75437" y="81025"/>
                </a:lnTo>
              </a:path>
            </a:pathLst>
          </a:custGeom>
          <a:ln w="25146">
            <a:solidFill>
              <a:srgbClr val="375F92"/>
            </a:solidFill>
          </a:ln>
        </p:spPr>
        <p:txBody>
          <a:bodyPr wrap="square" lIns="0" tIns="0" rIns="0" bIns="0" rtlCol="0"/>
          <a:lstStyle/>
          <a:p>
            <a:endParaRPr sz="2400">
              <a:latin typeface="+mj-lt"/>
            </a:endParaRPr>
          </a:p>
        </p:txBody>
      </p:sp>
      <p:sp>
        <p:nvSpPr>
          <p:cNvPr id="45" name="object 45"/>
          <p:cNvSpPr/>
          <p:nvPr/>
        </p:nvSpPr>
        <p:spPr>
          <a:xfrm>
            <a:off x="1402079" y="5348113"/>
            <a:ext cx="299085" cy="0"/>
          </a:xfrm>
          <a:custGeom>
            <a:avLst/>
            <a:gdLst/>
            <a:ahLst/>
            <a:cxnLst/>
            <a:rect l="l" t="t" r="r" b="b"/>
            <a:pathLst>
              <a:path w="299085">
                <a:moveTo>
                  <a:pt x="0" y="0"/>
                </a:moveTo>
                <a:lnTo>
                  <a:pt x="299084" y="0"/>
                </a:lnTo>
              </a:path>
            </a:pathLst>
          </a:custGeom>
          <a:ln w="25146">
            <a:solidFill>
              <a:srgbClr val="375F92"/>
            </a:solidFill>
          </a:ln>
        </p:spPr>
        <p:txBody>
          <a:bodyPr wrap="square" lIns="0" tIns="0" rIns="0" bIns="0" rtlCol="0"/>
          <a:lstStyle/>
          <a:p>
            <a:endParaRPr sz="2400">
              <a:latin typeface="+mj-lt"/>
            </a:endParaRPr>
          </a:p>
        </p:txBody>
      </p:sp>
      <p:sp>
        <p:nvSpPr>
          <p:cNvPr id="46" name="object 46"/>
          <p:cNvSpPr/>
          <p:nvPr/>
        </p:nvSpPr>
        <p:spPr>
          <a:xfrm>
            <a:off x="1738502" y="5313918"/>
            <a:ext cx="75565" cy="81280"/>
          </a:xfrm>
          <a:custGeom>
            <a:avLst/>
            <a:gdLst/>
            <a:ahLst/>
            <a:cxnLst/>
            <a:rect l="l" t="t" r="r" b="b"/>
            <a:pathLst>
              <a:path w="75564" h="81279">
                <a:moveTo>
                  <a:pt x="0" y="0"/>
                </a:moveTo>
                <a:lnTo>
                  <a:pt x="75437" y="40513"/>
                </a:lnTo>
                <a:lnTo>
                  <a:pt x="0" y="81026"/>
                </a:lnTo>
              </a:path>
            </a:pathLst>
          </a:custGeom>
          <a:ln w="25146">
            <a:solidFill>
              <a:srgbClr val="375F92"/>
            </a:solidFill>
          </a:ln>
        </p:spPr>
        <p:txBody>
          <a:bodyPr wrap="square" lIns="0" tIns="0" rIns="0" bIns="0" rtlCol="0"/>
          <a:lstStyle/>
          <a:p>
            <a:endParaRPr sz="2400">
              <a:latin typeface="+mj-lt"/>
            </a:endParaRPr>
          </a:p>
        </p:txBody>
      </p:sp>
      <p:sp>
        <p:nvSpPr>
          <p:cNvPr id="47" name="object 47"/>
          <p:cNvSpPr/>
          <p:nvPr/>
        </p:nvSpPr>
        <p:spPr>
          <a:xfrm>
            <a:off x="1225421" y="4516249"/>
            <a:ext cx="45719" cy="836192"/>
          </a:xfrm>
          <a:custGeom>
            <a:avLst/>
            <a:gdLst/>
            <a:ahLst/>
            <a:cxnLst/>
            <a:rect l="l" t="t" r="r" b="b"/>
            <a:pathLst>
              <a:path h="1802129">
                <a:moveTo>
                  <a:pt x="0" y="0"/>
                </a:moveTo>
                <a:lnTo>
                  <a:pt x="0" y="1801749"/>
                </a:lnTo>
              </a:path>
            </a:pathLst>
          </a:custGeom>
          <a:ln w="25146">
            <a:solidFill>
              <a:srgbClr val="375F92"/>
            </a:solidFill>
          </a:ln>
        </p:spPr>
        <p:txBody>
          <a:bodyPr wrap="square" lIns="0" tIns="0" rIns="0" bIns="0" rtlCol="0"/>
          <a:lstStyle/>
          <a:p>
            <a:endParaRPr sz="2400">
              <a:latin typeface="+mj-lt"/>
            </a:endParaRPr>
          </a:p>
        </p:txBody>
      </p:sp>
      <p:sp>
        <p:nvSpPr>
          <p:cNvPr id="51" name="object 51"/>
          <p:cNvSpPr txBox="1"/>
          <p:nvPr/>
        </p:nvSpPr>
        <p:spPr>
          <a:xfrm>
            <a:off x="4729606" y="4163308"/>
            <a:ext cx="351155" cy="531556"/>
          </a:xfrm>
          <a:prstGeom prst="rect">
            <a:avLst/>
          </a:prstGeom>
        </p:spPr>
        <p:txBody>
          <a:bodyPr vert="horz" wrap="square" lIns="0" tIns="76835" rIns="0" bIns="0" rtlCol="0">
            <a:spAutoFit/>
          </a:bodyPr>
          <a:lstStyle/>
          <a:p>
            <a:pPr marL="12700">
              <a:lnSpc>
                <a:spcPct val="100000"/>
              </a:lnSpc>
              <a:spcBef>
                <a:spcPts val="605"/>
              </a:spcBef>
              <a:tabLst>
                <a:tab pos="337820" algn="l"/>
              </a:tabLst>
            </a:pPr>
            <a:r>
              <a:rPr sz="1050" u="heavy" dirty="0">
                <a:uFill>
                  <a:solidFill>
                    <a:srgbClr val="375F92"/>
                  </a:solidFill>
                </a:uFill>
                <a:latin typeface="+mj-lt"/>
                <a:cs typeface="Times New Roman"/>
              </a:rPr>
              <a:t> 	</a:t>
            </a:r>
            <a:endParaRPr sz="1050" dirty="0">
              <a:latin typeface="+mj-lt"/>
              <a:cs typeface="Times New Roman"/>
            </a:endParaRPr>
          </a:p>
          <a:p>
            <a:pPr marL="36830">
              <a:lnSpc>
                <a:spcPct val="100000"/>
              </a:lnSpc>
              <a:spcBef>
                <a:spcPts val="625"/>
              </a:spcBef>
            </a:pPr>
            <a:r>
              <a:rPr sz="1400" b="1" dirty="0">
                <a:latin typeface="+mj-lt"/>
                <a:cs typeface="Book Antiqua"/>
              </a:rPr>
              <a:t>E</a:t>
            </a:r>
            <a:endParaRPr sz="1400" dirty="0">
              <a:latin typeface="+mj-lt"/>
              <a:cs typeface="Book Antiqua"/>
            </a:endParaRPr>
          </a:p>
        </p:txBody>
      </p:sp>
      <p:sp>
        <p:nvSpPr>
          <p:cNvPr id="52" name="object 52"/>
          <p:cNvSpPr txBox="1"/>
          <p:nvPr/>
        </p:nvSpPr>
        <p:spPr>
          <a:xfrm>
            <a:off x="2402647" y="3983515"/>
            <a:ext cx="1966851" cy="490519"/>
          </a:xfrm>
          <a:prstGeom prst="rect">
            <a:avLst/>
          </a:prstGeom>
        </p:spPr>
        <p:txBody>
          <a:bodyPr vert="horz" wrap="square" lIns="0" tIns="5715" rIns="0" bIns="0" rtlCol="0">
            <a:spAutoFit/>
          </a:bodyPr>
          <a:lstStyle/>
          <a:p>
            <a:pPr marL="12700" marR="5080" indent="-5715" algn="ctr">
              <a:lnSpc>
                <a:spcPct val="104800"/>
              </a:lnSpc>
              <a:spcBef>
                <a:spcPts val="45"/>
              </a:spcBef>
            </a:pPr>
            <a:r>
              <a:rPr lang="tr-TR" sz="1000" b="1" spc="10" dirty="0" smtClean="0">
                <a:latin typeface="Book Antiqua" panose="02040602050305030304" pitchFamily="18" charset="0"/>
                <a:cs typeface="Book Antiqua"/>
              </a:rPr>
              <a:t>Sayımda </a:t>
            </a:r>
            <a:r>
              <a:rPr lang="tr-TR" sz="1000" b="1" spc="5" dirty="0" smtClean="0">
                <a:latin typeface="Book Antiqua" panose="02040602050305030304" pitchFamily="18" charset="0"/>
                <a:cs typeface="Book Antiqua"/>
              </a:rPr>
              <a:t>bulunan miktarlar ile</a:t>
            </a:r>
            <a:r>
              <a:rPr lang="tr-TR" sz="1000" b="1" spc="-6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kayıtlı miktarlar arasında </a:t>
            </a:r>
            <a:r>
              <a:rPr lang="tr-TR" sz="1000" b="1" dirty="0" smtClean="0">
                <a:latin typeface="Book Antiqua" panose="02040602050305030304" pitchFamily="18" charset="0"/>
                <a:cs typeface="Book Antiqua"/>
              </a:rPr>
              <a:t>fark </a:t>
            </a:r>
            <a:r>
              <a:rPr lang="tr-TR" sz="1000" b="1" spc="10" dirty="0" smtClean="0">
                <a:latin typeface="Book Antiqua" panose="02040602050305030304" pitchFamily="18" charset="0"/>
                <a:cs typeface="Book Antiqua"/>
              </a:rPr>
              <a:t>var</a:t>
            </a:r>
            <a:r>
              <a:rPr lang="tr-TR" sz="1000" b="1" spc="2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mı?</a:t>
            </a:r>
            <a:endParaRPr lang="tr-TR" sz="1000" dirty="0">
              <a:latin typeface="Book Antiqua" panose="02040602050305030304" pitchFamily="18" charset="0"/>
              <a:cs typeface="Book Antiqua"/>
            </a:endParaRPr>
          </a:p>
        </p:txBody>
      </p:sp>
      <p:sp>
        <p:nvSpPr>
          <p:cNvPr id="53" name="object 53"/>
          <p:cNvSpPr txBox="1"/>
          <p:nvPr/>
        </p:nvSpPr>
        <p:spPr>
          <a:xfrm>
            <a:off x="5268214" y="4203962"/>
            <a:ext cx="1284986" cy="349455"/>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Sayım bir kez daha  tekrarlanır.</a:t>
            </a:r>
            <a:endParaRPr lang="tr-TR" sz="1000" dirty="0">
              <a:latin typeface="Book Antiqua" panose="02040602050305030304" pitchFamily="18" charset="0"/>
            </a:endParaRPr>
          </a:p>
        </p:txBody>
      </p:sp>
      <p:sp>
        <p:nvSpPr>
          <p:cNvPr id="54" name="object 54"/>
          <p:cNvSpPr txBox="1"/>
          <p:nvPr/>
        </p:nvSpPr>
        <p:spPr>
          <a:xfrm>
            <a:off x="1863978" y="4382864"/>
            <a:ext cx="142240"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mj-lt"/>
                <a:cs typeface="Book Antiqua"/>
              </a:rPr>
              <a:t>H</a:t>
            </a:r>
            <a:endParaRPr sz="1400" dirty="0">
              <a:latin typeface="+mj-lt"/>
              <a:cs typeface="Book Antiqua"/>
            </a:endParaRPr>
          </a:p>
        </p:txBody>
      </p:sp>
      <p:sp>
        <p:nvSpPr>
          <p:cNvPr id="56" name="object 56"/>
          <p:cNvSpPr txBox="1"/>
          <p:nvPr/>
        </p:nvSpPr>
        <p:spPr>
          <a:xfrm>
            <a:off x="5423786" y="4629692"/>
            <a:ext cx="1124585" cy="864339"/>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a:latin typeface="Book Antiqua" panose="02040602050305030304" pitchFamily="18" charset="0"/>
              </a:rPr>
              <a:t>Y</a:t>
            </a:r>
            <a:r>
              <a:rPr lang="tr-TR" sz="1000" dirty="0" smtClean="0">
                <a:latin typeface="Book Antiqua" panose="02040602050305030304" pitchFamily="18" charset="0"/>
              </a:rPr>
              <a:t>ine farklı çıkarsa bu miktar "fazla" veya  "noksan" sütununa  kaydedilir.</a:t>
            </a:r>
            <a:endParaRPr lang="tr-TR" sz="1000" dirty="0">
              <a:latin typeface="Book Antiqua" panose="02040602050305030304" pitchFamily="18" charset="0"/>
            </a:endParaRPr>
          </a:p>
        </p:txBody>
      </p:sp>
      <p:sp>
        <p:nvSpPr>
          <p:cNvPr id="60" name="object 60"/>
          <p:cNvSpPr txBox="1"/>
          <p:nvPr/>
        </p:nvSpPr>
        <p:spPr>
          <a:xfrm>
            <a:off x="1199592" y="7935354"/>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80" dirty="0">
                <a:solidFill>
                  <a:srgbClr val="FFFFFF"/>
                </a:solidFill>
                <a:latin typeface="+mj-lt"/>
                <a:cs typeface="Book Antiqua"/>
              </a:rPr>
              <a:t>İŞ</a:t>
            </a:r>
            <a:r>
              <a:rPr sz="1200" b="1" spc="-80" dirty="0">
                <a:solidFill>
                  <a:srgbClr val="FFFFFF"/>
                </a:solidFill>
                <a:latin typeface="+mj-lt"/>
                <a:cs typeface="Book Antiqua"/>
              </a:rPr>
              <a:t>LEM</a:t>
            </a:r>
            <a:r>
              <a:rPr sz="1200" b="1" spc="-25" dirty="0">
                <a:solidFill>
                  <a:srgbClr val="FFFFFF"/>
                </a:solidFill>
                <a:latin typeface="+mj-lt"/>
                <a:cs typeface="Book Antiqua"/>
              </a:rPr>
              <a:t> </a:t>
            </a:r>
            <a:r>
              <a:rPr sz="1200" b="1" spc="20" dirty="0">
                <a:solidFill>
                  <a:srgbClr val="FFFFFF"/>
                </a:solidFill>
                <a:latin typeface="+mj-lt"/>
                <a:cs typeface="Book Antiqua"/>
              </a:rPr>
              <a:t>SONU</a:t>
            </a:r>
            <a:endParaRPr sz="1200" dirty="0">
              <a:latin typeface="+mj-lt"/>
              <a:cs typeface="Book Antiqua"/>
            </a:endParaRPr>
          </a:p>
        </p:txBody>
      </p:sp>
      <p:sp>
        <p:nvSpPr>
          <p:cNvPr id="59" name="object 22"/>
          <p:cNvSpPr/>
          <p:nvPr/>
        </p:nvSpPr>
        <p:spPr>
          <a:xfrm>
            <a:off x="1529715" y="2481267"/>
            <a:ext cx="4004562" cy="428370"/>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Sayım kurulu öncelikle ambarlardaki taşınırları fiilen sayarak  bulunan miktarları sayım tutanağına kaydeder.</a:t>
            </a:r>
            <a:endParaRPr lang="tr-TR" sz="1000" b="1" dirty="0">
              <a:latin typeface="Book Antiqua" panose="02040602050305030304" pitchFamily="18" charset="0"/>
            </a:endParaRPr>
          </a:p>
        </p:txBody>
      </p:sp>
      <p:sp>
        <p:nvSpPr>
          <p:cNvPr id="61" name="object 22"/>
          <p:cNvSpPr/>
          <p:nvPr/>
        </p:nvSpPr>
        <p:spPr>
          <a:xfrm>
            <a:off x="1596871" y="6424466"/>
            <a:ext cx="3781806" cy="770040"/>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Kayıtların uygunluğu sağlandıktan sonra Sayım Kurulu  tarafından Taşınır Sayım ve Döküm Cetveli düzenlenir. Bu cetvel ve eki Sayım Tutanağı ile Giriş Ve Çıkış Belgeleri, taşınır, kayıt ve kontrol yetkilisinin yıl sonu hesabını oluşturur.</a:t>
            </a:r>
            <a:endParaRPr lang="tr-TR" sz="1000" b="1" dirty="0">
              <a:latin typeface="Book Antiqua" panose="02040602050305030304" pitchFamily="18" charset="0"/>
            </a:endParaRPr>
          </a:p>
        </p:txBody>
      </p:sp>
      <p:sp>
        <p:nvSpPr>
          <p:cNvPr id="62" name="object 22"/>
          <p:cNvSpPr/>
          <p:nvPr/>
        </p:nvSpPr>
        <p:spPr>
          <a:xfrm>
            <a:off x="1576197" y="7267369"/>
            <a:ext cx="3781806" cy="428370"/>
          </a:xfrm>
          <a:prstGeom prst="rect">
            <a:avLst/>
          </a:prstGeom>
          <a:solidFill>
            <a:schemeClr val="tx2">
              <a:lumMod val="40000"/>
              <a:lumOff val="60000"/>
            </a:schemeClr>
          </a:solidFill>
        </p:spPr>
        <p:txBody>
          <a:bodyPr wrap="square" lIns="0" tIns="0" rIns="0" bIns="0" rtlCol="0"/>
          <a:lstStyle/>
          <a:p>
            <a:pPr algn="ctr"/>
            <a:endParaRPr lang="tr-TR" sz="1000" b="1" dirty="0" smtClean="0">
              <a:latin typeface="Book Antiqua" panose="02040602050305030304" pitchFamily="18" charset="0"/>
            </a:endParaRPr>
          </a:p>
          <a:p>
            <a:pPr algn="ctr"/>
            <a:r>
              <a:rPr lang="tr-TR" sz="1000" b="1" dirty="0" smtClean="0">
                <a:latin typeface="Book Antiqua" panose="02040602050305030304" pitchFamily="18" charset="0"/>
              </a:rPr>
              <a:t>Tüm işlemler sonucu evrakların birer sureti dosyalanır.</a:t>
            </a:r>
            <a:endParaRPr lang="tr-TR" sz="1000" b="1" dirty="0">
              <a:latin typeface="Book Antiqua" panose="0204060205030503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970069033"/>
              </p:ext>
            </p:extLst>
          </p:nvPr>
        </p:nvGraphicFramePr>
        <p:xfrm>
          <a:off x="407823" y="377144"/>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57473844"/>
                    </a:ext>
                  </a:extLst>
                </a:gridCol>
                <a:gridCol w="3340016">
                  <a:extLst>
                    <a:ext uri="{9D8B030D-6E8A-4147-A177-3AD203B41FA5}">
                      <a16:colId xmlns:a16="http://schemas.microsoft.com/office/drawing/2014/main" val="480986411"/>
                    </a:ext>
                  </a:extLst>
                </a:gridCol>
                <a:gridCol w="967860">
                  <a:extLst>
                    <a:ext uri="{9D8B030D-6E8A-4147-A177-3AD203B41FA5}">
                      <a16:colId xmlns:a16="http://schemas.microsoft.com/office/drawing/2014/main" val="3263746363"/>
                    </a:ext>
                  </a:extLst>
                </a:gridCol>
                <a:gridCol w="892119">
                  <a:extLst>
                    <a:ext uri="{9D8B030D-6E8A-4147-A177-3AD203B41FA5}">
                      <a16:colId xmlns:a16="http://schemas.microsoft.com/office/drawing/2014/main" val="1925897057"/>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Sayım ve Devir İşlemleri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KYS-İA-259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260998"/>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4523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003172"/>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73290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908571"/>
                  </a:ext>
                </a:extLst>
              </a:tr>
            </a:tbl>
          </a:graphicData>
        </a:graphic>
      </p:graphicFrame>
      <p:pic>
        <p:nvPicPr>
          <p:cNvPr id="13313"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04" y="392214"/>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184275" y="1387520"/>
            <a:ext cx="4215725" cy="36415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9" name="object 9"/>
          <p:cNvSpPr txBox="1"/>
          <p:nvPr/>
        </p:nvSpPr>
        <p:spPr>
          <a:xfrm>
            <a:off x="1696636" y="1495360"/>
            <a:ext cx="3191002"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mj-lt"/>
                <a:cs typeface="Book Antiqua"/>
              </a:rPr>
              <a:t>TA</a:t>
            </a:r>
            <a:r>
              <a:rPr lang="tr-TR" sz="1200" b="1" spc="5" dirty="0">
                <a:solidFill>
                  <a:srgbClr val="FFFFFF"/>
                </a:solidFill>
                <a:latin typeface="+mj-lt"/>
                <a:cs typeface="Book Antiqua"/>
              </a:rPr>
              <a:t>Ş</a:t>
            </a:r>
            <a:r>
              <a:rPr sz="1200" b="1" spc="5" dirty="0">
                <a:solidFill>
                  <a:srgbClr val="FFFFFF"/>
                </a:solidFill>
                <a:latin typeface="+mj-lt"/>
                <a:cs typeface="Book Antiqua"/>
              </a:rPr>
              <a:t>INIR </a:t>
            </a:r>
            <a:r>
              <a:rPr sz="1200" b="1" spc="-70" dirty="0">
                <a:solidFill>
                  <a:srgbClr val="FFFFFF"/>
                </a:solidFill>
                <a:latin typeface="+mj-lt"/>
                <a:cs typeface="Book Antiqua"/>
              </a:rPr>
              <a:t>YÖNET</a:t>
            </a:r>
            <a:r>
              <a:rPr lang="tr-TR" sz="1200" b="1" spc="-70" dirty="0">
                <a:solidFill>
                  <a:srgbClr val="FFFFFF"/>
                </a:solidFill>
                <a:latin typeface="+mj-lt"/>
                <a:cs typeface="Book Antiqua"/>
              </a:rPr>
              <a:t>İ</a:t>
            </a:r>
            <a:r>
              <a:rPr sz="1200" b="1" spc="-70" dirty="0">
                <a:solidFill>
                  <a:srgbClr val="FFFFFF"/>
                </a:solidFill>
                <a:latin typeface="+mj-lt"/>
                <a:cs typeface="Book Antiqua"/>
              </a:rPr>
              <a:t>M </a:t>
            </a:r>
            <a:r>
              <a:rPr sz="1200" b="1" dirty="0">
                <a:solidFill>
                  <a:srgbClr val="FFFFFF"/>
                </a:solidFill>
                <a:latin typeface="+mj-lt"/>
                <a:cs typeface="Book Antiqua"/>
              </a:rPr>
              <a:t>HESABI </a:t>
            </a: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0" dirty="0">
                <a:solidFill>
                  <a:srgbClr val="FFFFFF"/>
                </a:solidFill>
                <a:latin typeface="+mj-lt"/>
                <a:cs typeface="Book Antiqua"/>
              </a:rPr>
              <a:t> </a:t>
            </a:r>
            <a:r>
              <a:rPr sz="1200" b="1" spc="-85" dirty="0">
                <a:solidFill>
                  <a:srgbClr val="FFFFFF"/>
                </a:solidFill>
                <a:latin typeface="+mj-lt"/>
                <a:cs typeface="Book Antiqua"/>
              </a:rPr>
              <a:t>SÜREC</a:t>
            </a:r>
            <a:r>
              <a:rPr lang="tr-TR" sz="1200" b="1" spc="-85" dirty="0">
                <a:solidFill>
                  <a:srgbClr val="FFFFFF"/>
                </a:solidFill>
                <a:latin typeface="+mj-lt"/>
                <a:cs typeface="Book Antiqua"/>
              </a:rPr>
              <a:t>İ</a:t>
            </a:r>
            <a:endParaRPr sz="1200" dirty="0">
              <a:latin typeface="+mj-lt"/>
              <a:cs typeface="Book Antiqua"/>
            </a:endParaRPr>
          </a:p>
        </p:txBody>
      </p:sp>
      <p:sp>
        <p:nvSpPr>
          <p:cNvPr id="10" name="object 10"/>
          <p:cNvSpPr/>
          <p:nvPr/>
        </p:nvSpPr>
        <p:spPr>
          <a:xfrm>
            <a:off x="1184275" y="1820685"/>
            <a:ext cx="4215725" cy="840007"/>
          </a:xfrm>
          <a:prstGeom prst="rect">
            <a:avLst/>
          </a:prstGeom>
          <a:solidFill>
            <a:schemeClr val="tx2">
              <a:lumMod val="40000"/>
              <a:lumOff val="60000"/>
            </a:schemeClr>
          </a:solidFill>
        </p:spPr>
        <p:txBody>
          <a:bodyPr wrap="square" lIns="0" tIns="0" rIns="0" bIns="0" rtlCol="0"/>
          <a:lstStyle/>
          <a:p>
            <a:pPr algn="ctr"/>
            <a:endParaRPr sz="1100" b="1"/>
          </a:p>
        </p:txBody>
      </p:sp>
      <p:sp>
        <p:nvSpPr>
          <p:cNvPr id="11" name="object 11"/>
          <p:cNvSpPr txBox="1"/>
          <p:nvPr/>
        </p:nvSpPr>
        <p:spPr>
          <a:xfrm>
            <a:off x="1214424" y="1892149"/>
            <a:ext cx="4185576" cy="646587"/>
          </a:xfrm>
          <a:prstGeom prst="rect">
            <a:avLst/>
          </a:prstGeom>
        </p:spPr>
        <p:txBody>
          <a:bodyPr vert="horz" wrap="square" lIns="0" tIns="6350" rIns="0" bIns="0" rtlCol="0">
            <a:spAutoFit/>
          </a:bodyPr>
          <a:lstStyle/>
          <a:p>
            <a:pPr marL="12065" marR="5080" indent="-1270" algn="ctr">
              <a:lnSpc>
                <a:spcPct val="104400"/>
              </a:lnSpc>
              <a:spcBef>
                <a:spcPts val="50"/>
              </a:spcBef>
            </a:pPr>
            <a:r>
              <a:rPr lang="tr-TR" sz="1000" b="1" dirty="0" smtClean="0">
                <a:latin typeface="Book Antiqua" panose="02040602050305030304" pitchFamily="18" charset="0"/>
                <a:cs typeface="Book Antiqua"/>
              </a:rPr>
              <a:t>Sayım Kurulu tarafından onaylanan Taşınır Sayım ve Döküm Cetveline göre, üç nüsha Harcama Birimi Taşınır Yönetim Hesabı Cetveli düzenlenir.</a:t>
            </a:r>
            <a:r>
              <a:rPr lang="tr-TR" sz="1000" dirty="0" smtClean="0">
                <a:latin typeface="Book Antiqua" panose="02040602050305030304" pitchFamily="18" charset="0"/>
                <a:cs typeface="Book Antiqua"/>
              </a:rPr>
              <a:t> </a:t>
            </a:r>
            <a:r>
              <a:rPr lang="tr-TR" sz="1000" b="1" dirty="0">
                <a:latin typeface="Book Antiqua" panose="02040602050305030304" pitchFamily="18" charset="0"/>
                <a:cs typeface="Book Antiqua"/>
              </a:rPr>
              <a:t>B</a:t>
            </a:r>
            <a:r>
              <a:rPr lang="tr-TR" sz="1000" b="1" dirty="0" smtClean="0">
                <a:latin typeface="Book Antiqua" panose="02040602050305030304" pitchFamily="18" charset="0"/>
                <a:cs typeface="Book Antiqua"/>
              </a:rPr>
              <a:t>ünyesinde kütüphane materyalleri bulunan idareler ilgili cetveli ayrıca düzenler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16" name="object 16"/>
          <p:cNvSpPr/>
          <p:nvPr/>
        </p:nvSpPr>
        <p:spPr>
          <a:xfrm>
            <a:off x="1583982" y="5189904"/>
            <a:ext cx="3312033" cy="562698"/>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txBox="1"/>
          <p:nvPr/>
        </p:nvSpPr>
        <p:spPr>
          <a:xfrm>
            <a:off x="1929168" y="5323262"/>
            <a:ext cx="2713736" cy="326500"/>
          </a:xfrm>
          <a:prstGeom prst="rect">
            <a:avLst/>
          </a:prstGeom>
        </p:spPr>
        <p:txBody>
          <a:bodyPr vert="horz" wrap="square" lIns="0" tIns="6350" rIns="0" bIns="0" rtlCol="0">
            <a:spAutoFit/>
          </a:bodyPr>
          <a:lstStyle/>
          <a:p>
            <a:pPr marL="26034" marR="5080" indent="-13970" algn="ctr">
              <a:lnSpc>
                <a:spcPct val="104400"/>
              </a:lnSpc>
              <a:spcBef>
                <a:spcPts val="50"/>
              </a:spcBef>
            </a:pPr>
            <a:r>
              <a:rPr lang="tr-TR" sz="1000" b="1" dirty="0" smtClean="0">
                <a:latin typeface="Book Antiqua" panose="02040602050305030304" pitchFamily="18" charset="0"/>
                <a:cs typeface="Book Antiqua"/>
              </a:rPr>
              <a:t>Muhasebe </a:t>
            </a:r>
            <a:r>
              <a:rPr lang="tr-TR" sz="1000" b="1" spc="-5" dirty="0" smtClean="0">
                <a:latin typeface="Book Antiqua" panose="02040602050305030304" pitchFamily="18" charset="0"/>
                <a:cs typeface="Book Antiqua"/>
              </a:rPr>
              <a:t>yetkilisince </a:t>
            </a:r>
            <a:r>
              <a:rPr lang="tr-TR" sz="1000" b="1" dirty="0" smtClean="0">
                <a:latin typeface="Book Antiqua" panose="02040602050305030304" pitchFamily="18" charset="0"/>
                <a:cs typeface="Book Antiqua"/>
              </a:rPr>
              <a:t>uygunluğu</a:t>
            </a:r>
            <a:r>
              <a:rPr lang="tr-TR" sz="1000" b="1" spc="-6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onaylanan  cetveller </a:t>
            </a:r>
            <a:r>
              <a:rPr lang="tr-TR" sz="1000" b="1" spc="-5" dirty="0" smtClean="0">
                <a:latin typeface="Book Antiqua" panose="02040602050305030304" pitchFamily="18" charset="0"/>
                <a:cs typeface="Book Antiqua"/>
              </a:rPr>
              <a:t>harcama yetkilisine </a:t>
            </a:r>
            <a:r>
              <a:rPr lang="tr-TR" sz="1000" b="1" dirty="0" smtClean="0">
                <a:latin typeface="Book Antiqua" panose="02040602050305030304" pitchFamily="18" charset="0"/>
                <a:cs typeface="Book Antiqua"/>
              </a:rPr>
              <a:t>geri</a:t>
            </a:r>
            <a:r>
              <a:rPr lang="tr-TR" sz="1000" b="1" spc="-3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gönderilir.</a:t>
            </a:r>
            <a:endParaRPr lang="tr-TR" sz="1000" dirty="0">
              <a:latin typeface="Book Antiqua" panose="02040602050305030304" pitchFamily="18" charset="0"/>
              <a:cs typeface="Book Antiqua"/>
            </a:endParaRPr>
          </a:p>
        </p:txBody>
      </p:sp>
      <p:sp>
        <p:nvSpPr>
          <p:cNvPr id="18" name="object 18"/>
          <p:cNvSpPr/>
          <p:nvPr/>
        </p:nvSpPr>
        <p:spPr>
          <a:xfrm>
            <a:off x="1721229" y="3078877"/>
            <a:ext cx="2964942" cy="929309"/>
          </a:xfrm>
          <a:prstGeom prst="rect">
            <a:avLst/>
          </a:prstGeom>
          <a:blipFill>
            <a:blip r:embed="rId3" cstate="print"/>
            <a:stretch>
              <a:fillRect/>
            </a:stretch>
          </a:blipFill>
        </p:spPr>
        <p:txBody>
          <a:bodyPr wrap="square" lIns="0" tIns="0" rIns="0" bIns="0" rtlCol="0"/>
          <a:lstStyle/>
          <a:p>
            <a:endParaRPr sz="2000">
              <a:latin typeface="+mj-lt"/>
            </a:endParaRPr>
          </a:p>
        </p:txBody>
      </p:sp>
      <p:sp>
        <p:nvSpPr>
          <p:cNvPr id="19" name="object 19"/>
          <p:cNvSpPr txBox="1"/>
          <p:nvPr/>
        </p:nvSpPr>
        <p:spPr>
          <a:xfrm>
            <a:off x="2687867" y="3282941"/>
            <a:ext cx="1104265" cy="490519"/>
          </a:xfrm>
          <a:prstGeom prst="rect">
            <a:avLst/>
          </a:prstGeom>
        </p:spPr>
        <p:txBody>
          <a:bodyPr vert="horz" wrap="square" lIns="0" tIns="5715" rIns="0" bIns="0" rtlCol="0">
            <a:spAutoFit/>
          </a:bodyPr>
          <a:lstStyle/>
          <a:p>
            <a:pPr marL="12065" marR="5080" indent="635" algn="ctr">
              <a:lnSpc>
                <a:spcPct val="105000"/>
              </a:lnSpc>
              <a:spcBef>
                <a:spcPts val="45"/>
              </a:spcBef>
            </a:pPr>
            <a:r>
              <a:rPr lang="tr-TR" sz="1000" b="1" dirty="0" smtClean="0">
                <a:latin typeface="Book Antiqua" panose="02040602050305030304" pitchFamily="18" charset="0"/>
                <a:cs typeface="Book Antiqua"/>
              </a:rPr>
              <a:t>Harcama yetkilisi  tarafından onaylanır ise;</a:t>
            </a:r>
            <a:endParaRPr lang="tr-TR" sz="1000" dirty="0">
              <a:latin typeface="Book Antiqua" panose="02040602050305030304" pitchFamily="18" charset="0"/>
              <a:cs typeface="Book Antiqua"/>
            </a:endParaRPr>
          </a:p>
        </p:txBody>
      </p:sp>
      <p:sp>
        <p:nvSpPr>
          <p:cNvPr id="20" name="object 20"/>
          <p:cNvSpPr/>
          <p:nvPr/>
        </p:nvSpPr>
        <p:spPr>
          <a:xfrm>
            <a:off x="4770246" y="3520911"/>
            <a:ext cx="1111250" cy="1905"/>
          </a:xfrm>
          <a:custGeom>
            <a:avLst/>
            <a:gdLst/>
            <a:ahLst/>
            <a:cxnLst/>
            <a:rect l="l" t="t" r="r" b="b"/>
            <a:pathLst>
              <a:path w="1111250" h="1904">
                <a:moveTo>
                  <a:pt x="0" y="0"/>
                </a:moveTo>
                <a:lnTo>
                  <a:pt x="1110741" y="1524"/>
                </a:lnTo>
              </a:path>
            </a:pathLst>
          </a:custGeom>
          <a:ln w="25146">
            <a:solidFill>
              <a:srgbClr val="375F92"/>
            </a:solidFill>
          </a:ln>
        </p:spPr>
        <p:txBody>
          <a:bodyPr wrap="square" lIns="0" tIns="0" rIns="0" bIns="0" rtlCol="0"/>
          <a:lstStyle/>
          <a:p>
            <a:endParaRPr sz="2000">
              <a:latin typeface="+mj-lt"/>
            </a:endParaRPr>
          </a:p>
        </p:txBody>
      </p:sp>
      <p:sp>
        <p:nvSpPr>
          <p:cNvPr id="22" name="object 22"/>
          <p:cNvSpPr/>
          <p:nvPr/>
        </p:nvSpPr>
        <p:spPr>
          <a:xfrm>
            <a:off x="1184275" y="7444137"/>
            <a:ext cx="4320000" cy="428447"/>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3" name="object 23"/>
          <p:cNvSpPr/>
          <p:nvPr/>
        </p:nvSpPr>
        <p:spPr>
          <a:xfrm>
            <a:off x="1185049" y="2755953"/>
            <a:ext cx="4214951" cy="290756"/>
          </a:xfrm>
          <a:prstGeom prst="rect">
            <a:avLst/>
          </a:prstGeom>
          <a:solidFill>
            <a:schemeClr val="tx2">
              <a:lumMod val="40000"/>
              <a:lumOff val="60000"/>
            </a:schemeClr>
          </a:solidFill>
        </p:spPr>
        <p:txBody>
          <a:bodyPr wrap="square" lIns="0" tIns="0" rIns="0" bIns="0" rtlCol="0"/>
          <a:lstStyle/>
          <a:p>
            <a:pPr algn="ctr"/>
            <a:endParaRPr sz="1100" b="1"/>
          </a:p>
        </p:txBody>
      </p:sp>
      <p:sp>
        <p:nvSpPr>
          <p:cNvPr id="28" name="object 28"/>
          <p:cNvSpPr/>
          <p:nvPr/>
        </p:nvSpPr>
        <p:spPr>
          <a:xfrm>
            <a:off x="687768" y="5824463"/>
            <a:ext cx="5004942" cy="953439"/>
          </a:xfrm>
          <a:prstGeom prst="rect">
            <a:avLst/>
          </a:prstGeom>
          <a:solidFill>
            <a:schemeClr val="tx2">
              <a:lumMod val="40000"/>
              <a:lumOff val="60000"/>
            </a:schemeClr>
          </a:solidFill>
        </p:spPr>
        <p:txBody>
          <a:bodyPr wrap="square" lIns="0" tIns="0" rIns="0" bIns="0" rtlCol="0"/>
          <a:lstStyle/>
          <a:p>
            <a:pPr algn="ctr"/>
            <a:endParaRPr sz="1100" b="1"/>
          </a:p>
        </p:txBody>
      </p:sp>
      <p:sp>
        <p:nvSpPr>
          <p:cNvPr id="31" name="object 31"/>
          <p:cNvSpPr/>
          <p:nvPr/>
        </p:nvSpPr>
        <p:spPr>
          <a:xfrm>
            <a:off x="5881496" y="3520911"/>
            <a:ext cx="8890" cy="725170"/>
          </a:xfrm>
          <a:custGeom>
            <a:avLst/>
            <a:gdLst/>
            <a:ahLst/>
            <a:cxnLst/>
            <a:rect l="l" t="t" r="r" b="b"/>
            <a:pathLst>
              <a:path w="8889" h="725170">
                <a:moveTo>
                  <a:pt x="0" y="0"/>
                </a:moveTo>
                <a:lnTo>
                  <a:pt x="8635" y="725170"/>
                </a:lnTo>
              </a:path>
            </a:pathLst>
          </a:custGeom>
          <a:ln w="25146">
            <a:solidFill>
              <a:srgbClr val="375F92"/>
            </a:solidFill>
          </a:ln>
        </p:spPr>
        <p:txBody>
          <a:bodyPr wrap="square" lIns="0" tIns="0" rIns="0" bIns="0" rtlCol="0"/>
          <a:lstStyle/>
          <a:p>
            <a:endParaRPr sz="2000">
              <a:latin typeface="+mj-lt"/>
            </a:endParaRPr>
          </a:p>
        </p:txBody>
      </p:sp>
      <p:sp>
        <p:nvSpPr>
          <p:cNvPr id="32" name="object 32"/>
          <p:cNvSpPr/>
          <p:nvPr/>
        </p:nvSpPr>
        <p:spPr>
          <a:xfrm>
            <a:off x="5846253" y="4185031"/>
            <a:ext cx="88265" cy="76200"/>
          </a:xfrm>
          <a:custGeom>
            <a:avLst/>
            <a:gdLst/>
            <a:ahLst/>
            <a:cxnLst/>
            <a:rect l="l" t="t" r="r" b="b"/>
            <a:pathLst>
              <a:path w="88264" h="76200">
                <a:moveTo>
                  <a:pt x="0" y="1015"/>
                </a:moveTo>
                <a:lnTo>
                  <a:pt x="44830" y="75946"/>
                </a:lnTo>
                <a:lnTo>
                  <a:pt x="88011" y="0"/>
                </a:lnTo>
              </a:path>
            </a:pathLst>
          </a:custGeom>
          <a:ln w="25146">
            <a:solidFill>
              <a:srgbClr val="375F92"/>
            </a:solidFill>
          </a:ln>
        </p:spPr>
        <p:txBody>
          <a:bodyPr wrap="square" lIns="0" tIns="0" rIns="0" bIns="0" rtlCol="0"/>
          <a:lstStyle/>
          <a:p>
            <a:endParaRPr sz="2000">
              <a:latin typeface="+mj-lt"/>
            </a:endParaRPr>
          </a:p>
        </p:txBody>
      </p:sp>
      <p:sp>
        <p:nvSpPr>
          <p:cNvPr id="33" name="object 33"/>
          <p:cNvSpPr/>
          <p:nvPr/>
        </p:nvSpPr>
        <p:spPr>
          <a:xfrm>
            <a:off x="4913038" y="4288320"/>
            <a:ext cx="1810639" cy="801077"/>
          </a:xfrm>
          <a:prstGeom prst="rect">
            <a:avLst/>
          </a:prstGeom>
          <a:solidFill>
            <a:schemeClr val="tx2">
              <a:lumMod val="40000"/>
              <a:lumOff val="60000"/>
            </a:schemeClr>
          </a:solidFill>
        </p:spPr>
        <p:txBody>
          <a:bodyPr wrap="square" lIns="0" tIns="0" rIns="0" bIns="0" rtlCol="0"/>
          <a:lstStyle/>
          <a:p>
            <a:pPr algn="ctr"/>
            <a:endParaRPr sz="1100" b="1"/>
          </a:p>
        </p:txBody>
      </p:sp>
      <p:sp>
        <p:nvSpPr>
          <p:cNvPr id="34" name="object 34"/>
          <p:cNvSpPr/>
          <p:nvPr/>
        </p:nvSpPr>
        <p:spPr>
          <a:xfrm>
            <a:off x="4585143" y="4683883"/>
            <a:ext cx="370205" cy="0"/>
          </a:xfrm>
          <a:custGeom>
            <a:avLst/>
            <a:gdLst/>
            <a:ahLst/>
            <a:cxnLst/>
            <a:rect l="l" t="t" r="r" b="b"/>
            <a:pathLst>
              <a:path w="370204">
                <a:moveTo>
                  <a:pt x="369950" y="0"/>
                </a:moveTo>
                <a:lnTo>
                  <a:pt x="0" y="0"/>
                </a:lnTo>
              </a:path>
            </a:pathLst>
          </a:custGeom>
          <a:ln w="25146">
            <a:solidFill>
              <a:srgbClr val="375F92"/>
            </a:solidFill>
          </a:ln>
        </p:spPr>
        <p:txBody>
          <a:bodyPr wrap="square" lIns="0" tIns="0" rIns="0" bIns="0" rtlCol="0"/>
          <a:lstStyle/>
          <a:p>
            <a:endParaRPr sz="2000">
              <a:latin typeface="+mj-lt"/>
            </a:endParaRPr>
          </a:p>
        </p:txBody>
      </p:sp>
      <p:sp>
        <p:nvSpPr>
          <p:cNvPr id="37" name="object 37"/>
          <p:cNvSpPr txBox="1"/>
          <p:nvPr/>
        </p:nvSpPr>
        <p:spPr>
          <a:xfrm>
            <a:off x="1214424" y="7559615"/>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38" name="object 38"/>
          <p:cNvSpPr txBox="1"/>
          <p:nvPr/>
        </p:nvSpPr>
        <p:spPr>
          <a:xfrm>
            <a:off x="1448922" y="2819762"/>
            <a:ext cx="3686429" cy="166712"/>
          </a:xfrm>
          <a:prstGeom prst="rect">
            <a:avLst/>
          </a:prstGeom>
        </p:spPr>
        <p:txBody>
          <a:bodyPr vert="horz" wrap="square" lIns="0" tIns="12700" rIns="0" bIns="0" rtlCol="0" anchor="ctr">
            <a:spAutoFit/>
          </a:bodyPr>
          <a:lstStyle/>
          <a:p>
            <a:pPr marL="12700">
              <a:lnSpc>
                <a:spcPct val="100000"/>
              </a:lnSpc>
              <a:spcBef>
                <a:spcPts val="100"/>
              </a:spcBef>
            </a:pPr>
            <a:r>
              <a:rPr lang="tr-TR" sz="1000" b="1" dirty="0" smtClean="0">
                <a:latin typeface="Book Antiqua" panose="02040602050305030304" pitchFamily="18" charset="0"/>
                <a:cs typeface="Book Antiqua"/>
              </a:rPr>
              <a:t>Düzenlenen cetveller harcama yetkilisinin onayına sunulur.</a:t>
            </a:r>
            <a:endParaRPr lang="tr-TR" sz="1000" dirty="0">
              <a:latin typeface="Book Antiqua" panose="02040602050305030304" pitchFamily="18" charset="0"/>
              <a:cs typeface="Book Antiqua"/>
            </a:endParaRPr>
          </a:p>
        </p:txBody>
      </p:sp>
      <p:sp>
        <p:nvSpPr>
          <p:cNvPr id="39" name="object 39"/>
          <p:cNvSpPr txBox="1"/>
          <p:nvPr/>
        </p:nvSpPr>
        <p:spPr>
          <a:xfrm>
            <a:off x="1096452" y="5891806"/>
            <a:ext cx="4214495" cy="1049005"/>
          </a:xfrm>
          <a:prstGeom prst="rect">
            <a:avLst/>
          </a:prstGeom>
        </p:spPr>
        <p:txBody>
          <a:bodyPr vert="horz" wrap="square" lIns="0" tIns="17780" rIns="0" bIns="0" rtlCol="0">
            <a:spAutoFit/>
          </a:bodyPr>
          <a:lstStyle/>
          <a:p>
            <a:pPr marL="12700" marR="5080" indent="1270" algn="ctr">
              <a:lnSpc>
                <a:spcPts val="1070"/>
              </a:lnSpc>
              <a:spcBef>
                <a:spcPts val="140"/>
              </a:spcBef>
            </a:pPr>
            <a:r>
              <a:rPr lang="tr-TR" sz="1000" b="1" dirty="0" smtClean="0">
                <a:latin typeface="Book Antiqua" panose="02040602050305030304" pitchFamily="18" charset="0"/>
                <a:cs typeface="Book Antiqua"/>
              </a:rPr>
              <a:t>Onaylanmış cetvellerin bir nüshası, Sayıştay’ca belirlenecek sürelerde, Yıl Sonu Sayım Tutanağı, Sayım ve Döküm Cetveli ve yıl sonu itibariyle en son düzenlenen  Taşınır İşlem Fişinin sıra numarasını gösterir tutanak ile birlikte muhasebe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birimine, bir nüshası mali yılı takip eden ay sonuna kadar taşınır konsolide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görevlisine gönderilir.</a:t>
            </a:r>
            <a:r>
              <a:rPr lang="tr-TR" sz="1000" dirty="0" smtClean="0">
                <a:latin typeface="Book Antiqua" panose="02040602050305030304" pitchFamily="18" charset="0"/>
                <a:cs typeface="Book Antiqua"/>
              </a:rPr>
              <a:t> </a:t>
            </a:r>
            <a:r>
              <a:rPr lang="tr-TR" sz="1000" b="1" dirty="0">
                <a:latin typeface="Book Antiqua" panose="02040602050305030304" pitchFamily="18" charset="0"/>
                <a:cs typeface="Book Antiqua"/>
              </a:rPr>
              <a:t>C</a:t>
            </a:r>
            <a:r>
              <a:rPr lang="tr-TR" sz="1000" b="1" dirty="0" smtClean="0">
                <a:latin typeface="Book Antiqua" panose="02040602050305030304" pitchFamily="18" charset="0"/>
                <a:cs typeface="Book Antiqua"/>
              </a:rPr>
              <a:t>etvellerin birer nüshası harcama biriminde muhafaza edilir.</a:t>
            </a:r>
            <a:endParaRPr lang="tr-TR" sz="1000" dirty="0" smtClean="0">
              <a:latin typeface="Book Antiqua" panose="02040602050305030304" pitchFamily="18" charset="0"/>
              <a:cs typeface="Book Antiqua"/>
            </a:endParaRPr>
          </a:p>
          <a:p>
            <a:pPr>
              <a:lnSpc>
                <a:spcPct val="100000"/>
              </a:lnSpc>
            </a:pPr>
            <a:endParaRPr sz="1200" dirty="0">
              <a:latin typeface="+mj-lt"/>
              <a:cs typeface="Times New Roman"/>
            </a:endParaRPr>
          </a:p>
        </p:txBody>
      </p:sp>
      <p:sp>
        <p:nvSpPr>
          <p:cNvPr id="40" name="object 40"/>
          <p:cNvSpPr txBox="1"/>
          <p:nvPr/>
        </p:nvSpPr>
        <p:spPr>
          <a:xfrm>
            <a:off x="4971584" y="4429374"/>
            <a:ext cx="1693545" cy="582211"/>
          </a:xfrm>
          <a:prstGeom prst="rect">
            <a:avLst/>
          </a:prstGeom>
        </p:spPr>
        <p:txBody>
          <a:bodyPr vert="horz" wrap="square" lIns="0" tIns="17780" rIns="0" bIns="0" rtlCol="0">
            <a:spAutoFit/>
          </a:bodyPr>
          <a:lstStyle/>
          <a:p>
            <a:pPr marL="12700" marR="5080" algn="ctr">
              <a:lnSpc>
                <a:spcPts val="1070"/>
              </a:lnSpc>
              <a:spcBef>
                <a:spcPts val="140"/>
              </a:spcBef>
            </a:pPr>
            <a:r>
              <a:rPr lang="tr-TR" sz="1000" b="1" dirty="0" smtClean="0">
                <a:latin typeface="Book Antiqua" panose="02040602050305030304" pitchFamily="18" charset="0"/>
                <a:cs typeface="Book Antiqua"/>
              </a:rPr>
              <a:t>Taşınır sayım ve döküm  cetveline uygunluğu  kontrol edilerek muhasebe  yetkilisine </a:t>
            </a:r>
            <a:r>
              <a:rPr lang="tr-TR" sz="1000" b="1" spc="-5" dirty="0" smtClean="0">
                <a:latin typeface="Book Antiqua" panose="02040602050305030304" pitchFamily="18" charset="0"/>
                <a:cs typeface="Book Antiqua"/>
              </a:rPr>
              <a:t>gönderilir.</a:t>
            </a:r>
            <a:endParaRPr lang="tr-TR" sz="1000" dirty="0">
              <a:latin typeface="Book Antiqua" panose="02040602050305030304" pitchFamily="18" charset="0"/>
              <a:cs typeface="Book Antiqua"/>
            </a:endParaRPr>
          </a:p>
        </p:txBody>
      </p:sp>
      <p:sp>
        <p:nvSpPr>
          <p:cNvPr id="43" name="object 43"/>
          <p:cNvSpPr/>
          <p:nvPr/>
        </p:nvSpPr>
        <p:spPr>
          <a:xfrm>
            <a:off x="1707006" y="4219984"/>
            <a:ext cx="2966466" cy="927798"/>
          </a:xfrm>
          <a:prstGeom prst="rect">
            <a:avLst/>
          </a:prstGeom>
          <a:blipFill>
            <a:blip r:embed="rId4" cstate="print"/>
            <a:stretch>
              <a:fillRect/>
            </a:stretch>
          </a:blipFill>
        </p:spPr>
        <p:txBody>
          <a:bodyPr wrap="square" lIns="0" tIns="0" rIns="0" bIns="0" rtlCol="0"/>
          <a:lstStyle/>
          <a:p>
            <a:endParaRPr sz="2000">
              <a:latin typeface="+mj-lt"/>
            </a:endParaRPr>
          </a:p>
        </p:txBody>
      </p:sp>
      <p:sp>
        <p:nvSpPr>
          <p:cNvPr id="44" name="object 44"/>
          <p:cNvSpPr txBox="1"/>
          <p:nvPr/>
        </p:nvSpPr>
        <p:spPr>
          <a:xfrm>
            <a:off x="2369165" y="4415424"/>
            <a:ext cx="1676400" cy="490519"/>
          </a:xfrm>
          <a:prstGeom prst="rect">
            <a:avLst/>
          </a:prstGeom>
        </p:spPr>
        <p:txBody>
          <a:bodyPr vert="horz" wrap="square" lIns="0" tIns="5715" rIns="0" bIns="0" rtlCol="0">
            <a:spAutoFit/>
          </a:bodyPr>
          <a:lstStyle/>
          <a:p>
            <a:pPr marL="12700" marR="5080" indent="-635" algn="ctr">
              <a:lnSpc>
                <a:spcPct val="105000"/>
              </a:lnSpc>
              <a:spcBef>
                <a:spcPts val="45"/>
              </a:spcBef>
            </a:pPr>
            <a:r>
              <a:rPr lang="tr-TR" sz="1000" b="1" dirty="0" smtClean="0">
                <a:latin typeface="Book Antiqua" panose="02040602050305030304" pitchFamily="18" charset="0"/>
                <a:cs typeface="Book Antiqua"/>
              </a:rPr>
              <a:t>Muhasebe yetkilisince  uygunluğun onaylaması  halinde;</a:t>
            </a:r>
            <a:endParaRPr lang="tr-TR" sz="1000" dirty="0">
              <a:latin typeface="Book Antiqua" panose="02040602050305030304" pitchFamily="18" charset="0"/>
              <a:cs typeface="Book Antiqua"/>
            </a:endParaRPr>
          </a:p>
        </p:txBody>
      </p:sp>
      <p:sp>
        <p:nvSpPr>
          <p:cNvPr id="46" name="object 16"/>
          <p:cNvSpPr/>
          <p:nvPr/>
        </p:nvSpPr>
        <p:spPr>
          <a:xfrm>
            <a:off x="1651195" y="6963095"/>
            <a:ext cx="3312033" cy="374585"/>
          </a:xfrm>
          <a:prstGeom prst="rect">
            <a:avLst/>
          </a:prstGeom>
          <a:solidFill>
            <a:schemeClr val="tx2">
              <a:lumMod val="40000"/>
              <a:lumOff val="60000"/>
            </a:schemeClr>
          </a:solidFill>
        </p:spPr>
        <p:txBody>
          <a:bodyPr wrap="square" lIns="0" tIns="0" rIns="0" bIns="0" rtlCol="0" anchor="ctr"/>
          <a:lstStyle/>
          <a:p>
            <a:pPr marL="9525" algn="ctr">
              <a:lnSpc>
                <a:spcPct val="100000"/>
              </a:lnSpc>
              <a:spcBef>
                <a:spcPts val="1200"/>
              </a:spcBef>
            </a:pPr>
            <a:r>
              <a:rPr lang="tr-TR" sz="1000" b="1" dirty="0" smtClean="0">
                <a:latin typeface="Book Antiqua" panose="02040602050305030304" pitchFamily="18" charset="0"/>
                <a:cs typeface="Book Antiqua"/>
              </a:rPr>
              <a:t>Tüm işlemler sonucu evrakların birer sureti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dosyalanır.</a:t>
            </a:r>
            <a:endParaRPr lang="tr-TR" sz="1000" dirty="0">
              <a:latin typeface="Book Antiqua" panose="02040602050305030304" pitchFamily="18" charset="0"/>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4104593379"/>
              </p:ext>
            </p:extLst>
          </p:nvPr>
        </p:nvGraphicFramePr>
        <p:xfrm>
          <a:off x="381000" y="290530"/>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987709031"/>
                    </a:ext>
                  </a:extLst>
                </a:gridCol>
                <a:gridCol w="3340016">
                  <a:extLst>
                    <a:ext uri="{9D8B030D-6E8A-4147-A177-3AD203B41FA5}">
                      <a16:colId xmlns:a16="http://schemas.microsoft.com/office/drawing/2014/main" val="1135916434"/>
                    </a:ext>
                  </a:extLst>
                </a:gridCol>
                <a:gridCol w="967860">
                  <a:extLst>
                    <a:ext uri="{9D8B030D-6E8A-4147-A177-3AD203B41FA5}">
                      <a16:colId xmlns:a16="http://schemas.microsoft.com/office/drawing/2014/main" val="3180486607"/>
                    </a:ext>
                  </a:extLst>
                </a:gridCol>
                <a:gridCol w="892119">
                  <a:extLst>
                    <a:ext uri="{9D8B030D-6E8A-4147-A177-3AD203B41FA5}">
                      <a16:colId xmlns:a16="http://schemas.microsoft.com/office/drawing/2014/main" val="513066573"/>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 Taşınır Yönetim Hesabı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716858"/>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67212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13328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357948"/>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84078"/>
                  </a:ext>
                </a:extLst>
              </a:tr>
            </a:tbl>
          </a:graphicData>
        </a:graphic>
      </p:graphicFrame>
      <p:pic>
        <p:nvPicPr>
          <p:cNvPr id="14337"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35312"/>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3148202" y="1901570"/>
            <a:ext cx="4445" cy="381000"/>
          </a:xfrm>
          <a:custGeom>
            <a:avLst/>
            <a:gdLst/>
            <a:ahLst/>
            <a:cxnLst/>
            <a:rect l="l" t="t" r="r" b="b"/>
            <a:pathLst>
              <a:path w="4444" h="381000">
                <a:moveTo>
                  <a:pt x="4318" y="0"/>
                </a:moveTo>
                <a:lnTo>
                  <a:pt x="0" y="380492"/>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3105023" y="2205354"/>
            <a:ext cx="88265" cy="76835"/>
          </a:xfrm>
          <a:custGeom>
            <a:avLst/>
            <a:gdLst/>
            <a:ahLst/>
            <a:cxnLst/>
            <a:rect l="l" t="t" r="r" b="b"/>
            <a:pathLst>
              <a:path w="88264" h="76835">
                <a:moveTo>
                  <a:pt x="88010" y="1143"/>
                </a:moveTo>
                <a:lnTo>
                  <a:pt x="43179" y="76708"/>
                </a:lnTo>
                <a:lnTo>
                  <a:pt x="0" y="0"/>
                </a:lnTo>
              </a:path>
            </a:pathLst>
          </a:custGeom>
          <a:ln w="25146">
            <a:solidFill>
              <a:srgbClr val="375F92"/>
            </a:solidFill>
          </a:ln>
        </p:spPr>
        <p:txBody>
          <a:bodyPr wrap="square" lIns="0" tIns="0" rIns="0" bIns="0" rtlCol="0"/>
          <a:lstStyle/>
          <a:p>
            <a:endParaRPr sz="2400">
              <a:latin typeface="+mj-lt"/>
            </a:endParaRPr>
          </a:p>
        </p:txBody>
      </p:sp>
      <p:sp>
        <p:nvSpPr>
          <p:cNvPr id="9" name="object 9"/>
          <p:cNvSpPr/>
          <p:nvPr/>
        </p:nvSpPr>
        <p:spPr>
          <a:xfrm>
            <a:off x="1185049" y="1457716"/>
            <a:ext cx="3976485" cy="492875"/>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0" name="object 10"/>
          <p:cNvSpPr txBox="1"/>
          <p:nvPr/>
        </p:nvSpPr>
        <p:spPr>
          <a:xfrm>
            <a:off x="2060575" y="1560068"/>
            <a:ext cx="2279650" cy="197490"/>
          </a:xfrm>
          <a:prstGeom prst="rect">
            <a:avLst/>
          </a:prstGeom>
        </p:spPr>
        <p:txBody>
          <a:bodyPr vert="horz" wrap="square" lIns="0" tIns="12700" rIns="0" bIns="0" rtlCol="0">
            <a:spAutoFit/>
          </a:bodyPr>
          <a:lstStyle/>
          <a:p>
            <a:pPr marL="12700" algn="ctr">
              <a:lnSpc>
                <a:spcPct val="100000"/>
              </a:lnSpc>
              <a:spcBef>
                <a:spcPts val="100"/>
              </a:spcBef>
            </a:pPr>
            <a:r>
              <a:rPr sz="1200" b="1" spc="-85" dirty="0">
                <a:solidFill>
                  <a:srgbClr val="FFFFFF"/>
                </a:solidFill>
                <a:latin typeface="+mj-lt"/>
                <a:cs typeface="Book Antiqua"/>
              </a:rPr>
              <a:t>Z</a:t>
            </a:r>
            <a:r>
              <a:rPr lang="tr-TR" sz="1200" b="1" spc="-85" dirty="0">
                <a:solidFill>
                  <a:srgbClr val="FFFFFF"/>
                </a:solidFill>
                <a:latin typeface="+mj-lt"/>
                <a:cs typeface="Book Antiqua"/>
              </a:rPr>
              <a:t>İ</a:t>
            </a:r>
            <a:r>
              <a:rPr sz="1200" b="1" spc="-85" dirty="0">
                <a:solidFill>
                  <a:srgbClr val="FFFFFF"/>
                </a:solidFill>
                <a:latin typeface="+mj-lt"/>
                <a:cs typeface="Book Antiqua"/>
              </a:rPr>
              <a:t>MMET </a:t>
            </a:r>
            <a:r>
              <a:rPr sz="1200" b="1" dirty="0">
                <a:solidFill>
                  <a:srgbClr val="FFFFFF"/>
                </a:solidFill>
                <a:latin typeface="+mj-lt"/>
                <a:cs typeface="Book Antiqua"/>
              </a:rPr>
              <a:t>VERME </a:t>
            </a: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80" dirty="0">
                <a:solidFill>
                  <a:srgbClr val="FFFFFF"/>
                </a:solidFill>
                <a:latin typeface="+mj-lt"/>
                <a:cs typeface="Book Antiqua"/>
              </a:rPr>
              <a:t> </a:t>
            </a:r>
            <a:r>
              <a:rPr sz="1200" b="1" spc="-85" dirty="0">
                <a:solidFill>
                  <a:srgbClr val="FFFFFF"/>
                </a:solidFill>
                <a:latin typeface="+mj-lt"/>
                <a:cs typeface="Book Antiqua"/>
              </a:rPr>
              <a:t>SÜREC</a:t>
            </a:r>
            <a:r>
              <a:rPr lang="tr-TR" sz="1200" b="1" spc="-85" dirty="0">
                <a:solidFill>
                  <a:srgbClr val="FFFFFF"/>
                </a:solidFill>
                <a:latin typeface="+mj-lt"/>
                <a:cs typeface="Book Antiqua"/>
              </a:rPr>
              <a:t>İ</a:t>
            </a:r>
            <a:endParaRPr sz="1200" dirty="0">
              <a:latin typeface="+mj-lt"/>
              <a:cs typeface="Book Antiqua"/>
            </a:endParaRPr>
          </a:p>
        </p:txBody>
      </p:sp>
      <p:sp>
        <p:nvSpPr>
          <p:cNvPr id="11" name="object 11"/>
          <p:cNvSpPr/>
          <p:nvPr/>
        </p:nvSpPr>
        <p:spPr>
          <a:xfrm>
            <a:off x="1185049" y="2306573"/>
            <a:ext cx="3990975" cy="520318"/>
          </a:xfrm>
          <a:prstGeom prst="rect">
            <a:avLst/>
          </a:prstGeom>
          <a:solidFill>
            <a:schemeClr val="tx2">
              <a:lumMod val="40000"/>
              <a:lumOff val="60000"/>
            </a:schemeClr>
          </a:solidFill>
        </p:spPr>
        <p:txBody>
          <a:bodyPr wrap="square" lIns="0" tIns="0" rIns="0" bIns="0" rtlCol="0"/>
          <a:lstStyle/>
          <a:p>
            <a:pPr algn="ctr"/>
            <a:endParaRPr sz="1100" b="1"/>
          </a:p>
        </p:txBody>
      </p:sp>
      <p:sp>
        <p:nvSpPr>
          <p:cNvPr id="12" name="object 12"/>
          <p:cNvSpPr txBox="1"/>
          <p:nvPr/>
        </p:nvSpPr>
        <p:spPr>
          <a:xfrm>
            <a:off x="1449068" y="2454909"/>
            <a:ext cx="3570225" cy="166712"/>
          </a:xfrm>
          <a:prstGeom prst="rect">
            <a:avLst/>
          </a:prstGeom>
        </p:spPr>
        <p:txBody>
          <a:bodyPr vert="horz" wrap="square" lIns="0" tIns="12700" rIns="0" bIns="0" rtlCol="0">
            <a:spAutoFit/>
          </a:bodyPr>
          <a:lstStyle/>
          <a:p>
            <a:pPr marL="12700">
              <a:lnSpc>
                <a:spcPct val="100000"/>
              </a:lnSpc>
              <a:spcBef>
                <a:spcPts val="100"/>
              </a:spcBef>
            </a:pPr>
            <a:r>
              <a:rPr lang="nb-NO" sz="1000" b="1" dirty="0" smtClean="0">
                <a:latin typeface="Book Antiqua" panose="02040602050305030304" pitchFamily="18" charset="0"/>
                <a:cs typeface="Book Antiqua"/>
              </a:rPr>
              <a:t>Birimlerden gelen taşınır istek belgeleri alınarak</a:t>
            </a:r>
            <a:r>
              <a:rPr lang="nb-NO" sz="1000" b="1" spc="-120" dirty="0" smtClean="0">
                <a:latin typeface="Book Antiqua" panose="02040602050305030304" pitchFamily="18" charset="0"/>
                <a:cs typeface="Book Antiqua"/>
              </a:rPr>
              <a:t> </a:t>
            </a:r>
            <a:r>
              <a:rPr lang="nb-NO" sz="1000" b="1" dirty="0" smtClean="0">
                <a:latin typeface="Book Antiqua" panose="02040602050305030304" pitchFamily="18" charset="0"/>
                <a:cs typeface="Book Antiqua"/>
              </a:rPr>
              <a:t>incelenir.</a:t>
            </a:r>
            <a:endParaRPr lang="nb-NO" sz="1000" dirty="0">
              <a:latin typeface="Book Antiqua" panose="02040602050305030304" pitchFamily="18" charset="0"/>
              <a:cs typeface="Book Antiqua"/>
            </a:endParaRPr>
          </a:p>
        </p:txBody>
      </p:sp>
      <p:sp>
        <p:nvSpPr>
          <p:cNvPr id="13" name="object 13"/>
          <p:cNvSpPr/>
          <p:nvPr/>
        </p:nvSpPr>
        <p:spPr>
          <a:xfrm>
            <a:off x="281228" y="4425810"/>
            <a:ext cx="2115439" cy="660285"/>
          </a:xfrm>
          <a:prstGeom prst="rect">
            <a:avLst/>
          </a:prstGeom>
          <a:solidFill>
            <a:schemeClr val="tx2">
              <a:lumMod val="40000"/>
              <a:lumOff val="60000"/>
            </a:schemeClr>
          </a:solidFill>
        </p:spPr>
        <p:txBody>
          <a:bodyPr wrap="square" lIns="0" tIns="0" rIns="0" bIns="0" rtlCol="0"/>
          <a:lstStyle/>
          <a:p>
            <a:pPr algn="ctr"/>
            <a:endParaRPr sz="1100" b="1"/>
          </a:p>
        </p:txBody>
      </p:sp>
      <p:sp>
        <p:nvSpPr>
          <p:cNvPr id="14" name="object 14"/>
          <p:cNvSpPr txBox="1"/>
          <p:nvPr/>
        </p:nvSpPr>
        <p:spPr>
          <a:xfrm>
            <a:off x="751635" y="4459473"/>
            <a:ext cx="1274395" cy="490519"/>
          </a:xfrm>
          <a:prstGeom prst="rect">
            <a:avLst/>
          </a:prstGeom>
        </p:spPr>
        <p:txBody>
          <a:bodyPr vert="horz" wrap="square" lIns="0" tIns="5715" rIns="0" bIns="0" rtlCol="0">
            <a:spAutoFit/>
          </a:bodyPr>
          <a:lstStyle/>
          <a:p>
            <a:pPr marL="12065" marR="5080" algn="ctr">
              <a:lnSpc>
                <a:spcPct val="105000"/>
              </a:lnSpc>
              <a:spcBef>
                <a:spcPts val="45"/>
              </a:spcBef>
            </a:pPr>
            <a:r>
              <a:rPr lang="tr-TR" sz="1000" b="1" dirty="0" smtClean="0">
                <a:latin typeface="Book Antiqua" panose="02040602050305030304" pitchFamily="18" charset="0"/>
                <a:cs typeface="Book Antiqua"/>
              </a:rPr>
              <a:t>Zimmet Fişi (verme)  düzenlenerek talep  karşılanır.</a:t>
            </a:r>
            <a:endParaRPr lang="tr-TR" sz="1000" dirty="0">
              <a:latin typeface="Book Antiqua" panose="02040602050305030304" pitchFamily="18" charset="0"/>
              <a:cs typeface="Book Antiqua"/>
            </a:endParaRPr>
          </a:p>
        </p:txBody>
      </p:sp>
      <p:sp>
        <p:nvSpPr>
          <p:cNvPr id="15" name="object 15"/>
          <p:cNvSpPr/>
          <p:nvPr/>
        </p:nvSpPr>
        <p:spPr>
          <a:xfrm>
            <a:off x="1510157" y="3993515"/>
            <a:ext cx="334010" cy="147955"/>
          </a:xfrm>
          <a:custGeom>
            <a:avLst/>
            <a:gdLst/>
            <a:ahLst/>
            <a:cxnLst/>
            <a:rect l="l" t="t" r="r" b="b"/>
            <a:pathLst>
              <a:path w="334010" h="147954">
                <a:moveTo>
                  <a:pt x="160019" y="0"/>
                </a:moveTo>
                <a:lnTo>
                  <a:pt x="105790" y="5207"/>
                </a:lnTo>
                <a:lnTo>
                  <a:pt x="59690" y="17399"/>
                </a:lnTo>
                <a:lnTo>
                  <a:pt x="24765" y="35179"/>
                </a:lnTo>
                <a:lnTo>
                  <a:pt x="1143" y="65532"/>
                </a:lnTo>
                <a:lnTo>
                  <a:pt x="0" y="74040"/>
                </a:lnTo>
                <a:lnTo>
                  <a:pt x="127" y="76581"/>
                </a:lnTo>
                <a:lnTo>
                  <a:pt x="25273" y="112649"/>
                </a:lnTo>
                <a:lnTo>
                  <a:pt x="73152" y="134238"/>
                </a:lnTo>
                <a:lnTo>
                  <a:pt x="122174" y="144272"/>
                </a:lnTo>
                <a:lnTo>
                  <a:pt x="180212" y="147700"/>
                </a:lnTo>
                <a:lnTo>
                  <a:pt x="198374" y="146685"/>
                </a:lnTo>
                <a:lnTo>
                  <a:pt x="248538" y="138430"/>
                </a:lnTo>
                <a:lnTo>
                  <a:pt x="289687" y="123317"/>
                </a:lnTo>
                <a:lnTo>
                  <a:pt x="325247" y="94107"/>
                </a:lnTo>
                <a:lnTo>
                  <a:pt x="333756" y="66548"/>
                </a:lnTo>
                <a:lnTo>
                  <a:pt x="330962" y="58674"/>
                </a:lnTo>
                <a:lnTo>
                  <a:pt x="302387" y="30607"/>
                </a:lnTo>
                <a:lnTo>
                  <a:pt x="265049" y="14477"/>
                </a:lnTo>
                <a:lnTo>
                  <a:pt x="216662" y="3810"/>
                </a:lnTo>
                <a:lnTo>
                  <a:pt x="160019" y="0"/>
                </a:lnTo>
                <a:close/>
              </a:path>
            </a:pathLst>
          </a:custGeom>
          <a:solidFill>
            <a:srgbClr val="9BBA58"/>
          </a:solidFill>
        </p:spPr>
        <p:txBody>
          <a:bodyPr wrap="square" lIns="0" tIns="0" rIns="0" bIns="0" rtlCol="0"/>
          <a:lstStyle/>
          <a:p>
            <a:endParaRPr sz="2400">
              <a:latin typeface="+mj-lt"/>
            </a:endParaRPr>
          </a:p>
        </p:txBody>
      </p:sp>
      <p:sp>
        <p:nvSpPr>
          <p:cNvPr id="16" name="object 16"/>
          <p:cNvSpPr/>
          <p:nvPr/>
        </p:nvSpPr>
        <p:spPr>
          <a:xfrm>
            <a:off x="1510157" y="3993515"/>
            <a:ext cx="334010" cy="147955"/>
          </a:xfrm>
          <a:custGeom>
            <a:avLst/>
            <a:gdLst/>
            <a:ahLst/>
            <a:cxnLst/>
            <a:rect l="l" t="t" r="r" b="b"/>
            <a:pathLst>
              <a:path w="334010" h="147954">
                <a:moveTo>
                  <a:pt x="0" y="74040"/>
                </a:moveTo>
                <a:lnTo>
                  <a:pt x="24765" y="35179"/>
                </a:lnTo>
                <a:lnTo>
                  <a:pt x="59690" y="17399"/>
                </a:lnTo>
                <a:lnTo>
                  <a:pt x="105790" y="5207"/>
                </a:lnTo>
                <a:lnTo>
                  <a:pt x="160019" y="0"/>
                </a:lnTo>
                <a:lnTo>
                  <a:pt x="179705" y="508"/>
                </a:lnTo>
                <a:lnTo>
                  <a:pt x="233934" y="6731"/>
                </a:lnTo>
                <a:lnTo>
                  <a:pt x="278765" y="19304"/>
                </a:lnTo>
                <a:lnTo>
                  <a:pt x="320040" y="43814"/>
                </a:lnTo>
                <a:lnTo>
                  <a:pt x="333756" y="66548"/>
                </a:lnTo>
                <a:lnTo>
                  <a:pt x="332867" y="76200"/>
                </a:lnTo>
                <a:lnTo>
                  <a:pt x="310642" y="109855"/>
                </a:lnTo>
                <a:lnTo>
                  <a:pt x="277113" y="129032"/>
                </a:lnTo>
                <a:lnTo>
                  <a:pt x="232663" y="141986"/>
                </a:lnTo>
                <a:lnTo>
                  <a:pt x="180212" y="147700"/>
                </a:lnTo>
                <a:lnTo>
                  <a:pt x="159893" y="147447"/>
                </a:lnTo>
                <a:lnTo>
                  <a:pt x="104775" y="141605"/>
                </a:lnTo>
                <a:lnTo>
                  <a:pt x="59181" y="129667"/>
                </a:lnTo>
                <a:lnTo>
                  <a:pt x="16890" y="106172"/>
                </a:lnTo>
                <a:lnTo>
                  <a:pt x="0" y="74040"/>
                </a:lnTo>
                <a:close/>
              </a:path>
            </a:pathLst>
          </a:custGeom>
          <a:ln w="3175">
            <a:solidFill>
              <a:srgbClr val="70883E"/>
            </a:solidFill>
          </a:ln>
        </p:spPr>
        <p:txBody>
          <a:bodyPr wrap="square" lIns="0" tIns="0" rIns="0" bIns="0" rtlCol="0"/>
          <a:lstStyle/>
          <a:p>
            <a:endParaRPr sz="2400">
              <a:latin typeface="+mj-lt"/>
            </a:endParaRPr>
          </a:p>
        </p:txBody>
      </p:sp>
      <p:sp>
        <p:nvSpPr>
          <p:cNvPr id="17" name="object 17"/>
          <p:cNvSpPr txBox="1"/>
          <p:nvPr/>
        </p:nvSpPr>
        <p:spPr>
          <a:xfrm>
            <a:off x="1622297" y="3971289"/>
            <a:ext cx="111125"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mj-lt"/>
                <a:cs typeface="Book Antiqua"/>
              </a:rPr>
              <a:t>E</a:t>
            </a:r>
            <a:endParaRPr sz="1400">
              <a:latin typeface="+mj-lt"/>
              <a:cs typeface="Book Antiqua"/>
            </a:endParaRPr>
          </a:p>
        </p:txBody>
      </p:sp>
      <p:sp>
        <p:nvSpPr>
          <p:cNvPr id="18" name="object 18"/>
          <p:cNvSpPr/>
          <p:nvPr/>
        </p:nvSpPr>
        <p:spPr>
          <a:xfrm>
            <a:off x="1361947" y="3633596"/>
            <a:ext cx="412115" cy="0"/>
          </a:xfrm>
          <a:custGeom>
            <a:avLst/>
            <a:gdLst/>
            <a:ahLst/>
            <a:cxnLst/>
            <a:rect l="l" t="t" r="r" b="b"/>
            <a:pathLst>
              <a:path w="412114">
                <a:moveTo>
                  <a:pt x="411860" y="0"/>
                </a:moveTo>
                <a:lnTo>
                  <a:pt x="0" y="0"/>
                </a:lnTo>
              </a:path>
            </a:pathLst>
          </a:custGeom>
          <a:ln w="25146">
            <a:solidFill>
              <a:srgbClr val="375F92"/>
            </a:solidFill>
          </a:ln>
        </p:spPr>
        <p:txBody>
          <a:bodyPr wrap="square" lIns="0" tIns="0" rIns="0" bIns="0" rtlCol="0"/>
          <a:lstStyle/>
          <a:p>
            <a:endParaRPr sz="2400">
              <a:latin typeface="+mj-lt"/>
            </a:endParaRPr>
          </a:p>
        </p:txBody>
      </p:sp>
      <p:sp>
        <p:nvSpPr>
          <p:cNvPr id="19" name="object 19"/>
          <p:cNvSpPr/>
          <p:nvPr/>
        </p:nvSpPr>
        <p:spPr>
          <a:xfrm>
            <a:off x="1361947" y="3589273"/>
            <a:ext cx="75565" cy="88900"/>
          </a:xfrm>
          <a:custGeom>
            <a:avLst/>
            <a:gdLst/>
            <a:ahLst/>
            <a:cxnLst/>
            <a:rect l="l" t="t" r="r" b="b"/>
            <a:pathLst>
              <a:path w="75565" h="88900">
                <a:moveTo>
                  <a:pt x="75438" y="0"/>
                </a:moveTo>
                <a:lnTo>
                  <a:pt x="0" y="44323"/>
                </a:lnTo>
                <a:lnTo>
                  <a:pt x="75438" y="88773"/>
                </a:lnTo>
              </a:path>
            </a:pathLst>
          </a:custGeom>
          <a:ln w="25146">
            <a:solidFill>
              <a:srgbClr val="375F92"/>
            </a:solidFill>
          </a:ln>
        </p:spPr>
        <p:txBody>
          <a:bodyPr wrap="square" lIns="0" tIns="0" rIns="0" bIns="0" rtlCol="0"/>
          <a:lstStyle/>
          <a:p>
            <a:endParaRPr sz="2400">
              <a:latin typeface="+mj-lt"/>
            </a:endParaRPr>
          </a:p>
        </p:txBody>
      </p:sp>
      <p:sp>
        <p:nvSpPr>
          <p:cNvPr id="20" name="object 20"/>
          <p:cNvSpPr/>
          <p:nvPr/>
        </p:nvSpPr>
        <p:spPr>
          <a:xfrm>
            <a:off x="1630172" y="3190443"/>
            <a:ext cx="3007232" cy="937183"/>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22" name="object 22"/>
          <p:cNvSpPr/>
          <p:nvPr/>
        </p:nvSpPr>
        <p:spPr>
          <a:xfrm>
            <a:off x="4461890" y="3744848"/>
            <a:ext cx="366395" cy="144780"/>
          </a:xfrm>
          <a:custGeom>
            <a:avLst/>
            <a:gdLst/>
            <a:ahLst/>
            <a:cxnLst/>
            <a:rect l="l" t="t" r="r" b="b"/>
            <a:pathLst>
              <a:path w="366395" h="144779">
                <a:moveTo>
                  <a:pt x="173609" y="0"/>
                </a:moveTo>
                <a:lnTo>
                  <a:pt x="118363" y="4445"/>
                </a:lnTo>
                <a:lnTo>
                  <a:pt x="70738" y="15112"/>
                </a:lnTo>
                <a:lnTo>
                  <a:pt x="33274" y="30606"/>
                </a:lnTo>
                <a:lnTo>
                  <a:pt x="3937" y="57150"/>
                </a:lnTo>
                <a:lnTo>
                  <a:pt x="0" y="72262"/>
                </a:lnTo>
                <a:lnTo>
                  <a:pt x="0" y="74167"/>
                </a:lnTo>
                <a:lnTo>
                  <a:pt x="23875" y="107823"/>
                </a:lnTo>
                <a:lnTo>
                  <a:pt x="70104" y="128524"/>
                </a:lnTo>
                <a:lnTo>
                  <a:pt x="117348" y="139064"/>
                </a:lnTo>
                <a:lnTo>
                  <a:pt x="173228" y="144145"/>
                </a:lnTo>
                <a:lnTo>
                  <a:pt x="193548" y="144525"/>
                </a:lnTo>
                <a:lnTo>
                  <a:pt x="212471" y="143763"/>
                </a:lnTo>
                <a:lnTo>
                  <a:pt x="265303" y="136905"/>
                </a:lnTo>
                <a:lnTo>
                  <a:pt x="309625" y="124460"/>
                </a:lnTo>
                <a:lnTo>
                  <a:pt x="351028" y="100584"/>
                </a:lnTo>
                <a:lnTo>
                  <a:pt x="366268" y="70865"/>
                </a:lnTo>
                <a:lnTo>
                  <a:pt x="364998" y="63500"/>
                </a:lnTo>
                <a:lnTo>
                  <a:pt x="333248" y="31114"/>
                </a:lnTo>
                <a:lnTo>
                  <a:pt x="296799" y="16001"/>
                </a:lnTo>
                <a:lnTo>
                  <a:pt x="249555" y="5461"/>
                </a:lnTo>
                <a:lnTo>
                  <a:pt x="193801" y="253"/>
                </a:lnTo>
                <a:lnTo>
                  <a:pt x="173609" y="0"/>
                </a:lnTo>
                <a:close/>
              </a:path>
            </a:pathLst>
          </a:custGeom>
          <a:solidFill>
            <a:srgbClr val="FF0000"/>
          </a:solidFill>
        </p:spPr>
        <p:txBody>
          <a:bodyPr wrap="square" lIns="0" tIns="0" rIns="0" bIns="0" rtlCol="0"/>
          <a:lstStyle/>
          <a:p>
            <a:endParaRPr sz="2400">
              <a:latin typeface="+mj-lt"/>
            </a:endParaRPr>
          </a:p>
        </p:txBody>
      </p:sp>
      <p:sp>
        <p:nvSpPr>
          <p:cNvPr id="23" name="object 23"/>
          <p:cNvSpPr/>
          <p:nvPr/>
        </p:nvSpPr>
        <p:spPr>
          <a:xfrm>
            <a:off x="4461890" y="3744848"/>
            <a:ext cx="366395" cy="144780"/>
          </a:xfrm>
          <a:custGeom>
            <a:avLst/>
            <a:gdLst/>
            <a:ahLst/>
            <a:cxnLst/>
            <a:rect l="l" t="t" r="r" b="b"/>
            <a:pathLst>
              <a:path w="366395" h="144779">
                <a:moveTo>
                  <a:pt x="0" y="72262"/>
                </a:moveTo>
                <a:lnTo>
                  <a:pt x="23495" y="36702"/>
                </a:lnTo>
                <a:lnTo>
                  <a:pt x="70738" y="15112"/>
                </a:lnTo>
                <a:lnTo>
                  <a:pt x="118363" y="4445"/>
                </a:lnTo>
                <a:lnTo>
                  <a:pt x="173609" y="0"/>
                </a:lnTo>
                <a:lnTo>
                  <a:pt x="193801" y="253"/>
                </a:lnTo>
                <a:lnTo>
                  <a:pt x="231901" y="3048"/>
                </a:lnTo>
                <a:lnTo>
                  <a:pt x="282194" y="11937"/>
                </a:lnTo>
                <a:lnTo>
                  <a:pt x="322453" y="25653"/>
                </a:lnTo>
                <a:lnTo>
                  <a:pt x="357124" y="49656"/>
                </a:lnTo>
                <a:lnTo>
                  <a:pt x="366268" y="70865"/>
                </a:lnTo>
                <a:lnTo>
                  <a:pt x="365251" y="78739"/>
                </a:lnTo>
                <a:lnTo>
                  <a:pt x="333248" y="113411"/>
                </a:lnTo>
                <a:lnTo>
                  <a:pt x="295910" y="129159"/>
                </a:lnTo>
                <a:lnTo>
                  <a:pt x="248538" y="139953"/>
                </a:lnTo>
                <a:lnTo>
                  <a:pt x="193548" y="144525"/>
                </a:lnTo>
                <a:lnTo>
                  <a:pt x="173228" y="144145"/>
                </a:lnTo>
                <a:lnTo>
                  <a:pt x="135128" y="141477"/>
                </a:lnTo>
                <a:lnTo>
                  <a:pt x="84709" y="132587"/>
                </a:lnTo>
                <a:lnTo>
                  <a:pt x="44323" y="118999"/>
                </a:lnTo>
                <a:lnTo>
                  <a:pt x="9398" y="95123"/>
                </a:lnTo>
                <a:lnTo>
                  <a:pt x="0" y="72262"/>
                </a:lnTo>
                <a:close/>
              </a:path>
            </a:pathLst>
          </a:custGeom>
          <a:ln w="3175">
            <a:solidFill>
              <a:srgbClr val="8B3836"/>
            </a:solidFill>
          </a:ln>
        </p:spPr>
        <p:txBody>
          <a:bodyPr wrap="square" lIns="0" tIns="0" rIns="0" bIns="0" rtlCol="0"/>
          <a:lstStyle/>
          <a:p>
            <a:endParaRPr sz="2400">
              <a:latin typeface="+mj-lt"/>
            </a:endParaRPr>
          </a:p>
        </p:txBody>
      </p:sp>
      <p:sp>
        <p:nvSpPr>
          <p:cNvPr id="24" name="object 24"/>
          <p:cNvSpPr txBox="1"/>
          <p:nvPr/>
        </p:nvSpPr>
        <p:spPr>
          <a:xfrm>
            <a:off x="4575809" y="3721734"/>
            <a:ext cx="142240"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mj-lt"/>
                <a:cs typeface="Book Antiqua"/>
              </a:rPr>
              <a:t>H</a:t>
            </a:r>
            <a:endParaRPr sz="1400">
              <a:latin typeface="+mj-lt"/>
              <a:cs typeface="Book Antiqua"/>
            </a:endParaRPr>
          </a:p>
        </p:txBody>
      </p:sp>
      <p:sp>
        <p:nvSpPr>
          <p:cNvPr id="25" name="object 25"/>
          <p:cNvSpPr/>
          <p:nvPr/>
        </p:nvSpPr>
        <p:spPr>
          <a:xfrm>
            <a:off x="4541901" y="3633596"/>
            <a:ext cx="695325" cy="1905"/>
          </a:xfrm>
          <a:custGeom>
            <a:avLst/>
            <a:gdLst/>
            <a:ahLst/>
            <a:cxnLst/>
            <a:rect l="l" t="t" r="r" b="b"/>
            <a:pathLst>
              <a:path w="695325" h="1904">
                <a:moveTo>
                  <a:pt x="0" y="0"/>
                </a:moveTo>
                <a:lnTo>
                  <a:pt x="695198" y="1524"/>
                </a:lnTo>
              </a:path>
            </a:pathLst>
          </a:custGeom>
          <a:ln w="25146">
            <a:solidFill>
              <a:srgbClr val="375F92"/>
            </a:solidFill>
          </a:ln>
        </p:spPr>
        <p:txBody>
          <a:bodyPr wrap="square" lIns="0" tIns="0" rIns="0" bIns="0" rtlCol="0"/>
          <a:lstStyle/>
          <a:p>
            <a:endParaRPr sz="2400">
              <a:latin typeface="+mj-lt"/>
            </a:endParaRPr>
          </a:p>
        </p:txBody>
      </p:sp>
      <p:sp>
        <p:nvSpPr>
          <p:cNvPr id="26" name="object 26"/>
          <p:cNvSpPr/>
          <p:nvPr/>
        </p:nvSpPr>
        <p:spPr>
          <a:xfrm>
            <a:off x="5161534" y="3590671"/>
            <a:ext cx="75565" cy="88900"/>
          </a:xfrm>
          <a:custGeom>
            <a:avLst/>
            <a:gdLst/>
            <a:ahLst/>
            <a:cxnLst/>
            <a:rect l="l" t="t" r="r" b="b"/>
            <a:pathLst>
              <a:path w="75564" h="88900">
                <a:moveTo>
                  <a:pt x="126" y="0"/>
                </a:moveTo>
                <a:lnTo>
                  <a:pt x="75564" y="44450"/>
                </a:lnTo>
                <a:lnTo>
                  <a:pt x="0" y="88645"/>
                </a:lnTo>
              </a:path>
            </a:pathLst>
          </a:custGeom>
          <a:ln w="25146">
            <a:solidFill>
              <a:srgbClr val="375F92"/>
            </a:solidFill>
          </a:ln>
        </p:spPr>
        <p:txBody>
          <a:bodyPr wrap="square" lIns="0" tIns="0" rIns="0" bIns="0" rtlCol="0"/>
          <a:lstStyle/>
          <a:p>
            <a:endParaRPr sz="2400">
              <a:latin typeface="+mj-lt"/>
            </a:endParaRPr>
          </a:p>
        </p:txBody>
      </p:sp>
      <p:sp>
        <p:nvSpPr>
          <p:cNvPr id="27" name="object 27"/>
          <p:cNvSpPr/>
          <p:nvPr/>
        </p:nvSpPr>
        <p:spPr>
          <a:xfrm>
            <a:off x="1295400" y="7175055"/>
            <a:ext cx="4320000" cy="55683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8" name="object 28"/>
          <p:cNvSpPr txBox="1"/>
          <p:nvPr/>
        </p:nvSpPr>
        <p:spPr>
          <a:xfrm>
            <a:off x="1295400" y="7328661"/>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29" name="object 29"/>
          <p:cNvSpPr/>
          <p:nvPr/>
        </p:nvSpPr>
        <p:spPr>
          <a:xfrm>
            <a:off x="3133598" y="2776982"/>
            <a:ext cx="10160" cy="380365"/>
          </a:xfrm>
          <a:custGeom>
            <a:avLst/>
            <a:gdLst/>
            <a:ahLst/>
            <a:cxnLst/>
            <a:rect l="l" t="t" r="r" b="b"/>
            <a:pathLst>
              <a:path w="10160" h="380364">
                <a:moveTo>
                  <a:pt x="9906" y="0"/>
                </a:moveTo>
                <a:lnTo>
                  <a:pt x="0" y="380364"/>
                </a:lnTo>
              </a:path>
            </a:pathLst>
          </a:custGeom>
          <a:ln w="25146">
            <a:solidFill>
              <a:srgbClr val="375F92"/>
            </a:solidFill>
          </a:ln>
        </p:spPr>
        <p:txBody>
          <a:bodyPr wrap="square" lIns="0" tIns="0" rIns="0" bIns="0" rtlCol="0"/>
          <a:lstStyle/>
          <a:p>
            <a:endParaRPr sz="2400">
              <a:latin typeface="+mj-lt"/>
            </a:endParaRPr>
          </a:p>
        </p:txBody>
      </p:sp>
      <p:sp>
        <p:nvSpPr>
          <p:cNvPr id="30" name="object 30"/>
          <p:cNvSpPr/>
          <p:nvPr/>
        </p:nvSpPr>
        <p:spPr>
          <a:xfrm>
            <a:off x="3091560" y="3080130"/>
            <a:ext cx="88265" cy="77470"/>
          </a:xfrm>
          <a:custGeom>
            <a:avLst/>
            <a:gdLst/>
            <a:ahLst/>
            <a:cxnLst/>
            <a:rect l="l" t="t" r="r" b="b"/>
            <a:pathLst>
              <a:path w="88264" h="77469">
                <a:moveTo>
                  <a:pt x="88011" y="2413"/>
                </a:moveTo>
                <a:lnTo>
                  <a:pt x="42037" y="77216"/>
                </a:lnTo>
                <a:lnTo>
                  <a:pt x="0" y="0"/>
                </a:lnTo>
              </a:path>
            </a:pathLst>
          </a:custGeom>
          <a:ln w="25146">
            <a:solidFill>
              <a:srgbClr val="375F92"/>
            </a:solidFill>
          </a:ln>
        </p:spPr>
        <p:txBody>
          <a:bodyPr wrap="square" lIns="0" tIns="0" rIns="0" bIns="0" rtlCol="0"/>
          <a:lstStyle/>
          <a:p>
            <a:endParaRPr sz="2400">
              <a:latin typeface="+mj-lt"/>
            </a:endParaRPr>
          </a:p>
        </p:txBody>
      </p:sp>
      <p:sp>
        <p:nvSpPr>
          <p:cNvPr id="31" name="object 31"/>
          <p:cNvSpPr/>
          <p:nvPr/>
        </p:nvSpPr>
        <p:spPr>
          <a:xfrm>
            <a:off x="1358138" y="4943475"/>
            <a:ext cx="0" cy="280035"/>
          </a:xfrm>
          <a:custGeom>
            <a:avLst/>
            <a:gdLst/>
            <a:ahLst/>
            <a:cxnLst/>
            <a:rect l="l" t="t" r="r" b="b"/>
            <a:pathLst>
              <a:path h="280035">
                <a:moveTo>
                  <a:pt x="0" y="0"/>
                </a:moveTo>
                <a:lnTo>
                  <a:pt x="0" y="279526"/>
                </a:lnTo>
              </a:path>
            </a:pathLst>
          </a:custGeom>
          <a:ln w="25146">
            <a:solidFill>
              <a:srgbClr val="375F92"/>
            </a:solidFill>
          </a:ln>
        </p:spPr>
        <p:txBody>
          <a:bodyPr wrap="square" lIns="0" tIns="0" rIns="0" bIns="0" rtlCol="0"/>
          <a:lstStyle/>
          <a:p>
            <a:endParaRPr sz="2400">
              <a:latin typeface="+mj-lt"/>
            </a:endParaRPr>
          </a:p>
        </p:txBody>
      </p:sp>
      <p:sp>
        <p:nvSpPr>
          <p:cNvPr id="32" name="object 32"/>
          <p:cNvSpPr/>
          <p:nvPr/>
        </p:nvSpPr>
        <p:spPr>
          <a:xfrm>
            <a:off x="1314196" y="5146928"/>
            <a:ext cx="88265" cy="76200"/>
          </a:xfrm>
          <a:custGeom>
            <a:avLst/>
            <a:gdLst/>
            <a:ahLst/>
            <a:cxnLst/>
            <a:rect l="l" t="t" r="r" b="b"/>
            <a:pathLst>
              <a:path w="88265" h="76200">
                <a:moveTo>
                  <a:pt x="0" y="0"/>
                </a:moveTo>
                <a:lnTo>
                  <a:pt x="43941" y="76073"/>
                </a:lnTo>
                <a:lnTo>
                  <a:pt x="88010" y="0"/>
                </a:lnTo>
              </a:path>
            </a:pathLst>
          </a:custGeom>
          <a:ln w="25146">
            <a:solidFill>
              <a:srgbClr val="375F92"/>
            </a:solidFill>
          </a:ln>
        </p:spPr>
        <p:txBody>
          <a:bodyPr wrap="square" lIns="0" tIns="0" rIns="0" bIns="0" rtlCol="0"/>
          <a:lstStyle/>
          <a:p>
            <a:endParaRPr sz="2400">
              <a:latin typeface="+mj-lt"/>
            </a:endParaRPr>
          </a:p>
        </p:txBody>
      </p:sp>
      <p:sp>
        <p:nvSpPr>
          <p:cNvPr id="34" name="object 34"/>
          <p:cNvSpPr/>
          <p:nvPr/>
        </p:nvSpPr>
        <p:spPr>
          <a:xfrm>
            <a:off x="5242305" y="3624453"/>
            <a:ext cx="10795" cy="731520"/>
          </a:xfrm>
          <a:custGeom>
            <a:avLst/>
            <a:gdLst/>
            <a:ahLst/>
            <a:cxnLst/>
            <a:rect l="l" t="t" r="r" b="b"/>
            <a:pathLst>
              <a:path w="10795" h="731520">
                <a:moveTo>
                  <a:pt x="0" y="0"/>
                </a:moveTo>
                <a:lnTo>
                  <a:pt x="10287" y="731266"/>
                </a:lnTo>
              </a:path>
            </a:pathLst>
          </a:custGeom>
          <a:ln w="25145">
            <a:solidFill>
              <a:srgbClr val="375F92"/>
            </a:solidFill>
          </a:ln>
        </p:spPr>
        <p:txBody>
          <a:bodyPr wrap="square" lIns="0" tIns="0" rIns="0" bIns="0" rtlCol="0"/>
          <a:lstStyle/>
          <a:p>
            <a:endParaRPr sz="2400">
              <a:latin typeface="+mj-lt"/>
            </a:endParaRPr>
          </a:p>
        </p:txBody>
      </p:sp>
      <p:sp>
        <p:nvSpPr>
          <p:cNvPr id="35" name="object 35"/>
          <p:cNvSpPr/>
          <p:nvPr/>
        </p:nvSpPr>
        <p:spPr>
          <a:xfrm>
            <a:off x="5207508" y="4279010"/>
            <a:ext cx="88265" cy="76835"/>
          </a:xfrm>
          <a:custGeom>
            <a:avLst/>
            <a:gdLst/>
            <a:ahLst/>
            <a:cxnLst/>
            <a:rect l="l" t="t" r="r" b="b"/>
            <a:pathLst>
              <a:path w="88264" h="76835">
                <a:moveTo>
                  <a:pt x="0" y="1269"/>
                </a:moveTo>
                <a:lnTo>
                  <a:pt x="45084" y="76708"/>
                </a:lnTo>
                <a:lnTo>
                  <a:pt x="88011" y="0"/>
                </a:lnTo>
              </a:path>
            </a:pathLst>
          </a:custGeom>
          <a:ln w="25144">
            <a:solidFill>
              <a:srgbClr val="375F92"/>
            </a:solidFill>
          </a:ln>
        </p:spPr>
        <p:txBody>
          <a:bodyPr wrap="square" lIns="0" tIns="0" rIns="0" bIns="0" rtlCol="0"/>
          <a:lstStyle/>
          <a:p>
            <a:endParaRPr sz="2400">
              <a:latin typeface="+mj-lt"/>
            </a:endParaRPr>
          </a:p>
        </p:txBody>
      </p:sp>
      <p:sp>
        <p:nvSpPr>
          <p:cNvPr id="36" name="object 36"/>
          <p:cNvSpPr/>
          <p:nvPr/>
        </p:nvSpPr>
        <p:spPr>
          <a:xfrm>
            <a:off x="4358259" y="4380306"/>
            <a:ext cx="1810639" cy="631367"/>
          </a:xfrm>
          <a:prstGeom prst="rect">
            <a:avLst/>
          </a:prstGeom>
          <a:solidFill>
            <a:schemeClr val="tx2">
              <a:lumMod val="40000"/>
              <a:lumOff val="60000"/>
            </a:schemeClr>
          </a:solidFill>
        </p:spPr>
        <p:txBody>
          <a:bodyPr wrap="square" lIns="0" tIns="0" rIns="0" bIns="0" rtlCol="0"/>
          <a:lstStyle/>
          <a:p>
            <a:pPr algn="ctr"/>
            <a:endParaRPr sz="1100" b="1"/>
          </a:p>
        </p:txBody>
      </p:sp>
      <p:sp>
        <p:nvSpPr>
          <p:cNvPr id="37" name="object 37"/>
          <p:cNvSpPr txBox="1"/>
          <p:nvPr/>
        </p:nvSpPr>
        <p:spPr>
          <a:xfrm>
            <a:off x="4492370" y="4523528"/>
            <a:ext cx="1556513" cy="321755"/>
          </a:xfrm>
          <a:prstGeom prst="rect">
            <a:avLst/>
          </a:prstGeom>
        </p:spPr>
        <p:txBody>
          <a:bodyPr vert="horz" wrap="square" lIns="0" tIns="10795" rIns="0" bIns="0" rtlCol="0">
            <a:spAutoFit/>
          </a:bodyPr>
          <a:lstStyle/>
          <a:p>
            <a:pPr marL="82550" marR="5080" indent="-70485" algn="ctr">
              <a:lnSpc>
                <a:spcPct val="101099"/>
              </a:lnSpc>
              <a:spcBef>
                <a:spcPts val="85"/>
              </a:spcBef>
            </a:pPr>
            <a:r>
              <a:rPr lang="tr-TR" sz="1000" b="1" dirty="0" smtClean="0">
                <a:latin typeface="Book Antiqua" panose="02040602050305030304" pitchFamily="18" charset="0"/>
                <a:cs typeface="Book Antiqua"/>
              </a:rPr>
              <a:t>Talebin karşılanamadığı  ilgili birime bildirilir.</a:t>
            </a:r>
            <a:endParaRPr lang="tr-TR" sz="1000" dirty="0">
              <a:latin typeface="Book Antiqua" panose="02040602050305030304" pitchFamily="18" charset="0"/>
              <a:cs typeface="Book Antiqua"/>
            </a:endParaRPr>
          </a:p>
        </p:txBody>
      </p:sp>
      <p:sp>
        <p:nvSpPr>
          <p:cNvPr id="38" name="object 38"/>
          <p:cNvSpPr/>
          <p:nvPr/>
        </p:nvSpPr>
        <p:spPr>
          <a:xfrm>
            <a:off x="1346835" y="3625341"/>
            <a:ext cx="1905" cy="815340"/>
          </a:xfrm>
          <a:custGeom>
            <a:avLst/>
            <a:gdLst/>
            <a:ahLst/>
            <a:cxnLst/>
            <a:rect l="l" t="t" r="r" b="b"/>
            <a:pathLst>
              <a:path w="1905" h="815339">
                <a:moveTo>
                  <a:pt x="1524" y="0"/>
                </a:moveTo>
                <a:lnTo>
                  <a:pt x="0" y="814832"/>
                </a:lnTo>
              </a:path>
            </a:pathLst>
          </a:custGeom>
          <a:ln w="25146">
            <a:solidFill>
              <a:srgbClr val="375F92"/>
            </a:solidFill>
          </a:ln>
        </p:spPr>
        <p:txBody>
          <a:bodyPr wrap="square" lIns="0" tIns="0" rIns="0" bIns="0" rtlCol="0"/>
          <a:lstStyle/>
          <a:p>
            <a:endParaRPr sz="2400">
              <a:latin typeface="+mj-lt"/>
            </a:endParaRPr>
          </a:p>
        </p:txBody>
      </p:sp>
      <p:sp>
        <p:nvSpPr>
          <p:cNvPr id="39" name="object 39"/>
          <p:cNvSpPr/>
          <p:nvPr/>
        </p:nvSpPr>
        <p:spPr>
          <a:xfrm>
            <a:off x="1303019" y="4363973"/>
            <a:ext cx="88265" cy="76200"/>
          </a:xfrm>
          <a:custGeom>
            <a:avLst/>
            <a:gdLst/>
            <a:ahLst/>
            <a:cxnLst/>
            <a:rect l="l" t="t" r="r" b="b"/>
            <a:pathLst>
              <a:path w="88265" h="76200">
                <a:moveTo>
                  <a:pt x="88011" y="126"/>
                </a:moveTo>
                <a:lnTo>
                  <a:pt x="43815" y="76200"/>
                </a:lnTo>
                <a:lnTo>
                  <a:pt x="0" y="0"/>
                </a:lnTo>
              </a:path>
            </a:pathLst>
          </a:custGeom>
          <a:ln w="25146">
            <a:solidFill>
              <a:srgbClr val="375F92"/>
            </a:solidFill>
          </a:ln>
        </p:spPr>
        <p:txBody>
          <a:bodyPr wrap="square" lIns="0" tIns="0" rIns="0" bIns="0" rtlCol="0"/>
          <a:lstStyle/>
          <a:p>
            <a:endParaRPr sz="2400">
              <a:latin typeface="+mj-lt"/>
            </a:endParaRPr>
          </a:p>
        </p:txBody>
      </p:sp>
      <p:sp>
        <p:nvSpPr>
          <p:cNvPr id="41" name="object 41"/>
          <p:cNvSpPr txBox="1"/>
          <p:nvPr/>
        </p:nvSpPr>
        <p:spPr>
          <a:xfrm>
            <a:off x="381000" y="5338698"/>
            <a:ext cx="2015667" cy="740473"/>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Zimmetle verilen taşınıra  ait barkotlama işlemi yapılarak demirbaş listesi hazırlanıp ilgiliye teslim edilir.</a:t>
            </a:r>
            <a:endParaRPr lang="tr-TR" sz="1000" dirty="0">
              <a:latin typeface="Book Antiqua" panose="02040602050305030304" pitchFamily="18" charset="0"/>
            </a:endParaRPr>
          </a:p>
        </p:txBody>
      </p:sp>
      <p:sp>
        <p:nvSpPr>
          <p:cNvPr id="42" name="object 42"/>
          <p:cNvSpPr/>
          <p:nvPr/>
        </p:nvSpPr>
        <p:spPr>
          <a:xfrm>
            <a:off x="2301239" y="5617083"/>
            <a:ext cx="1242695" cy="1905"/>
          </a:xfrm>
          <a:custGeom>
            <a:avLst/>
            <a:gdLst/>
            <a:ahLst/>
            <a:cxnLst/>
            <a:rect l="l" t="t" r="r" b="b"/>
            <a:pathLst>
              <a:path w="1242695" h="1904">
                <a:moveTo>
                  <a:pt x="0" y="0"/>
                </a:moveTo>
                <a:lnTo>
                  <a:pt x="1242187" y="1524"/>
                </a:lnTo>
              </a:path>
            </a:pathLst>
          </a:custGeom>
          <a:ln w="25146">
            <a:solidFill>
              <a:srgbClr val="375F92"/>
            </a:solidFill>
          </a:ln>
        </p:spPr>
        <p:txBody>
          <a:bodyPr wrap="square" lIns="0" tIns="0" rIns="0" bIns="0" rtlCol="0"/>
          <a:lstStyle/>
          <a:p>
            <a:endParaRPr sz="2400">
              <a:latin typeface="+mj-lt"/>
            </a:endParaRPr>
          </a:p>
        </p:txBody>
      </p:sp>
      <p:sp>
        <p:nvSpPr>
          <p:cNvPr id="43" name="object 43"/>
          <p:cNvSpPr/>
          <p:nvPr/>
        </p:nvSpPr>
        <p:spPr>
          <a:xfrm>
            <a:off x="3467861" y="5574157"/>
            <a:ext cx="75565" cy="88900"/>
          </a:xfrm>
          <a:custGeom>
            <a:avLst/>
            <a:gdLst/>
            <a:ahLst/>
            <a:cxnLst/>
            <a:rect l="l" t="t" r="r" b="b"/>
            <a:pathLst>
              <a:path w="75564" h="88900">
                <a:moveTo>
                  <a:pt x="126" y="0"/>
                </a:moveTo>
                <a:lnTo>
                  <a:pt x="75564" y="44576"/>
                </a:lnTo>
                <a:lnTo>
                  <a:pt x="0" y="88772"/>
                </a:lnTo>
              </a:path>
            </a:pathLst>
          </a:custGeom>
          <a:ln w="25146">
            <a:solidFill>
              <a:srgbClr val="375F92"/>
            </a:solidFill>
          </a:ln>
        </p:spPr>
        <p:txBody>
          <a:bodyPr wrap="square" lIns="0" tIns="0" rIns="0" bIns="0" rtlCol="0"/>
          <a:lstStyle/>
          <a:p>
            <a:endParaRPr sz="2400">
              <a:latin typeface="+mj-lt"/>
            </a:endParaRPr>
          </a:p>
        </p:txBody>
      </p:sp>
      <p:sp>
        <p:nvSpPr>
          <p:cNvPr id="44" name="object 44"/>
          <p:cNvSpPr/>
          <p:nvPr/>
        </p:nvSpPr>
        <p:spPr>
          <a:xfrm>
            <a:off x="3558540" y="5608828"/>
            <a:ext cx="1905" cy="601345"/>
          </a:xfrm>
          <a:custGeom>
            <a:avLst/>
            <a:gdLst/>
            <a:ahLst/>
            <a:cxnLst/>
            <a:rect l="l" t="t" r="r" b="b"/>
            <a:pathLst>
              <a:path w="1904" h="601345">
                <a:moveTo>
                  <a:pt x="1397" y="0"/>
                </a:moveTo>
                <a:lnTo>
                  <a:pt x="0" y="601345"/>
                </a:lnTo>
              </a:path>
            </a:pathLst>
          </a:custGeom>
          <a:ln w="25146">
            <a:solidFill>
              <a:srgbClr val="375F92"/>
            </a:solidFill>
          </a:ln>
        </p:spPr>
        <p:txBody>
          <a:bodyPr wrap="square" lIns="0" tIns="0" rIns="0" bIns="0" rtlCol="0"/>
          <a:lstStyle/>
          <a:p>
            <a:endParaRPr sz="2400">
              <a:latin typeface="+mj-lt"/>
            </a:endParaRPr>
          </a:p>
        </p:txBody>
      </p:sp>
      <p:sp>
        <p:nvSpPr>
          <p:cNvPr id="45" name="object 45"/>
          <p:cNvSpPr/>
          <p:nvPr/>
        </p:nvSpPr>
        <p:spPr>
          <a:xfrm>
            <a:off x="3514725" y="6133972"/>
            <a:ext cx="88265" cy="76200"/>
          </a:xfrm>
          <a:custGeom>
            <a:avLst/>
            <a:gdLst/>
            <a:ahLst/>
            <a:cxnLst/>
            <a:rect l="l" t="t" r="r" b="b"/>
            <a:pathLst>
              <a:path w="88264" h="76200">
                <a:moveTo>
                  <a:pt x="88011" y="253"/>
                </a:moveTo>
                <a:lnTo>
                  <a:pt x="43814" y="76200"/>
                </a:lnTo>
                <a:lnTo>
                  <a:pt x="0" y="0"/>
                </a:lnTo>
              </a:path>
            </a:pathLst>
          </a:custGeom>
          <a:ln w="25146">
            <a:solidFill>
              <a:srgbClr val="375F92"/>
            </a:solidFill>
          </a:ln>
        </p:spPr>
        <p:txBody>
          <a:bodyPr wrap="square" lIns="0" tIns="0" rIns="0" bIns="0" rtlCol="0"/>
          <a:lstStyle/>
          <a:p>
            <a:endParaRPr sz="2400">
              <a:latin typeface="+mj-lt"/>
            </a:endParaRPr>
          </a:p>
        </p:txBody>
      </p:sp>
      <p:sp>
        <p:nvSpPr>
          <p:cNvPr id="46" name="object 46"/>
          <p:cNvSpPr/>
          <p:nvPr/>
        </p:nvSpPr>
        <p:spPr>
          <a:xfrm>
            <a:off x="3559302" y="6649593"/>
            <a:ext cx="1905" cy="473709"/>
          </a:xfrm>
          <a:custGeom>
            <a:avLst/>
            <a:gdLst/>
            <a:ahLst/>
            <a:cxnLst/>
            <a:rect l="l" t="t" r="r" b="b"/>
            <a:pathLst>
              <a:path w="1904" h="473709">
                <a:moveTo>
                  <a:pt x="1524" y="0"/>
                </a:moveTo>
                <a:lnTo>
                  <a:pt x="0" y="473201"/>
                </a:lnTo>
              </a:path>
            </a:pathLst>
          </a:custGeom>
          <a:ln w="25146">
            <a:solidFill>
              <a:srgbClr val="375F92"/>
            </a:solidFill>
          </a:ln>
        </p:spPr>
        <p:txBody>
          <a:bodyPr wrap="square" lIns="0" tIns="0" rIns="0" bIns="0" rtlCol="0"/>
          <a:lstStyle/>
          <a:p>
            <a:endParaRPr sz="2400">
              <a:latin typeface="+mj-lt"/>
            </a:endParaRPr>
          </a:p>
        </p:txBody>
      </p:sp>
      <p:sp>
        <p:nvSpPr>
          <p:cNvPr id="47" name="object 47"/>
          <p:cNvSpPr/>
          <p:nvPr/>
        </p:nvSpPr>
        <p:spPr>
          <a:xfrm>
            <a:off x="3515486" y="7046594"/>
            <a:ext cx="88265" cy="76200"/>
          </a:xfrm>
          <a:custGeom>
            <a:avLst/>
            <a:gdLst/>
            <a:ahLst/>
            <a:cxnLst/>
            <a:rect l="l" t="t" r="r" b="b"/>
            <a:pathLst>
              <a:path w="88264" h="76200">
                <a:moveTo>
                  <a:pt x="88011" y="253"/>
                </a:moveTo>
                <a:lnTo>
                  <a:pt x="43814" y="76199"/>
                </a:lnTo>
                <a:lnTo>
                  <a:pt x="0" y="0"/>
                </a:lnTo>
              </a:path>
            </a:pathLst>
          </a:custGeom>
          <a:ln w="25146">
            <a:solidFill>
              <a:srgbClr val="375F92"/>
            </a:solidFill>
          </a:ln>
        </p:spPr>
        <p:txBody>
          <a:bodyPr wrap="square" lIns="0" tIns="0" rIns="0" bIns="0" rtlCol="0"/>
          <a:lstStyle/>
          <a:p>
            <a:endParaRPr sz="2400">
              <a:latin typeface="+mj-lt"/>
            </a:endParaRPr>
          </a:p>
        </p:txBody>
      </p:sp>
      <p:sp>
        <p:nvSpPr>
          <p:cNvPr id="6" name="Dikdörtgen 5"/>
          <p:cNvSpPr/>
          <p:nvPr/>
        </p:nvSpPr>
        <p:spPr>
          <a:xfrm>
            <a:off x="1888490" y="6266584"/>
            <a:ext cx="3429000" cy="430887"/>
          </a:xfrm>
          <a:prstGeom prst="rect">
            <a:avLst/>
          </a:prstGeom>
          <a:solidFill>
            <a:schemeClr val="tx2">
              <a:lumMod val="40000"/>
              <a:lumOff val="60000"/>
            </a:schemeClr>
          </a:solidFill>
        </p:spPr>
        <p:txBody>
          <a:bodyPr wrap="square" lIns="0" tIns="0" rIns="0" bIns="0" rtlCol="0"/>
          <a:lstStyle/>
          <a:p>
            <a:pPr algn="ctr"/>
            <a:endParaRPr lang="tr-TR" sz="1000" b="1" dirty="0" smtClean="0">
              <a:latin typeface="Book Antiqua" panose="02040602050305030304" pitchFamily="18" charset="0"/>
            </a:endParaRPr>
          </a:p>
          <a:p>
            <a:pPr algn="ctr"/>
            <a:r>
              <a:rPr lang="tr-TR" sz="1000" b="1" dirty="0" smtClean="0">
                <a:latin typeface="Book Antiqua" panose="02040602050305030304" pitchFamily="18" charset="0"/>
              </a:rPr>
              <a:t>Tüm işlemler sonucu evrakların birer sureti dosyalanır.</a:t>
            </a:r>
            <a:endParaRPr lang="tr-TR" sz="1000" b="1" dirty="0">
              <a:latin typeface="Book Antiqua" panose="02040602050305030304" pitchFamily="18" charset="0"/>
            </a:endParaRPr>
          </a:p>
        </p:txBody>
      </p:sp>
      <p:sp>
        <p:nvSpPr>
          <p:cNvPr id="48" name="Dikdörtgen 47"/>
          <p:cNvSpPr/>
          <p:nvPr/>
        </p:nvSpPr>
        <p:spPr>
          <a:xfrm>
            <a:off x="1907477" y="3472276"/>
            <a:ext cx="2380614" cy="400110"/>
          </a:xfrm>
          <a:prstGeom prst="rect">
            <a:avLst/>
          </a:prstGeom>
        </p:spPr>
        <p:txBody>
          <a:bodyPr wrap="square">
            <a:spAutoFit/>
          </a:bodyPr>
          <a:lstStyle/>
          <a:p>
            <a:pPr algn="ctr"/>
            <a:r>
              <a:rPr lang="tr-TR" sz="1000" b="1" dirty="0" smtClean="0">
                <a:latin typeface="Book Antiqua" panose="02040602050305030304" pitchFamily="18" charset="0"/>
              </a:rPr>
              <a:t>İstenen taşınırlar depo mevcutlarında yeterli miktarda  varsa;</a:t>
            </a:r>
            <a:endParaRPr lang="tr-TR" sz="1000" b="1" dirty="0">
              <a:latin typeface="Book Antiqua" panose="0204060205030503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081404398"/>
              </p:ext>
            </p:extLst>
          </p:nvPr>
        </p:nvGraphicFramePr>
        <p:xfrm>
          <a:off x="381000" y="288797"/>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678893246"/>
                    </a:ext>
                  </a:extLst>
                </a:gridCol>
                <a:gridCol w="3340016">
                  <a:extLst>
                    <a:ext uri="{9D8B030D-6E8A-4147-A177-3AD203B41FA5}">
                      <a16:colId xmlns:a16="http://schemas.microsoft.com/office/drawing/2014/main" val="698798570"/>
                    </a:ext>
                  </a:extLst>
                </a:gridCol>
                <a:gridCol w="967860">
                  <a:extLst>
                    <a:ext uri="{9D8B030D-6E8A-4147-A177-3AD203B41FA5}">
                      <a16:colId xmlns:a16="http://schemas.microsoft.com/office/drawing/2014/main" val="1331725575"/>
                    </a:ext>
                  </a:extLst>
                </a:gridCol>
                <a:gridCol w="892119">
                  <a:extLst>
                    <a:ext uri="{9D8B030D-6E8A-4147-A177-3AD203B41FA5}">
                      <a16:colId xmlns:a16="http://schemas.microsoft.com/office/drawing/2014/main" val="786015726"/>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 Zimmet Verme İşlemleri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451996"/>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67167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828420"/>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98795"/>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781534"/>
                  </a:ext>
                </a:extLst>
              </a:tr>
            </a:tbl>
          </a:graphicData>
        </a:graphic>
      </p:graphicFrame>
      <p:pic>
        <p:nvPicPr>
          <p:cNvPr id="15361"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838" y="302750"/>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object 58"/>
          <p:cNvSpPr/>
          <p:nvPr/>
        </p:nvSpPr>
        <p:spPr>
          <a:xfrm>
            <a:off x="457201" y="7153617"/>
            <a:ext cx="3623322" cy="746175"/>
          </a:xfrm>
          <a:prstGeom prst="rect">
            <a:avLst/>
          </a:prstGeom>
          <a:solidFill>
            <a:schemeClr val="tx2">
              <a:lumMod val="40000"/>
              <a:lumOff val="60000"/>
            </a:schemeClr>
          </a:solidFill>
        </p:spPr>
        <p:txBody>
          <a:bodyPr wrap="square" lIns="0" tIns="0" rIns="0" bIns="0" rtlCol="0"/>
          <a:lstStyle/>
          <a:p>
            <a:pPr algn="ctr"/>
            <a:endParaRPr sz="1100" b="1"/>
          </a:p>
        </p:txBody>
      </p:sp>
      <p:sp>
        <p:nvSpPr>
          <p:cNvPr id="4" name="Dikdörtgen 3"/>
          <p:cNvSpPr/>
          <p:nvPr/>
        </p:nvSpPr>
        <p:spPr>
          <a:xfrm>
            <a:off x="533400" y="7161128"/>
            <a:ext cx="3429000" cy="707886"/>
          </a:xfrm>
          <a:prstGeom prst="rect">
            <a:avLst/>
          </a:prstGeom>
        </p:spPr>
        <p:txBody>
          <a:bodyPr>
            <a:spAutoFit/>
          </a:bodyPr>
          <a:lstStyle/>
          <a:p>
            <a:pPr algn="ctr"/>
            <a:r>
              <a:rPr lang="tr-TR" sz="1000" b="1" dirty="0" smtClean="0">
                <a:latin typeface="Book Antiqua" panose="02040602050305030304" pitchFamily="18" charset="0"/>
              </a:rPr>
              <a:t>Malzemenin değeri, tespit edilen rayiç bedel  üzerinden ilgiliden tahsil edilmek üzere "Kamu Zararlarının Tahsiline İlişkin Usul ve Esaslar Hakkındaki Yönetmelik" hükümleri uygulanır.</a:t>
            </a:r>
            <a:endParaRPr lang="tr-TR" sz="1000" b="1" dirty="0">
              <a:latin typeface="Book Antiqua" panose="02040602050305030304" pitchFamily="18" charset="0"/>
            </a:endParaRPr>
          </a:p>
        </p:txBody>
      </p:sp>
      <p:sp>
        <p:nvSpPr>
          <p:cNvPr id="60" name="object 60"/>
          <p:cNvSpPr/>
          <p:nvPr/>
        </p:nvSpPr>
        <p:spPr>
          <a:xfrm>
            <a:off x="5668645" y="4464939"/>
            <a:ext cx="8890" cy="3409315"/>
          </a:xfrm>
          <a:custGeom>
            <a:avLst/>
            <a:gdLst/>
            <a:ahLst/>
            <a:cxnLst/>
            <a:rect l="l" t="t" r="r" b="b"/>
            <a:pathLst>
              <a:path w="8889" h="3409315">
                <a:moveTo>
                  <a:pt x="0" y="0"/>
                </a:moveTo>
                <a:lnTo>
                  <a:pt x="8889" y="3409061"/>
                </a:lnTo>
              </a:path>
            </a:pathLst>
          </a:custGeom>
          <a:ln w="25146">
            <a:solidFill>
              <a:srgbClr val="375F92"/>
            </a:solidFill>
          </a:ln>
        </p:spPr>
        <p:txBody>
          <a:bodyPr wrap="square" lIns="0" tIns="0" rIns="0" bIns="0" rtlCol="0"/>
          <a:lstStyle/>
          <a:p>
            <a:endParaRPr sz="2400">
              <a:latin typeface="+mj-lt"/>
            </a:endParaRPr>
          </a:p>
        </p:txBody>
      </p:sp>
      <p:sp>
        <p:nvSpPr>
          <p:cNvPr id="7" name="object 7"/>
          <p:cNvSpPr/>
          <p:nvPr/>
        </p:nvSpPr>
        <p:spPr>
          <a:xfrm>
            <a:off x="3152520" y="1738376"/>
            <a:ext cx="0" cy="233045"/>
          </a:xfrm>
          <a:custGeom>
            <a:avLst/>
            <a:gdLst/>
            <a:ahLst/>
            <a:cxnLst/>
            <a:rect l="l" t="t" r="r" b="b"/>
            <a:pathLst>
              <a:path h="233044">
                <a:moveTo>
                  <a:pt x="0" y="0"/>
                </a:moveTo>
                <a:lnTo>
                  <a:pt x="0" y="232918"/>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3108579" y="1901063"/>
            <a:ext cx="88265" cy="70485"/>
          </a:xfrm>
          <a:custGeom>
            <a:avLst/>
            <a:gdLst/>
            <a:ahLst/>
            <a:cxnLst/>
            <a:rect l="l" t="t" r="r" b="b"/>
            <a:pathLst>
              <a:path w="88264" h="70485">
                <a:moveTo>
                  <a:pt x="88010" y="0"/>
                </a:moveTo>
                <a:lnTo>
                  <a:pt x="43941" y="70230"/>
                </a:lnTo>
                <a:lnTo>
                  <a:pt x="0" y="0"/>
                </a:lnTo>
              </a:path>
            </a:pathLst>
          </a:custGeom>
          <a:ln w="25146">
            <a:solidFill>
              <a:srgbClr val="375F92"/>
            </a:solidFill>
          </a:ln>
        </p:spPr>
        <p:txBody>
          <a:bodyPr wrap="square" lIns="0" tIns="0" rIns="0" bIns="0" rtlCol="0"/>
          <a:lstStyle/>
          <a:p>
            <a:endParaRPr sz="2400">
              <a:latin typeface="+mj-lt"/>
            </a:endParaRPr>
          </a:p>
        </p:txBody>
      </p:sp>
      <p:sp>
        <p:nvSpPr>
          <p:cNvPr id="9" name="object 9"/>
          <p:cNvSpPr/>
          <p:nvPr/>
        </p:nvSpPr>
        <p:spPr>
          <a:xfrm>
            <a:off x="1204658" y="1366163"/>
            <a:ext cx="3971365" cy="47365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0" name="object 10"/>
          <p:cNvSpPr txBox="1"/>
          <p:nvPr/>
        </p:nvSpPr>
        <p:spPr>
          <a:xfrm>
            <a:off x="1541525" y="1355215"/>
            <a:ext cx="3419349" cy="394980"/>
          </a:xfrm>
          <a:prstGeom prst="rect">
            <a:avLst/>
          </a:prstGeom>
        </p:spPr>
        <p:txBody>
          <a:bodyPr vert="horz" wrap="square" lIns="0" tIns="12700" rIns="0" bIns="0" rtlCol="0">
            <a:spAutoFit/>
          </a:bodyPr>
          <a:lstStyle/>
          <a:p>
            <a:pPr marL="12700" algn="ctr">
              <a:lnSpc>
                <a:spcPct val="100000"/>
              </a:lnSpc>
              <a:spcBef>
                <a:spcPts val="100"/>
              </a:spcBef>
            </a:pPr>
            <a:endParaRPr lang="tr-TR" sz="1200" b="1" spc="-55" dirty="0" smtClean="0">
              <a:solidFill>
                <a:srgbClr val="FFFFFF"/>
              </a:solidFill>
              <a:latin typeface="+mj-lt"/>
              <a:cs typeface="Book Antiqua"/>
            </a:endParaRPr>
          </a:p>
          <a:p>
            <a:pPr marL="12700" algn="ctr">
              <a:lnSpc>
                <a:spcPct val="100000"/>
              </a:lnSpc>
              <a:spcBef>
                <a:spcPts val="100"/>
              </a:spcBef>
            </a:pPr>
            <a:r>
              <a:rPr sz="1200" b="1" spc="-55" dirty="0" smtClean="0">
                <a:solidFill>
                  <a:srgbClr val="FFFFFF"/>
                </a:solidFill>
                <a:latin typeface="+mj-lt"/>
                <a:cs typeface="Book Antiqua"/>
              </a:rPr>
              <a:t>Z</a:t>
            </a:r>
            <a:r>
              <a:rPr lang="tr-TR" sz="1200" b="1" spc="-55" dirty="0">
                <a:solidFill>
                  <a:srgbClr val="FFFFFF"/>
                </a:solidFill>
                <a:latin typeface="+mj-lt"/>
                <a:cs typeface="Book Antiqua"/>
              </a:rPr>
              <a:t>İ</a:t>
            </a:r>
            <a:r>
              <a:rPr sz="1200" b="1" spc="-55" dirty="0">
                <a:solidFill>
                  <a:srgbClr val="FFFFFF"/>
                </a:solidFill>
                <a:latin typeface="+mj-lt"/>
                <a:cs typeface="Book Antiqua"/>
              </a:rPr>
              <a:t>MMETTEN </a:t>
            </a:r>
            <a:r>
              <a:rPr sz="1200" b="1" spc="15" dirty="0">
                <a:solidFill>
                  <a:srgbClr val="FFFFFF"/>
                </a:solidFill>
                <a:latin typeface="+mj-lt"/>
                <a:cs typeface="Book Antiqua"/>
              </a:rPr>
              <a:t>DÜ</a:t>
            </a:r>
            <a:r>
              <a:rPr lang="tr-TR" sz="1200" b="1" spc="15" dirty="0">
                <a:solidFill>
                  <a:srgbClr val="FFFFFF"/>
                </a:solidFill>
                <a:latin typeface="+mj-lt"/>
                <a:cs typeface="Book Antiqua"/>
              </a:rPr>
              <a:t>Ş</a:t>
            </a:r>
            <a:r>
              <a:rPr sz="1200" b="1" spc="15" dirty="0">
                <a:solidFill>
                  <a:srgbClr val="FFFFFF"/>
                </a:solidFill>
                <a:latin typeface="+mj-lt"/>
                <a:cs typeface="Book Antiqua"/>
              </a:rPr>
              <a:t>ME </a:t>
            </a:r>
            <a:r>
              <a:rPr lang="tr-TR" sz="1200" b="1" spc="-85" dirty="0">
                <a:solidFill>
                  <a:srgbClr val="FFFFFF"/>
                </a:solidFill>
                <a:latin typeface="+mj-lt"/>
                <a:cs typeface="Book Antiqua"/>
              </a:rPr>
              <a:t>İŞ</a:t>
            </a:r>
            <a:r>
              <a:rPr sz="1200" b="1" spc="-85" dirty="0">
                <a:solidFill>
                  <a:srgbClr val="FFFFFF"/>
                </a:solidFill>
                <a:latin typeface="+mj-lt"/>
                <a:cs typeface="Book Antiqua"/>
              </a:rPr>
              <a:t>LEM</a:t>
            </a:r>
            <a:r>
              <a:rPr sz="1200" b="1" spc="25" dirty="0">
                <a:solidFill>
                  <a:srgbClr val="FFFFFF"/>
                </a:solidFill>
                <a:latin typeface="+mj-lt"/>
                <a:cs typeface="Book Antiqua"/>
              </a:rPr>
              <a:t> </a:t>
            </a:r>
            <a:r>
              <a:rPr sz="1200" b="1" spc="-85" dirty="0">
                <a:solidFill>
                  <a:srgbClr val="FFFFFF"/>
                </a:solidFill>
                <a:latin typeface="+mj-lt"/>
                <a:cs typeface="Book Antiqua"/>
              </a:rPr>
              <a:t>SÜREC</a:t>
            </a:r>
            <a:r>
              <a:rPr lang="tr-TR" sz="1200" b="1" spc="-85" dirty="0">
                <a:solidFill>
                  <a:srgbClr val="FFFFFF"/>
                </a:solidFill>
                <a:latin typeface="+mj-lt"/>
                <a:cs typeface="Book Antiqua"/>
              </a:rPr>
              <a:t>İ</a:t>
            </a:r>
            <a:endParaRPr sz="1200" dirty="0">
              <a:latin typeface="+mj-lt"/>
              <a:cs typeface="Book Antiqua"/>
            </a:endParaRPr>
          </a:p>
        </p:txBody>
      </p:sp>
      <p:sp>
        <p:nvSpPr>
          <p:cNvPr id="11" name="object 11"/>
          <p:cNvSpPr/>
          <p:nvPr/>
        </p:nvSpPr>
        <p:spPr>
          <a:xfrm>
            <a:off x="1185049" y="2001342"/>
            <a:ext cx="3990975" cy="476427"/>
          </a:xfrm>
          <a:prstGeom prst="rect">
            <a:avLst/>
          </a:prstGeom>
          <a:solidFill>
            <a:schemeClr val="tx2">
              <a:lumMod val="40000"/>
              <a:lumOff val="60000"/>
            </a:schemeClr>
          </a:solidFill>
        </p:spPr>
        <p:txBody>
          <a:bodyPr wrap="square" lIns="0" tIns="0" rIns="0" bIns="0" rtlCol="0"/>
          <a:lstStyle/>
          <a:p>
            <a:pPr algn="ctr"/>
            <a:endParaRPr sz="1100" b="1"/>
          </a:p>
        </p:txBody>
      </p:sp>
      <p:sp>
        <p:nvSpPr>
          <p:cNvPr id="13" name="object 13"/>
          <p:cNvSpPr/>
          <p:nvPr/>
        </p:nvSpPr>
        <p:spPr>
          <a:xfrm>
            <a:off x="281228" y="3935310"/>
            <a:ext cx="2115439" cy="1371625"/>
          </a:xfrm>
          <a:prstGeom prst="rect">
            <a:avLst/>
          </a:prstGeom>
          <a:solidFill>
            <a:schemeClr val="tx2">
              <a:lumMod val="40000"/>
              <a:lumOff val="60000"/>
            </a:schemeClr>
          </a:solidFill>
        </p:spPr>
        <p:txBody>
          <a:bodyPr wrap="square" lIns="0" tIns="0" rIns="0" bIns="0" rtlCol="0"/>
          <a:lstStyle/>
          <a:p>
            <a:pPr algn="ctr"/>
            <a:endParaRPr sz="1100" b="1"/>
          </a:p>
        </p:txBody>
      </p:sp>
      <p:sp>
        <p:nvSpPr>
          <p:cNvPr id="14" name="object 14"/>
          <p:cNvSpPr txBox="1"/>
          <p:nvPr/>
        </p:nvSpPr>
        <p:spPr>
          <a:xfrm>
            <a:off x="579526" y="4051808"/>
            <a:ext cx="1525270" cy="1080552"/>
          </a:xfrm>
          <a:prstGeom prst="rect">
            <a:avLst/>
          </a:prstGeom>
        </p:spPr>
        <p:txBody>
          <a:bodyPr vert="horz" wrap="square" lIns="0" tIns="13970" rIns="0" bIns="0" rtlCol="0">
            <a:spAutoFit/>
          </a:bodyPr>
          <a:lstStyle/>
          <a:p>
            <a:pPr marL="12700" marR="5080" algn="ctr">
              <a:lnSpc>
                <a:spcPct val="99000"/>
              </a:lnSpc>
              <a:spcBef>
                <a:spcPts val="110"/>
              </a:spcBef>
            </a:pPr>
            <a:r>
              <a:rPr lang="tr-TR" sz="1000" b="1" dirty="0" smtClean="0">
                <a:latin typeface="Book Antiqua" panose="02040602050305030304" pitchFamily="18" charset="0"/>
                <a:cs typeface="Book Antiqua"/>
              </a:rPr>
              <a:t>Teknik </a:t>
            </a:r>
            <a:r>
              <a:rPr lang="tr-TR" sz="1000" b="1" spc="-5" dirty="0" smtClean="0">
                <a:latin typeface="Book Antiqua" panose="02040602050305030304" pitchFamily="18" charset="0"/>
                <a:cs typeface="Book Antiqua"/>
              </a:rPr>
              <a:t>komisyon</a:t>
            </a:r>
            <a:r>
              <a:rPr lang="tr-TR" sz="1000" b="1" spc="-6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kurularak </a:t>
            </a:r>
            <a:r>
              <a:rPr lang="tr-TR" sz="1000" b="1" spc="-40" dirty="0" smtClean="0">
                <a:latin typeface="Book Antiqua" panose="02040602050305030304" pitchFamily="18" charset="0"/>
                <a:cs typeface="Book Antiqua"/>
              </a:rPr>
              <a:t>taşınırın </a:t>
            </a:r>
            <a:r>
              <a:rPr lang="tr-TR" sz="1000" b="1" dirty="0" smtClean="0">
                <a:latin typeface="Book Antiqua" panose="02040602050305030304" pitchFamily="18" charset="0"/>
                <a:cs typeface="Book Antiqua"/>
              </a:rPr>
              <a:t>eksikliği veya </a:t>
            </a:r>
            <a:r>
              <a:rPr lang="tr-TR" sz="1000" b="1" spc="-5" dirty="0" smtClean="0">
                <a:latin typeface="Book Antiqua" panose="02040602050305030304" pitchFamily="18" charset="0"/>
                <a:cs typeface="Book Antiqua"/>
              </a:rPr>
              <a:t>arızasının </a:t>
            </a:r>
            <a:r>
              <a:rPr lang="tr-TR" sz="1000" b="1" spc="-50" dirty="0" smtClean="0">
                <a:latin typeface="Book Antiqua" panose="02040602050305030304" pitchFamily="18" charset="0"/>
                <a:cs typeface="Book Antiqua"/>
              </a:rPr>
              <a:t>kişisel </a:t>
            </a:r>
            <a:r>
              <a:rPr lang="tr-TR" sz="1000" b="1" dirty="0" smtClean="0">
                <a:latin typeface="Book Antiqua" panose="02040602050305030304" pitchFamily="18" charset="0"/>
                <a:cs typeface="Book Antiqua"/>
              </a:rPr>
              <a:t>kusurdan  kaynaklanıp</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kaynaklanmadığı  </a:t>
            </a:r>
            <a:r>
              <a:rPr lang="tr-TR" sz="1000" b="1" spc="-5" dirty="0" smtClean="0">
                <a:latin typeface="Book Antiqua" panose="02040602050305030304" pitchFamily="18" charset="0"/>
                <a:cs typeface="Book Antiqua"/>
              </a:rPr>
              <a:t>hususunda rapor</a:t>
            </a:r>
            <a:r>
              <a:rPr lang="tr-TR" sz="1000" b="1" spc="-5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istenir.</a:t>
            </a:r>
            <a:endParaRPr lang="tr-TR" sz="1000" dirty="0">
              <a:latin typeface="Book Antiqua" panose="02040602050305030304" pitchFamily="18" charset="0"/>
              <a:cs typeface="Book Antiqua"/>
            </a:endParaRPr>
          </a:p>
        </p:txBody>
      </p:sp>
      <p:sp>
        <p:nvSpPr>
          <p:cNvPr id="15" name="object 15"/>
          <p:cNvSpPr/>
          <p:nvPr/>
        </p:nvSpPr>
        <p:spPr>
          <a:xfrm>
            <a:off x="1429130" y="3322954"/>
            <a:ext cx="333375" cy="136525"/>
          </a:xfrm>
          <a:custGeom>
            <a:avLst/>
            <a:gdLst/>
            <a:ahLst/>
            <a:cxnLst/>
            <a:rect l="l" t="t" r="r" b="b"/>
            <a:pathLst>
              <a:path w="333375" h="136525">
                <a:moveTo>
                  <a:pt x="160019" y="0"/>
                </a:moveTo>
                <a:lnTo>
                  <a:pt x="105790" y="4699"/>
                </a:lnTo>
                <a:lnTo>
                  <a:pt x="59562" y="15875"/>
                </a:lnTo>
                <a:lnTo>
                  <a:pt x="24765" y="32385"/>
                </a:lnTo>
                <a:lnTo>
                  <a:pt x="0" y="68199"/>
                </a:lnTo>
                <a:lnTo>
                  <a:pt x="127" y="70485"/>
                </a:lnTo>
                <a:lnTo>
                  <a:pt x="24891" y="103759"/>
                </a:lnTo>
                <a:lnTo>
                  <a:pt x="72643" y="123825"/>
                </a:lnTo>
                <a:lnTo>
                  <a:pt x="121538" y="133096"/>
                </a:lnTo>
                <a:lnTo>
                  <a:pt x="179450" y="136398"/>
                </a:lnTo>
                <a:lnTo>
                  <a:pt x="197612" y="135509"/>
                </a:lnTo>
                <a:lnTo>
                  <a:pt x="247904" y="127889"/>
                </a:lnTo>
                <a:lnTo>
                  <a:pt x="289179" y="113919"/>
                </a:lnTo>
                <a:lnTo>
                  <a:pt x="324866" y="86995"/>
                </a:lnTo>
                <a:lnTo>
                  <a:pt x="333375" y="61595"/>
                </a:lnTo>
                <a:lnTo>
                  <a:pt x="330707" y="54356"/>
                </a:lnTo>
                <a:lnTo>
                  <a:pt x="302132" y="28321"/>
                </a:lnTo>
                <a:lnTo>
                  <a:pt x="264921" y="13335"/>
                </a:lnTo>
                <a:lnTo>
                  <a:pt x="216662" y="3429"/>
                </a:lnTo>
                <a:lnTo>
                  <a:pt x="160019" y="0"/>
                </a:lnTo>
                <a:close/>
              </a:path>
            </a:pathLst>
          </a:custGeom>
          <a:solidFill>
            <a:srgbClr val="9BBA58"/>
          </a:solidFill>
        </p:spPr>
        <p:txBody>
          <a:bodyPr wrap="square" lIns="0" tIns="0" rIns="0" bIns="0" rtlCol="0"/>
          <a:lstStyle/>
          <a:p>
            <a:endParaRPr sz="2400">
              <a:latin typeface="+mj-lt"/>
            </a:endParaRPr>
          </a:p>
        </p:txBody>
      </p:sp>
      <p:sp>
        <p:nvSpPr>
          <p:cNvPr id="16" name="object 16"/>
          <p:cNvSpPr/>
          <p:nvPr/>
        </p:nvSpPr>
        <p:spPr>
          <a:xfrm>
            <a:off x="1429130" y="3322954"/>
            <a:ext cx="333375" cy="136525"/>
          </a:xfrm>
          <a:custGeom>
            <a:avLst/>
            <a:gdLst/>
            <a:ahLst/>
            <a:cxnLst/>
            <a:rect l="l" t="t" r="r" b="b"/>
            <a:pathLst>
              <a:path w="333375" h="136525">
                <a:moveTo>
                  <a:pt x="0" y="68199"/>
                </a:moveTo>
                <a:lnTo>
                  <a:pt x="24765" y="32385"/>
                </a:lnTo>
                <a:lnTo>
                  <a:pt x="59562" y="15875"/>
                </a:lnTo>
                <a:lnTo>
                  <a:pt x="105790" y="4699"/>
                </a:lnTo>
                <a:lnTo>
                  <a:pt x="160019" y="0"/>
                </a:lnTo>
                <a:lnTo>
                  <a:pt x="179705" y="381"/>
                </a:lnTo>
                <a:lnTo>
                  <a:pt x="233806" y="6096"/>
                </a:lnTo>
                <a:lnTo>
                  <a:pt x="278638" y="17780"/>
                </a:lnTo>
                <a:lnTo>
                  <a:pt x="319786" y="40512"/>
                </a:lnTo>
                <a:lnTo>
                  <a:pt x="333375" y="61595"/>
                </a:lnTo>
                <a:lnTo>
                  <a:pt x="332486" y="70485"/>
                </a:lnTo>
                <a:lnTo>
                  <a:pt x="310133" y="101600"/>
                </a:lnTo>
                <a:lnTo>
                  <a:pt x="276606" y="119253"/>
                </a:lnTo>
                <a:lnTo>
                  <a:pt x="232029" y="131191"/>
                </a:lnTo>
                <a:lnTo>
                  <a:pt x="179450" y="136398"/>
                </a:lnTo>
                <a:lnTo>
                  <a:pt x="159257" y="136017"/>
                </a:lnTo>
                <a:lnTo>
                  <a:pt x="104140" y="130683"/>
                </a:lnTo>
                <a:lnTo>
                  <a:pt x="58674" y="119507"/>
                </a:lnTo>
                <a:lnTo>
                  <a:pt x="16509" y="97790"/>
                </a:lnTo>
                <a:lnTo>
                  <a:pt x="0" y="68199"/>
                </a:lnTo>
                <a:close/>
              </a:path>
            </a:pathLst>
          </a:custGeom>
          <a:ln w="3175">
            <a:solidFill>
              <a:srgbClr val="70883E"/>
            </a:solidFill>
          </a:ln>
        </p:spPr>
        <p:txBody>
          <a:bodyPr wrap="square" lIns="0" tIns="0" rIns="0" bIns="0" rtlCol="0"/>
          <a:lstStyle/>
          <a:p>
            <a:endParaRPr sz="2400">
              <a:latin typeface="+mj-lt"/>
            </a:endParaRPr>
          </a:p>
        </p:txBody>
      </p:sp>
      <p:sp>
        <p:nvSpPr>
          <p:cNvPr id="17" name="object 17"/>
          <p:cNvSpPr txBox="1"/>
          <p:nvPr/>
        </p:nvSpPr>
        <p:spPr>
          <a:xfrm>
            <a:off x="1541525" y="3300476"/>
            <a:ext cx="111125"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mj-lt"/>
                <a:cs typeface="Book Antiqua"/>
              </a:rPr>
              <a:t>E</a:t>
            </a:r>
            <a:endParaRPr sz="1400">
              <a:latin typeface="+mj-lt"/>
              <a:cs typeface="Book Antiqua"/>
            </a:endParaRPr>
          </a:p>
        </p:txBody>
      </p:sp>
      <p:sp>
        <p:nvSpPr>
          <p:cNvPr id="18" name="object 18"/>
          <p:cNvSpPr/>
          <p:nvPr/>
        </p:nvSpPr>
        <p:spPr>
          <a:xfrm>
            <a:off x="1361947" y="3212845"/>
            <a:ext cx="412115" cy="0"/>
          </a:xfrm>
          <a:custGeom>
            <a:avLst/>
            <a:gdLst/>
            <a:ahLst/>
            <a:cxnLst/>
            <a:rect l="l" t="t" r="r" b="b"/>
            <a:pathLst>
              <a:path w="412114">
                <a:moveTo>
                  <a:pt x="411860" y="0"/>
                </a:moveTo>
                <a:lnTo>
                  <a:pt x="0" y="0"/>
                </a:lnTo>
              </a:path>
            </a:pathLst>
          </a:custGeom>
          <a:ln w="25146">
            <a:solidFill>
              <a:srgbClr val="375F92"/>
            </a:solidFill>
          </a:ln>
        </p:spPr>
        <p:txBody>
          <a:bodyPr wrap="square" lIns="0" tIns="0" rIns="0" bIns="0" rtlCol="0"/>
          <a:lstStyle/>
          <a:p>
            <a:endParaRPr sz="2400">
              <a:latin typeface="+mj-lt"/>
            </a:endParaRPr>
          </a:p>
        </p:txBody>
      </p:sp>
      <p:sp>
        <p:nvSpPr>
          <p:cNvPr id="19" name="object 19"/>
          <p:cNvSpPr/>
          <p:nvPr/>
        </p:nvSpPr>
        <p:spPr>
          <a:xfrm>
            <a:off x="1361947" y="3171825"/>
            <a:ext cx="75565" cy="82550"/>
          </a:xfrm>
          <a:custGeom>
            <a:avLst/>
            <a:gdLst/>
            <a:ahLst/>
            <a:cxnLst/>
            <a:rect l="l" t="t" r="r" b="b"/>
            <a:pathLst>
              <a:path w="75565" h="82550">
                <a:moveTo>
                  <a:pt x="75438" y="0"/>
                </a:moveTo>
                <a:lnTo>
                  <a:pt x="0" y="41021"/>
                </a:lnTo>
                <a:lnTo>
                  <a:pt x="75438" y="82041"/>
                </a:lnTo>
              </a:path>
            </a:pathLst>
          </a:custGeom>
          <a:ln w="25146">
            <a:solidFill>
              <a:srgbClr val="375F92"/>
            </a:solidFill>
          </a:ln>
        </p:spPr>
        <p:txBody>
          <a:bodyPr wrap="square" lIns="0" tIns="0" rIns="0" bIns="0" rtlCol="0"/>
          <a:lstStyle/>
          <a:p>
            <a:endParaRPr sz="2400">
              <a:latin typeface="+mj-lt"/>
            </a:endParaRPr>
          </a:p>
        </p:txBody>
      </p:sp>
      <p:sp>
        <p:nvSpPr>
          <p:cNvPr id="20" name="object 20"/>
          <p:cNvSpPr/>
          <p:nvPr/>
        </p:nvSpPr>
        <p:spPr>
          <a:xfrm>
            <a:off x="1630172" y="2768739"/>
            <a:ext cx="3007232" cy="933183"/>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21" name="object 21"/>
          <p:cNvSpPr txBox="1"/>
          <p:nvPr/>
        </p:nvSpPr>
        <p:spPr>
          <a:xfrm>
            <a:off x="2174115" y="3020760"/>
            <a:ext cx="1856230" cy="490519"/>
          </a:xfrm>
          <a:prstGeom prst="rect">
            <a:avLst/>
          </a:prstGeom>
        </p:spPr>
        <p:txBody>
          <a:bodyPr vert="horz" wrap="square" lIns="0" tIns="5715" rIns="0" bIns="0" rtlCol="0">
            <a:spAutoFit/>
          </a:bodyPr>
          <a:lstStyle/>
          <a:p>
            <a:pPr marL="12700" marR="5080" algn="ctr">
              <a:lnSpc>
                <a:spcPct val="104800"/>
              </a:lnSpc>
              <a:spcBef>
                <a:spcPts val="45"/>
              </a:spcBef>
            </a:pPr>
            <a:r>
              <a:rPr lang="tr-TR" sz="1000" b="1" dirty="0" smtClean="0">
                <a:latin typeface="Book Antiqua" panose="02040602050305030304" pitchFamily="18" charset="0"/>
                <a:cs typeface="Book Antiqua"/>
              </a:rPr>
              <a:t>Malzeme eksik</a:t>
            </a:r>
            <a:r>
              <a:rPr lang="tr-TR" sz="1000" b="1" spc="-10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veya arızalı olarak mı teslim edilmek  </a:t>
            </a:r>
            <a:r>
              <a:rPr lang="tr-TR" sz="1000" b="1" spc="-5" dirty="0" smtClean="0">
                <a:latin typeface="Book Antiqua" panose="02040602050305030304" pitchFamily="18" charset="0"/>
                <a:cs typeface="Book Antiqua"/>
              </a:rPr>
              <a:t>isteniyor?</a:t>
            </a:r>
            <a:endParaRPr lang="tr-TR" sz="1000" dirty="0">
              <a:latin typeface="Book Antiqua" panose="02040602050305030304" pitchFamily="18" charset="0"/>
              <a:cs typeface="Book Antiqua"/>
            </a:endParaRPr>
          </a:p>
        </p:txBody>
      </p:sp>
      <p:sp>
        <p:nvSpPr>
          <p:cNvPr id="22" name="object 22"/>
          <p:cNvSpPr/>
          <p:nvPr/>
        </p:nvSpPr>
        <p:spPr>
          <a:xfrm>
            <a:off x="4704460" y="3272028"/>
            <a:ext cx="366395" cy="133985"/>
          </a:xfrm>
          <a:custGeom>
            <a:avLst/>
            <a:gdLst/>
            <a:ahLst/>
            <a:cxnLst/>
            <a:rect l="l" t="t" r="r" b="b"/>
            <a:pathLst>
              <a:path w="366395" h="133985">
                <a:moveTo>
                  <a:pt x="173609" y="0"/>
                </a:moveTo>
                <a:lnTo>
                  <a:pt x="118363" y="4191"/>
                </a:lnTo>
                <a:lnTo>
                  <a:pt x="70738" y="13970"/>
                </a:lnTo>
                <a:lnTo>
                  <a:pt x="33274" y="28321"/>
                </a:lnTo>
                <a:lnTo>
                  <a:pt x="3937" y="52832"/>
                </a:lnTo>
                <a:lnTo>
                  <a:pt x="0" y="66801"/>
                </a:lnTo>
                <a:lnTo>
                  <a:pt x="0" y="68452"/>
                </a:lnTo>
                <a:lnTo>
                  <a:pt x="23875" y="99568"/>
                </a:lnTo>
                <a:lnTo>
                  <a:pt x="69976" y="118745"/>
                </a:lnTo>
                <a:lnTo>
                  <a:pt x="117348" y="128524"/>
                </a:lnTo>
                <a:lnTo>
                  <a:pt x="173227" y="133223"/>
                </a:lnTo>
                <a:lnTo>
                  <a:pt x="193548" y="133476"/>
                </a:lnTo>
                <a:lnTo>
                  <a:pt x="212471" y="132714"/>
                </a:lnTo>
                <a:lnTo>
                  <a:pt x="265302" y="126492"/>
                </a:lnTo>
                <a:lnTo>
                  <a:pt x="309625" y="114935"/>
                </a:lnTo>
                <a:lnTo>
                  <a:pt x="351027" y="92963"/>
                </a:lnTo>
                <a:lnTo>
                  <a:pt x="366267" y="65405"/>
                </a:lnTo>
                <a:lnTo>
                  <a:pt x="364998" y="58674"/>
                </a:lnTo>
                <a:lnTo>
                  <a:pt x="333248" y="28701"/>
                </a:lnTo>
                <a:lnTo>
                  <a:pt x="296799" y="14859"/>
                </a:lnTo>
                <a:lnTo>
                  <a:pt x="249554" y="5080"/>
                </a:lnTo>
                <a:lnTo>
                  <a:pt x="193801" y="254"/>
                </a:lnTo>
                <a:lnTo>
                  <a:pt x="173609" y="0"/>
                </a:lnTo>
                <a:close/>
              </a:path>
            </a:pathLst>
          </a:custGeom>
          <a:solidFill>
            <a:srgbClr val="FF0000"/>
          </a:solidFill>
        </p:spPr>
        <p:txBody>
          <a:bodyPr wrap="square" lIns="0" tIns="0" rIns="0" bIns="0" rtlCol="0"/>
          <a:lstStyle/>
          <a:p>
            <a:endParaRPr sz="2400">
              <a:latin typeface="+mj-lt"/>
            </a:endParaRPr>
          </a:p>
        </p:txBody>
      </p:sp>
      <p:sp>
        <p:nvSpPr>
          <p:cNvPr id="23" name="object 23"/>
          <p:cNvSpPr/>
          <p:nvPr/>
        </p:nvSpPr>
        <p:spPr>
          <a:xfrm>
            <a:off x="4704460" y="3272028"/>
            <a:ext cx="366395" cy="133985"/>
          </a:xfrm>
          <a:custGeom>
            <a:avLst/>
            <a:gdLst/>
            <a:ahLst/>
            <a:cxnLst/>
            <a:rect l="l" t="t" r="r" b="b"/>
            <a:pathLst>
              <a:path w="366395" h="133985">
                <a:moveTo>
                  <a:pt x="0" y="66801"/>
                </a:moveTo>
                <a:lnTo>
                  <a:pt x="23494" y="33909"/>
                </a:lnTo>
                <a:lnTo>
                  <a:pt x="70738" y="13970"/>
                </a:lnTo>
                <a:lnTo>
                  <a:pt x="118363" y="4191"/>
                </a:lnTo>
                <a:lnTo>
                  <a:pt x="173609" y="0"/>
                </a:lnTo>
                <a:lnTo>
                  <a:pt x="193801" y="254"/>
                </a:lnTo>
                <a:lnTo>
                  <a:pt x="282066" y="11049"/>
                </a:lnTo>
                <a:lnTo>
                  <a:pt x="322452" y="23622"/>
                </a:lnTo>
                <a:lnTo>
                  <a:pt x="357124" y="45847"/>
                </a:lnTo>
                <a:lnTo>
                  <a:pt x="366267" y="65405"/>
                </a:lnTo>
                <a:lnTo>
                  <a:pt x="365251" y="72644"/>
                </a:lnTo>
                <a:lnTo>
                  <a:pt x="333248" y="104775"/>
                </a:lnTo>
                <a:lnTo>
                  <a:pt x="295910" y="119380"/>
                </a:lnTo>
                <a:lnTo>
                  <a:pt x="248412" y="129286"/>
                </a:lnTo>
                <a:lnTo>
                  <a:pt x="193548" y="133476"/>
                </a:lnTo>
                <a:lnTo>
                  <a:pt x="173227" y="133223"/>
                </a:lnTo>
                <a:lnTo>
                  <a:pt x="135127" y="130683"/>
                </a:lnTo>
                <a:lnTo>
                  <a:pt x="84709" y="122555"/>
                </a:lnTo>
                <a:lnTo>
                  <a:pt x="44323" y="109982"/>
                </a:lnTo>
                <a:lnTo>
                  <a:pt x="9398" y="87884"/>
                </a:lnTo>
                <a:lnTo>
                  <a:pt x="0" y="66801"/>
                </a:lnTo>
                <a:close/>
              </a:path>
            </a:pathLst>
          </a:custGeom>
          <a:ln w="3175">
            <a:solidFill>
              <a:srgbClr val="8B3836"/>
            </a:solidFill>
          </a:ln>
        </p:spPr>
        <p:txBody>
          <a:bodyPr wrap="square" lIns="0" tIns="0" rIns="0" bIns="0" rtlCol="0"/>
          <a:lstStyle/>
          <a:p>
            <a:endParaRPr sz="2400">
              <a:latin typeface="+mj-lt"/>
            </a:endParaRPr>
          </a:p>
        </p:txBody>
      </p:sp>
      <p:sp>
        <p:nvSpPr>
          <p:cNvPr id="24" name="object 24"/>
          <p:cNvSpPr txBox="1"/>
          <p:nvPr/>
        </p:nvSpPr>
        <p:spPr>
          <a:xfrm>
            <a:off x="4818634" y="3248660"/>
            <a:ext cx="142240" cy="228909"/>
          </a:xfrm>
          <a:prstGeom prst="rect">
            <a:avLst/>
          </a:prstGeom>
        </p:spPr>
        <p:txBody>
          <a:bodyPr vert="horz" wrap="square" lIns="0" tIns="13335" rIns="0" bIns="0" rtlCol="0">
            <a:spAutoFit/>
          </a:bodyPr>
          <a:lstStyle/>
          <a:p>
            <a:pPr marL="12700">
              <a:lnSpc>
                <a:spcPct val="100000"/>
              </a:lnSpc>
              <a:spcBef>
                <a:spcPts val="105"/>
              </a:spcBef>
            </a:pPr>
            <a:r>
              <a:rPr sz="1400" b="1" dirty="0">
                <a:latin typeface="+mj-lt"/>
                <a:cs typeface="Book Antiqua"/>
              </a:rPr>
              <a:t>H</a:t>
            </a:r>
            <a:endParaRPr sz="1400">
              <a:latin typeface="+mj-lt"/>
              <a:cs typeface="Book Antiqua"/>
            </a:endParaRPr>
          </a:p>
        </p:txBody>
      </p:sp>
      <p:sp>
        <p:nvSpPr>
          <p:cNvPr id="25" name="object 25"/>
          <p:cNvSpPr/>
          <p:nvPr/>
        </p:nvSpPr>
        <p:spPr>
          <a:xfrm>
            <a:off x="4532757" y="3204464"/>
            <a:ext cx="1111250" cy="1905"/>
          </a:xfrm>
          <a:custGeom>
            <a:avLst/>
            <a:gdLst/>
            <a:ahLst/>
            <a:cxnLst/>
            <a:rect l="l" t="t" r="r" b="b"/>
            <a:pathLst>
              <a:path w="1111250" h="1905">
                <a:moveTo>
                  <a:pt x="0" y="0"/>
                </a:moveTo>
                <a:lnTo>
                  <a:pt x="1110868" y="1397"/>
                </a:lnTo>
              </a:path>
            </a:pathLst>
          </a:custGeom>
          <a:ln w="25146">
            <a:solidFill>
              <a:srgbClr val="375F92"/>
            </a:solidFill>
          </a:ln>
        </p:spPr>
        <p:txBody>
          <a:bodyPr wrap="square" lIns="0" tIns="0" rIns="0" bIns="0" rtlCol="0"/>
          <a:lstStyle/>
          <a:p>
            <a:endParaRPr sz="2400">
              <a:latin typeface="+mj-lt"/>
            </a:endParaRPr>
          </a:p>
        </p:txBody>
      </p:sp>
      <p:sp>
        <p:nvSpPr>
          <p:cNvPr id="26" name="object 26"/>
          <p:cNvSpPr/>
          <p:nvPr/>
        </p:nvSpPr>
        <p:spPr>
          <a:xfrm>
            <a:off x="5568188" y="3164713"/>
            <a:ext cx="75565" cy="82550"/>
          </a:xfrm>
          <a:custGeom>
            <a:avLst/>
            <a:gdLst/>
            <a:ahLst/>
            <a:cxnLst/>
            <a:rect l="l" t="t" r="r" b="b"/>
            <a:pathLst>
              <a:path w="75564" h="82550">
                <a:moveTo>
                  <a:pt x="126" y="0"/>
                </a:moveTo>
                <a:lnTo>
                  <a:pt x="75437" y="41148"/>
                </a:lnTo>
                <a:lnTo>
                  <a:pt x="0" y="82041"/>
                </a:lnTo>
              </a:path>
            </a:pathLst>
          </a:custGeom>
          <a:ln w="25146">
            <a:solidFill>
              <a:srgbClr val="375F92"/>
            </a:solidFill>
          </a:ln>
        </p:spPr>
        <p:txBody>
          <a:bodyPr wrap="square" lIns="0" tIns="0" rIns="0" bIns="0" rtlCol="0"/>
          <a:lstStyle/>
          <a:p>
            <a:endParaRPr sz="2400">
              <a:latin typeface="+mj-lt"/>
            </a:endParaRPr>
          </a:p>
        </p:txBody>
      </p:sp>
      <p:sp>
        <p:nvSpPr>
          <p:cNvPr id="27" name="object 27"/>
          <p:cNvSpPr/>
          <p:nvPr/>
        </p:nvSpPr>
        <p:spPr>
          <a:xfrm>
            <a:off x="2575942" y="7995250"/>
            <a:ext cx="1425828" cy="40335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8" name="object 28"/>
          <p:cNvSpPr txBox="1"/>
          <p:nvPr/>
        </p:nvSpPr>
        <p:spPr>
          <a:xfrm>
            <a:off x="2699893" y="8093149"/>
            <a:ext cx="1152778" cy="197490"/>
          </a:xfrm>
          <a:prstGeom prst="rect">
            <a:avLst/>
          </a:prstGeom>
        </p:spPr>
        <p:txBody>
          <a:bodyPr vert="horz" wrap="square" lIns="0" tIns="12700" rIns="0" bIns="0" rtlCol="0">
            <a:spAutoFit/>
          </a:bodyPr>
          <a:lstStyle/>
          <a:p>
            <a:pPr marL="12700">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29" name="object 29"/>
          <p:cNvSpPr/>
          <p:nvPr/>
        </p:nvSpPr>
        <p:spPr>
          <a:xfrm>
            <a:off x="3133598" y="2386329"/>
            <a:ext cx="10160" cy="351790"/>
          </a:xfrm>
          <a:custGeom>
            <a:avLst/>
            <a:gdLst/>
            <a:ahLst/>
            <a:cxnLst/>
            <a:rect l="l" t="t" r="r" b="b"/>
            <a:pathLst>
              <a:path w="10160" h="351789">
                <a:moveTo>
                  <a:pt x="9906" y="0"/>
                </a:moveTo>
                <a:lnTo>
                  <a:pt x="0" y="351409"/>
                </a:lnTo>
              </a:path>
            </a:pathLst>
          </a:custGeom>
          <a:ln w="25146">
            <a:solidFill>
              <a:srgbClr val="375F92"/>
            </a:solidFill>
          </a:ln>
        </p:spPr>
        <p:txBody>
          <a:bodyPr wrap="square" lIns="0" tIns="0" rIns="0" bIns="0" rtlCol="0"/>
          <a:lstStyle/>
          <a:p>
            <a:endParaRPr sz="2400">
              <a:latin typeface="+mj-lt"/>
            </a:endParaRPr>
          </a:p>
        </p:txBody>
      </p:sp>
      <p:sp>
        <p:nvSpPr>
          <p:cNvPr id="30" name="object 30"/>
          <p:cNvSpPr/>
          <p:nvPr/>
        </p:nvSpPr>
        <p:spPr>
          <a:xfrm>
            <a:off x="3091560" y="2666492"/>
            <a:ext cx="88265" cy="71755"/>
          </a:xfrm>
          <a:custGeom>
            <a:avLst/>
            <a:gdLst/>
            <a:ahLst/>
            <a:cxnLst/>
            <a:rect l="l" t="t" r="r" b="b"/>
            <a:pathLst>
              <a:path w="88264" h="71755">
                <a:moveTo>
                  <a:pt x="88011" y="2159"/>
                </a:moveTo>
                <a:lnTo>
                  <a:pt x="42037" y="71247"/>
                </a:lnTo>
                <a:lnTo>
                  <a:pt x="0" y="0"/>
                </a:lnTo>
              </a:path>
            </a:pathLst>
          </a:custGeom>
          <a:ln w="25146">
            <a:solidFill>
              <a:srgbClr val="375F92"/>
            </a:solidFill>
          </a:ln>
        </p:spPr>
        <p:txBody>
          <a:bodyPr wrap="square" lIns="0" tIns="0" rIns="0" bIns="0" rtlCol="0"/>
          <a:lstStyle/>
          <a:p>
            <a:endParaRPr sz="2400">
              <a:latin typeface="+mj-lt"/>
            </a:endParaRPr>
          </a:p>
        </p:txBody>
      </p:sp>
      <p:sp>
        <p:nvSpPr>
          <p:cNvPr id="31" name="object 31"/>
          <p:cNvSpPr/>
          <p:nvPr/>
        </p:nvSpPr>
        <p:spPr>
          <a:xfrm>
            <a:off x="2341879" y="4448047"/>
            <a:ext cx="299720" cy="0"/>
          </a:xfrm>
          <a:custGeom>
            <a:avLst/>
            <a:gdLst/>
            <a:ahLst/>
            <a:cxnLst/>
            <a:rect l="l" t="t" r="r" b="b"/>
            <a:pathLst>
              <a:path w="299719">
                <a:moveTo>
                  <a:pt x="0" y="0"/>
                </a:moveTo>
                <a:lnTo>
                  <a:pt x="299212" y="0"/>
                </a:lnTo>
              </a:path>
            </a:pathLst>
          </a:custGeom>
          <a:ln w="25146">
            <a:solidFill>
              <a:srgbClr val="375F92"/>
            </a:solidFill>
          </a:ln>
        </p:spPr>
        <p:txBody>
          <a:bodyPr wrap="square" lIns="0" tIns="0" rIns="0" bIns="0" rtlCol="0"/>
          <a:lstStyle/>
          <a:p>
            <a:endParaRPr sz="2400">
              <a:latin typeface="+mj-lt"/>
            </a:endParaRPr>
          </a:p>
        </p:txBody>
      </p:sp>
      <p:sp>
        <p:nvSpPr>
          <p:cNvPr id="32" name="object 32"/>
          <p:cNvSpPr/>
          <p:nvPr/>
        </p:nvSpPr>
        <p:spPr>
          <a:xfrm>
            <a:off x="2565654" y="4407153"/>
            <a:ext cx="75565" cy="81915"/>
          </a:xfrm>
          <a:custGeom>
            <a:avLst/>
            <a:gdLst/>
            <a:ahLst/>
            <a:cxnLst/>
            <a:rect l="l" t="t" r="r" b="b"/>
            <a:pathLst>
              <a:path w="75564" h="81914">
                <a:moveTo>
                  <a:pt x="0" y="81915"/>
                </a:moveTo>
                <a:lnTo>
                  <a:pt x="75437" y="40894"/>
                </a:lnTo>
                <a:lnTo>
                  <a:pt x="0" y="0"/>
                </a:lnTo>
              </a:path>
            </a:pathLst>
          </a:custGeom>
          <a:ln w="25145">
            <a:solidFill>
              <a:srgbClr val="375F92"/>
            </a:solidFill>
          </a:ln>
        </p:spPr>
        <p:txBody>
          <a:bodyPr wrap="square" lIns="0" tIns="0" rIns="0" bIns="0" rtlCol="0"/>
          <a:lstStyle/>
          <a:p>
            <a:endParaRPr sz="2400">
              <a:latin typeface="+mj-lt"/>
            </a:endParaRPr>
          </a:p>
        </p:txBody>
      </p:sp>
      <p:sp>
        <p:nvSpPr>
          <p:cNvPr id="33" name="object 33"/>
          <p:cNvSpPr/>
          <p:nvPr/>
        </p:nvSpPr>
        <p:spPr>
          <a:xfrm>
            <a:off x="5668645" y="3204464"/>
            <a:ext cx="19050" cy="657225"/>
          </a:xfrm>
          <a:custGeom>
            <a:avLst/>
            <a:gdLst/>
            <a:ahLst/>
            <a:cxnLst/>
            <a:rect l="l" t="t" r="r" b="b"/>
            <a:pathLst>
              <a:path w="19050" h="657225">
                <a:moveTo>
                  <a:pt x="0" y="0"/>
                </a:moveTo>
                <a:lnTo>
                  <a:pt x="18922" y="657098"/>
                </a:lnTo>
              </a:path>
            </a:pathLst>
          </a:custGeom>
          <a:ln w="25146">
            <a:solidFill>
              <a:srgbClr val="375F92"/>
            </a:solidFill>
          </a:ln>
        </p:spPr>
        <p:txBody>
          <a:bodyPr wrap="square" lIns="0" tIns="0" rIns="0" bIns="0" rtlCol="0"/>
          <a:lstStyle/>
          <a:p>
            <a:endParaRPr sz="2400">
              <a:latin typeface="+mj-lt"/>
            </a:endParaRPr>
          </a:p>
        </p:txBody>
      </p:sp>
      <p:sp>
        <p:nvSpPr>
          <p:cNvPr id="34" name="object 34"/>
          <p:cNvSpPr/>
          <p:nvPr/>
        </p:nvSpPr>
        <p:spPr>
          <a:xfrm>
            <a:off x="5641466" y="3790188"/>
            <a:ext cx="88265" cy="71755"/>
          </a:xfrm>
          <a:custGeom>
            <a:avLst/>
            <a:gdLst/>
            <a:ahLst/>
            <a:cxnLst/>
            <a:rect l="l" t="t" r="r" b="b"/>
            <a:pathLst>
              <a:path w="88264" h="71754">
                <a:moveTo>
                  <a:pt x="0" y="2286"/>
                </a:moveTo>
                <a:lnTo>
                  <a:pt x="46100" y="71374"/>
                </a:lnTo>
                <a:lnTo>
                  <a:pt x="88011" y="0"/>
                </a:lnTo>
              </a:path>
            </a:pathLst>
          </a:custGeom>
          <a:ln w="25146">
            <a:solidFill>
              <a:srgbClr val="375F92"/>
            </a:solidFill>
          </a:ln>
        </p:spPr>
        <p:txBody>
          <a:bodyPr wrap="square" lIns="0" tIns="0" rIns="0" bIns="0" rtlCol="0"/>
          <a:lstStyle/>
          <a:p>
            <a:endParaRPr sz="2400">
              <a:latin typeface="+mj-lt"/>
            </a:endParaRPr>
          </a:p>
        </p:txBody>
      </p:sp>
      <p:sp>
        <p:nvSpPr>
          <p:cNvPr id="35" name="object 35"/>
          <p:cNvSpPr/>
          <p:nvPr/>
        </p:nvSpPr>
        <p:spPr>
          <a:xfrm>
            <a:off x="4723384" y="3866413"/>
            <a:ext cx="1892173" cy="878164"/>
          </a:xfrm>
          <a:prstGeom prst="rect">
            <a:avLst/>
          </a:prstGeom>
          <a:solidFill>
            <a:schemeClr val="tx2">
              <a:lumMod val="40000"/>
              <a:lumOff val="60000"/>
            </a:schemeClr>
          </a:solidFill>
        </p:spPr>
        <p:txBody>
          <a:bodyPr wrap="square" lIns="0" tIns="0" rIns="0" bIns="0" rtlCol="0"/>
          <a:lstStyle/>
          <a:p>
            <a:pPr algn="ctr"/>
            <a:endParaRPr sz="1100" b="1"/>
          </a:p>
        </p:txBody>
      </p:sp>
      <p:sp>
        <p:nvSpPr>
          <p:cNvPr id="36" name="object 36"/>
          <p:cNvSpPr txBox="1"/>
          <p:nvPr/>
        </p:nvSpPr>
        <p:spPr>
          <a:xfrm>
            <a:off x="4909007" y="3915917"/>
            <a:ext cx="1632458" cy="723275"/>
          </a:xfrm>
          <a:prstGeom prst="rect">
            <a:avLst/>
          </a:prstGeom>
        </p:spPr>
        <p:txBody>
          <a:bodyPr vert="horz" wrap="square" lIns="0" tIns="17780" rIns="0" bIns="0" rtlCol="0">
            <a:spAutoFit/>
          </a:bodyPr>
          <a:lstStyle/>
          <a:p>
            <a:pPr marL="164465" marR="159385" indent="635" algn="ctr">
              <a:lnSpc>
                <a:spcPts val="1070"/>
              </a:lnSpc>
              <a:spcBef>
                <a:spcPts val="140"/>
              </a:spcBef>
            </a:pPr>
            <a:r>
              <a:rPr lang="tr-TR" sz="1000" b="1" dirty="0" smtClean="0">
                <a:latin typeface="Book Antiqua" panose="02040602050305030304" pitchFamily="18" charset="0"/>
                <a:cs typeface="Book Antiqua"/>
              </a:rPr>
              <a:t>Zimmet Fişi (Düşme)  düzenlenerek ilgiliye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imzalatılıp malzeme ambar</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kayıtlarına alınır.</a:t>
            </a:r>
            <a:endParaRPr lang="tr-TR" sz="1000" dirty="0">
              <a:latin typeface="Book Antiqua" panose="02040602050305030304" pitchFamily="18" charset="0"/>
              <a:cs typeface="Book Antiqua"/>
            </a:endParaRPr>
          </a:p>
        </p:txBody>
      </p:sp>
      <p:sp>
        <p:nvSpPr>
          <p:cNvPr id="37" name="object 37"/>
          <p:cNvSpPr/>
          <p:nvPr/>
        </p:nvSpPr>
        <p:spPr>
          <a:xfrm>
            <a:off x="1347597" y="3205098"/>
            <a:ext cx="1270" cy="700405"/>
          </a:xfrm>
          <a:custGeom>
            <a:avLst/>
            <a:gdLst/>
            <a:ahLst/>
            <a:cxnLst/>
            <a:rect l="l" t="t" r="r" b="b"/>
            <a:pathLst>
              <a:path w="1269" h="700404">
                <a:moveTo>
                  <a:pt x="762" y="0"/>
                </a:moveTo>
                <a:lnTo>
                  <a:pt x="0" y="700024"/>
                </a:lnTo>
              </a:path>
            </a:pathLst>
          </a:custGeom>
          <a:ln w="25146">
            <a:solidFill>
              <a:srgbClr val="375F92"/>
            </a:solidFill>
          </a:ln>
        </p:spPr>
        <p:txBody>
          <a:bodyPr wrap="square" lIns="0" tIns="0" rIns="0" bIns="0" rtlCol="0"/>
          <a:lstStyle/>
          <a:p>
            <a:endParaRPr sz="2400">
              <a:latin typeface="+mj-lt"/>
            </a:endParaRPr>
          </a:p>
        </p:txBody>
      </p:sp>
      <p:sp>
        <p:nvSpPr>
          <p:cNvPr id="38" name="object 38"/>
          <p:cNvSpPr/>
          <p:nvPr/>
        </p:nvSpPr>
        <p:spPr>
          <a:xfrm>
            <a:off x="1303655" y="3834891"/>
            <a:ext cx="88265" cy="70485"/>
          </a:xfrm>
          <a:custGeom>
            <a:avLst/>
            <a:gdLst/>
            <a:ahLst/>
            <a:cxnLst/>
            <a:rect l="l" t="t" r="r" b="b"/>
            <a:pathLst>
              <a:path w="88265" h="70485">
                <a:moveTo>
                  <a:pt x="88010" y="0"/>
                </a:moveTo>
                <a:lnTo>
                  <a:pt x="43941" y="70231"/>
                </a:lnTo>
                <a:lnTo>
                  <a:pt x="0" y="0"/>
                </a:lnTo>
              </a:path>
            </a:pathLst>
          </a:custGeom>
          <a:ln w="25146">
            <a:solidFill>
              <a:srgbClr val="375F92"/>
            </a:solidFill>
          </a:ln>
        </p:spPr>
        <p:txBody>
          <a:bodyPr wrap="square" lIns="0" tIns="0" rIns="0" bIns="0" rtlCol="0"/>
          <a:lstStyle/>
          <a:p>
            <a:endParaRPr sz="2400">
              <a:latin typeface="+mj-lt"/>
            </a:endParaRPr>
          </a:p>
        </p:txBody>
      </p:sp>
      <p:sp>
        <p:nvSpPr>
          <p:cNvPr id="40" name="object 40"/>
          <p:cNvSpPr/>
          <p:nvPr/>
        </p:nvSpPr>
        <p:spPr>
          <a:xfrm>
            <a:off x="2655570" y="6908672"/>
            <a:ext cx="1905" cy="250190"/>
          </a:xfrm>
          <a:custGeom>
            <a:avLst/>
            <a:gdLst/>
            <a:ahLst/>
            <a:cxnLst/>
            <a:rect l="l" t="t" r="r" b="b"/>
            <a:pathLst>
              <a:path w="1905" h="250190">
                <a:moveTo>
                  <a:pt x="1397" y="0"/>
                </a:moveTo>
                <a:lnTo>
                  <a:pt x="0" y="249808"/>
                </a:lnTo>
              </a:path>
            </a:pathLst>
          </a:custGeom>
          <a:ln w="25146">
            <a:solidFill>
              <a:srgbClr val="375F92"/>
            </a:solidFill>
          </a:ln>
        </p:spPr>
        <p:txBody>
          <a:bodyPr wrap="square" lIns="0" tIns="0" rIns="0" bIns="0" rtlCol="0"/>
          <a:lstStyle/>
          <a:p>
            <a:endParaRPr sz="2400">
              <a:latin typeface="+mj-lt"/>
            </a:endParaRPr>
          </a:p>
        </p:txBody>
      </p:sp>
      <p:sp>
        <p:nvSpPr>
          <p:cNvPr id="41" name="object 41"/>
          <p:cNvSpPr/>
          <p:nvPr/>
        </p:nvSpPr>
        <p:spPr>
          <a:xfrm>
            <a:off x="2611882" y="7087996"/>
            <a:ext cx="88265" cy="70485"/>
          </a:xfrm>
          <a:custGeom>
            <a:avLst/>
            <a:gdLst/>
            <a:ahLst/>
            <a:cxnLst/>
            <a:rect l="l" t="t" r="r" b="b"/>
            <a:pathLst>
              <a:path w="88264" h="70484">
                <a:moveTo>
                  <a:pt x="0" y="0"/>
                </a:moveTo>
                <a:lnTo>
                  <a:pt x="43687" y="70484"/>
                </a:lnTo>
                <a:lnTo>
                  <a:pt x="88011" y="507"/>
                </a:lnTo>
              </a:path>
            </a:pathLst>
          </a:custGeom>
          <a:ln w="25146">
            <a:solidFill>
              <a:srgbClr val="375F92"/>
            </a:solidFill>
          </a:ln>
        </p:spPr>
        <p:txBody>
          <a:bodyPr wrap="square" lIns="0" tIns="0" rIns="0" bIns="0" rtlCol="0"/>
          <a:lstStyle/>
          <a:p>
            <a:endParaRPr sz="2400">
              <a:latin typeface="+mj-lt"/>
            </a:endParaRPr>
          </a:p>
        </p:txBody>
      </p:sp>
      <p:sp>
        <p:nvSpPr>
          <p:cNvPr id="42" name="object 42"/>
          <p:cNvSpPr/>
          <p:nvPr/>
        </p:nvSpPr>
        <p:spPr>
          <a:xfrm>
            <a:off x="1204658" y="5306936"/>
            <a:ext cx="2906141" cy="914920"/>
          </a:xfrm>
          <a:prstGeom prst="rect">
            <a:avLst/>
          </a:prstGeom>
          <a:blipFill>
            <a:blip r:embed="rId4" cstate="print"/>
            <a:stretch>
              <a:fillRect/>
            </a:stretch>
          </a:blipFill>
        </p:spPr>
        <p:txBody>
          <a:bodyPr wrap="square" lIns="0" tIns="0" rIns="0" bIns="0" rtlCol="0"/>
          <a:lstStyle/>
          <a:p>
            <a:endParaRPr sz="2400">
              <a:latin typeface="+mj-lt"/>
            </a:endParaRPr>
          </a:p>
        </p:txBody>
      </p:sp>
      <p:sp>
        <p:nvSpPr>
          <p:cNvPr id="43" name="object 43"/>
          <p:cNvSpPr/>
          <p:nvPr/>
        </p:nvSpPr>
        <p:spPr>
          <a:xfrm>
            <a:off x="2655442" y="4448047"/>
            <a:ext cx="1905" cy="871219"/>
          </a:xfrm>
          <a:custGeom>
            <a:avLst/>
            <a:gdLst/>
            <a:ahLst/>
            <a:cxnLst/>
            <a:rect l="l" t="t" r="r" b="b"/>
            <a:pathLst>
              <a:path w="1905" h="871220">
                <a:moveTo>
                  <a:pt x="1524" y="0"/>
                </a:moveTo>
                <a:lnTo>
                  <a:pt x="0" y="871219"/>
                </a:lnTo>
              </a:path>
            </a:pathLst>
          </a:custGeom>
          <a:ln w="25146">
            <a:solidFill>
              <a:srgbClr val="375F92"/>
            </a:solidFill>
          </a:ln>
        </p:spPr>
        <p:txBody>
          <a:bodyPr wrap="square" lIns="0" tIns="0" rIns="0" bIns="0" rtlCol="0"/>
          <a:lstStyle/>
          <a:p>
            <a:endParaRPr sz="2400">
              <a:latin typeface="+mj-lt"/>
            </a:endParaRPr>
          </a:p>
        </p:txBody>
      </p:sp>
      <p:sp>
        <p:nvSpPr>
          <p:cNvPr id="44" name="object 44"/>
          <p:cNvSpPr/>
          <p:nvPr/>
        </p:nvSpPr>
        <p:spPr>
          <a:xfrm>
            <a:off x="2611627" y="5248909"/>
            <a:ext cx="88265" cy="70485"/>
          </a:xfrm>
          <a:custGeom>
            <a:avLst/>
            <a:gdLst/>
            <a:ahLst/>
            <a:cxnLst/>
            <a:rect l="l" t="t" r="r" b="b"/>
            <a:pathLst>
              <a:path w="88264" h="70485">
                <a:moveTo>
                  <a:pt x="88011" y="126"/>
                </a:moveTo>
                <a:lnTo>
                  <a:pt x="43815" y="70357"/>
                </a:lnTo>
                <a:lnTo>
                  <a:pt x="0" y="0"/>
                </a:lnTo>
              </a:path>
            </a:pathLst>
          </a:custGeom>
          <a:ln w="25146">
            <a:solidFill>
              <a:srgbClr val="375F92"/>
            </a:solidFill>
          </a:ln>
        </p:spPr>
        <p:txBody>
          <a:bodyPr wrap="square" lIns="0" tIns="0" rIns="0" bIns="0" rtlCol="0"/>
          <a:lstStyle/>
          <a:p>
            <a:endParaRPr sz="2400">
              <a:latin typeface="+mj-lt"/>
            </a:endParaRPr>
          </a:p>
        </p:txBody>
      </p:sp>
      <p:sp>
        <p:nvSpPr>
          <p:cNvPr id="45" name="object 45"/>
          <p:cNvSpPr/>
          <p:nvPr/>
        </p:nvSpPr>
        <p:spPr>
          <a:xfrm>
            <a:off x="4441190" y="4172584"/>
            <a:ext cx="29845" cy="1569720"/>
          </a:xfrm>
          <a:custGeom>
            <a:avLst/>
            <a:gdLst/>
            <a:ahLst/>
            <a:cxnLst/>
            <a:rect l="l" t="t" r="r" b="b"/>
            <a:pathLst>
              <a:path w="29845" h="1569720">
                <a:moveTo>
                  <a:pt x="29718" y="1569719"/>
                </a:moveTo>
                <a:lnTo>
                  <a:pt x="0" y="0"/>
                </a:lnTo>
              </a:path>
            </a:pathLst>
          </a:custGeom>
          <a:ln w="25146">
            <a:solidFill>
              <a:srgbClr val="375F92"/>
            </a:solidFill>
          </a:ln>
        </p:spPr>
        <p:txBody>
          <a:bodyPr wrap="square" lIns="0" tIns="0" rIns="0" bIns="0" rtlCol="0"/>
          <a:lstStyle/>
          <a:p>
            <a:endParaRPr sz="2400">
              <a:latin typeface="+mj-lt"/>
            </a:endParaRPr>
          </a:p>
        </p:txBody>
      </p:sp>
      <p:sp>
        <p:nvSpPr>
          <p:cNvPr id="46" name="object 46"/>
          <p:cNvSpPr/>
          <p:nvPr/>
        </p:nvSpPr>
        <p:spPr>
          <a:xfrm>
            <a:off x="4398517" y="4172584"/>
            <a:ext cx="88265" cy="71120"/>
          </a:xfrm>
          <a:custGeom>
            <a:avLst/>
            <a:gdLst/>
            <a:ahLst/>
            <a:cxnLst/>
            <a:rect l="l" t="t" r="r" b="b"/>
            <a:pathLst>
              <a:path w="88264" h="71120">
                <a:moveTo>
                  <a:pt x="88011" y="69468"/>
                </a:moveTo>
                <a:lnTo>
                  <a:pt x="42672" y="0"/>
                </a:lnTo>
                <a:lnTo>
                  <a:pt x="0" y="70992"/>
                </a:lnTo>
              </a:path>
            </a:pathLst>
          </a:custGeom>
          <a:ln w="25146">
            <a:solidFill>
              <a:srgbClr val="375F92"/>
            </a:solidFill>
          </a:ln>
        </p:spPr>
        <p:txBody>
          <a:bodyPr wrap="square" lIns="0" tIns="0" rIns="0" bIns="0" rtlCol="0"/>
          <a:lstStyle/>
          <a:p>
            <a:endParaRPr sz="2400">
              <a:latin typeface="+mj-lt"/>
            </a:endParaRPr>
          </a:p>
        </p:txBody>
      </p:sp>
      <p:sp>
        <p:nvSpPr>
          <p:cNvPr id="47" name="object 47"/>
          <p:cNvSpPr/>
          <p:nvPr/>
        </p:nvSpPr>
        <p:spPr>
          <a:xfrm>
            <a:off x="4451350" y="4157853"/>
            <a:ext cx="288925" cy="0"/>
          </a:xfrm>
          <a:custGeom>
            <a:avLst/>
            <a:gdLst/>
            <a:ahLst/>
            <a:cxnLst/>
            <a:rect l="l" t="t" r="r" b="b"/>
            <a:pathLst>
              <a:path w="288925">
                <a:moveTo>
                  <a:pt x="0" y="0"/>
                </a:moveTo>
                <a:lnTo>
                  <a:pt x="288544" y="0"/>
                </a:lnTo>
              </a:path>
            </a:pathLst>
          </a:custGeom>
          <a:ln w="25146">
            <a:solidFill>
              <a:srgbClr val="375F92"/>
            </a:solidFill>
          </a:ln>
        </p:spPr>
        <p:txBody>
          <a:bodyPr wrap="square" lIns="0" tIns="0" rIns="0" bIns="0" rtlCol="0"/>
          <a:lstStyle/>
          <a:p>
            <a:endParaRPr sz="2400">
              <a:latin typeface="+mj-lt"/>
            </a:endParaRPr>
          </a:p>
        </p:txBody>
      </p:sp>
      <p:sp>
        <p:nvSpPr>
          <p:cNvPr id="48" name="object 48"/>
          <p:cNvSpPr/>
          <p:nvPr/>
        </p:nvSpPr>
        <p:spPr>
          <a:xfrm>
            <a:off x="4664455" y="4116832"/>
            <a:ext cx="75565" cy="81915"/>
          </a:xfrm>
          <a:custGeom>
            <a:avLst/>
            <a:gdLst/>
            <a:ahLst/>
            <a:cxnLst/>
            <a:rect l="l" t="t" r="r" b="b"/>
            <a:pathLst>
              <a:path w="75564" h="81914">
                <a:moveTo>
                  <a:pt x="0" y="0"/>
                </a:moveTo>
                <a:lnTo>
                  <a:pt x="75438" y="41020"/>
                </a:lnTo>
                <a:lnTo>
                  <a:pt x="0" y="81914"/>
                </a:lnTo>
              </a:path>
            </a:pathLst>
          </a:custGeom>
          <a:ln w="25146">
            <a:solidFill>
              <a:srgbClr val="375F92"/>
            </a:solidFill>
          </a:ln>
        </p:spPr>
        <p:txBody>
          <a:bodyPr wrap="square" lIns="0" tIns="0" rIns="0" bIns="0" rtlCol="0"/>
          <a:lstStyle/>
          <a:p>
            <a:endParaRPr sz="2400">
              <a:latin typeface="+mj-lt"/>
            </a:endParaRPr>
          </a:p>
        </p:txBody>
      </p:sp>
      <p:sp>
        <p:nvSpPr>
          <p:cNvPr id="49" name="object 49"/>
          <p:cNvSpPr/>
          <p:nvPr/>
        </p:nvSpPr>
        <p:spPr>
          <a:xfrm>
            <a:off x="4076065" y="5427217"/>
            <a:ext cx="366395" cy="133350"/>
          </a:xfrm>
          <a:custGeom>
            <a:avLst/>
            <a:gdLst/>
            <a:ahLst/>
            <a:cxnLst/>
            <a:rect l="l" t="t" r="r" b="b"/>
            <a:pathLst>
              <a:path w="366395" h="133350">
                <a:moveTo>
                  <a:pt x="173609" y="0"/>
                </a:moveTo>
                <a:lnTo>
                  <a:pt x="118363" y="4191"/>
                </a:lnTo>
                <a:lnTo>
                  <a:pt x="70738" y="13970"/>
                </a:lnTo>
                <a:lnTo>
                  <a:pt x="33147" y="28194"/>
                </a:lnTo>
                <a:lnTo>
                  <a:pt x="3937" y="52705"/>
                </a:lnTo>
                <a:lnTo>
                  <a:pt x="0" y="68199"/>
                </a:lnTo>
                <a:lnTo>
                  <a:pt x="1270" y="74930"/>
                </a:lnTo>
                <a:lnTo>
                  <a:pt x="33274" y="104648"/>
                </a:lnTo>
                <a:lnTo>
                  <a:pt x="69850" y="118491"/>
                </a:lnTo>
                <a:lnTo>
                  <a:pt x="117094" y="128143"/>
                </a:lnTo>
                <a:lnTo>
                  <a:pt x="173100" y="132842"/>
                </a:lnTo>
                <a:lnTo>
                  <a:pt x="193294" y="133223"/>
                </a:lnTo>
                <a:lnTo>
                  <a:pt x="212344" y="132461"/>
                </a:lnTo>
                <a:lnTo>
                  <a:pt x="265049" y="126237"/>
                </a:lnTo>
                <a:lnTo>
                  <a:pt x="309499" y="114681"/>
                </a:lnTo>
                <a:lnTo>
                  <a:pt x="351027" y="92837"/>
                </a:lnTo>
                <a:lnTo>
                  <a:pt x="366268" y="65405"/>
                </a:lnTo>
                <a:lnTo>
                  <a:pt x="364998" y="58674"/>
                </a:lnTo>
                <a:lnTo>
                  <a:pt x="333375" y="28702"/>
                </a:lnTo>
                <a:lnTo>
                  <a:pt x="296799" y="14859"/>
                </a:lnTo>
                <a:lnTo>
                  <a:pt x="249682" y="5080"/>
                </a:lnTo>
                <a:lnTo>
                  <a:pt x="193801" y="254"/>
                </a:lnTo>
                <a:lnTo>
                  <a:pt x="173609" y="0"/>
                </a:lnTo>
                <a:close/>
              </a:path>
            </a:pathLst>
          </a:custGeom>
          <a:solidFill>
            <a:srgbClr val="FF0000"/>
          </a:solidFill>
        </p:spPr>
        <p:txBody>
          <a:bodyPr wrap="square" lIns="0" tIns="0" rIns="0" bIns="0" rtlCol="0"/>
          <a:lstStyle/>
          <a:p>
            <a:endParaRPr sz="2400">
              <a:latin typeface="+mj-lt"/>
            </a:endParaRPr>
          </a:p>
        </p:txBody>
      </p:sp>
      <p:sp>
        <p:nvSpPr>
          <p:cNvPr id="50" name="object 50"/>
          <p:cNvSpPr/>
          <p:nvPr/>
        </p:nvSpPr>
        <p:spPr>
          <a:xfrm>
            <a:off x="4075938" y="5427217"/>
            <a:ext cx="366395" cy="133350"/>
          </a:xfrm>
          <a:custGeom>
            <a:avLst/>
            <a:gdLst/>
            <a:ahLst/>
            <a:cxnLst/>
            <a:rect l="l" t="t" r="r" b="b"/>
            <a:pathLst>
              <a:path w="366395" h="133350">
                <a:moveTo>
                  <a:pt x="0" y="66548"/>
                </a:moveTo>
                <a:lnTo>
                  <a:pt x="23622" y="33909"/>
                </a:lnTo>
                <a:lnTo>
                  <a:pt x="70865" y="13970"/>
                </a:lnTo>
                <a:lnTo>
                  <a:pt x="118490" y="4191"/>
                </a:lnTo>
                <a:lnTo>
                  <a:pt x="173736" y="0"/>
                </a:lnTo>
                <a:lnTo>
                  <a:pt x="193928" y="254"/>
                </a:lnTo>
                <a:lnTo>
                  <a:pt x="232028" y="2921"/>
                </a:lnTo>
                <a:lnTo>
                  <a:pt x="282321" y="11049"/>
                </a:lnTo>
                <a:lnTo>
                  <a:pt x="322579" y="23749"/>
                </a:lnTo>
                <a:lnTo>
                  <a:pt x="357250" y="45847"/>
                </a:lnTo>
                <a:lnTo>
                  <a:pt x="366395" y="65405"/>
                </a:lnTo>
                <a:lnTo>
                  <a:pt x="365378" y="72644"/>
                </a:lnTo>
                <a:lnTo>
                  <a:pt x="333248" y="104521"/>
                </a:lnTo>
                <a:lnTo>
                  <a:pt x="295910" y="119126"/>
                </a:lnTo>
                <a:lnTo>
                  <a:pt x="248412" y="128905"/>
                </a:lnTo>
                <a:lnTo>
                  <a:pt x="193421" y="133223"/>
                </a:lnTo>
                <a:lnTo>
                  <a:pt x="173227" y="132842"/>
                </a:lnTo>
                <a:lnTo>
                  <a:pt x="135000" y="130302"/>
                </a:lnTo>
                <a:lnTo>
                  <a:pt x="84709" y="122174"/>
                </a:lnTo>
                <a:lnTo>
                  <a:pt x="44323" y="109728"/>
                </a:lnTo>
                <a:lnTo>
                  <a:pt x="9398" y="87630"/>
                </a:lnTo>
                <a:lnTo>
                  <a:pt x="0" y="66548"/>
                </a:lnTo>
                <a:close/>
              </a:path>
            </a:pathLst>
          </a:custGeom>
          <a:ln w="3175">
            <a:solidFill>
              <a:srgbClr val="8B3836"/>
            </a:solidFill>
          </a:ln>
        </p:spPr>
        <p:txBody>
          <a:bodyPr wrap="square" lIns="0" tIns="0" rIns="0" bIns="0" rtlCol="0"/>
          <a:lstStyle/>
          <a:p>
            <a:endParaRPr sz="2400">
              <a:latin typeface="+mj-lt"/>
            </a:endParaRPr>
          </a:p>
        </p:txBody>
      </p:sp>
      <p:sp>
        <p:nvSpPr>
          <p:cNvPr id="51" name="object 51"/>
          <p:cNvSpPr/>
          <p:nvPr/>
        </p:nvSpPr>
        <p:spPr>
          <a:xfrm>
            <a:off x="4381119" y="5701284"/>
            <a:ext cx="75565" cy="82550"/>
          </a:xfrm>
          <a:custGeom>
            <a:avLst/>
            <a:gdLst/>
            <a:ahLst/>
            <a:cxnLst/>
            <a:rect l="l" t="t" r="r" b="b"/>
            <a:pathLst>
              <a:path w="75564" h="82550">
                <a:moveTo>
                  <a:pt x="0" y="82041"/>
                </a:moveTo>
                <a:lnTo>
                  <a:pt x="75437" y="41020"/>
                </a:lnTo>
                <a:lnTo>
                  <a:pt x="0" y="0"/>
                </a:lnTo>
              </a:path>
            </a:pathLst>
          </a:custGeom>
          <a:ln w="25146">
            <a:solidFill>
              <a:srgbClr val="375F92"/>
            </a:solidFill>
          </a:ln>
        </p:spPr>
        <p:txBody>
          <a:bodyPr wrap="square" lIns="0" tIns="0" rIns="0" bIns="0" rtlCol="0"/>
          <a:lstStyle/>
          <a:p>
            <a:endParaRPr sz="2400">
              <a:latin typeface="+mj-lt"/>
            </a:endParaRPr>
          </a:p>
        </p:txBody>
      </p:sp>
      <p:sp>
        <p:nvSpPr>
          <p:cNvPr id="52" name="object 52"/>
          <p:cNvSpPr/>
          <p:nvPr/>
        </p:nvSpPr>
        <p:spPr>
          <a:xfrm>
            <a:off x="2911601" y="6131737"/>
            <a:ext cx="494336" cy="246464"/>
          </a:xfrm>
          <a:custGeom>
            <a:avLst/>
            <a:gdLst/>
            <a:ahLst/>
            <a:cxnLst/>
            <a:rect l="l" t="t" r="r" b="b"/>
            <a:pathLst>
              <a:path w="334010" h="136525">
                <a:moveTo>
                  <a:pt x="160020" y="0"/>
                </a:moveTo>
                <a:lnTo>
                  <a:pt x="105791" y="4699"/>
                </a:lnTo>
                <a:lnTo>
                  <a:pt x="59690" y="16002"/>
                </a:lnTo>
                <a:lnTo>
                  <a:pt x="24765" y="32512"/>
                </a:lnTo>
                <a:lnTo>
                  <a:pt x="0" y="68199"/>
                </a:lnTo>
                <a:lnTo>
                  <a:pt x="0" y="70358"/>
                </a:lnTo>
                <a:lnTo>
                  <a:pt x="25019" y="103759"/>
                </a:lnTo>
                <a:lnTo>
                  <a:pt x="72898" y="123571"/>
                </a:lnTo>
                <a:lnTo>
                  <a:pt x="121920" y="132842"/>
                </a:lnTo>
                <a:lnTo>
                  <a:pt x="179832" y="136144"/>
                </a:lnTo>
                <a:lnTo>
                  <a:pt x="198120" y="135128"/>
                </a:lnTo>
                <a:lnTo>
                  <a:pt x="248285" y="127635"/>
                </a:lnTo>
                <a:lnTo>
                  <a:pt x="289560" y="113665"/>
                </a:lnTo>
                <a:lnTo>
                  <a:pt x="325247" y="86741"/>
                </a:lnTo>
                <a:lnTo>
                  <a:pt x="333756" y="61341"/>
                </a:lnTo>
                <a:lnTo>
                  <a:pt x="330962" y="54102"/>
                </a:lnTo>
                <a:lnTo>
                  <a:pt x="302387" y="28194"/>
                </a:lnTo>
                <a:lnTo>
                  <a:pt x="265049" y="13335"/>
                </a:lnTo>
                <a:lnTo>
                  <a:pt x="216789" y="3556"/>
                </a:lnTo>
                <a:lnTo>
                  <a:pt x="160020" y="0"/>
                </a:lnTo>
                <a:close/>
              </a:path>
            </a:pathLst>
          </a:custGeom>
          <a:solidFill>
            <a:srgbClr val="9BBA58"/>
          </a:solidFill>
        </p:spPr>
        <p:txBody>
          <a:bodyPr wrap="square" lIns="0" tIns="0" rIns="0" bIns="0" rtlCol="0"/>
          <a:lstStyle/>
          <a:p>
            <a:r>
              <a:rPr lang="tr-TR" sz="1400" b="1" dirty="0" smtClean="0">
                <a:latin typeface="+mj-lt"/>
              </a:rPr>
              <a:t>    E</a:t>
            </a:r>
            <a:endParaRPr sz="1400" b="1" dirty="0">
              <a:latin typeface="+mj-lt"/>
            </a:endParaRPr>
          </a:p>
        </p:txBody>
      </p:sp>
      <p:sp>
        <p:nvSpPr>
          <p:cNvPr id="54" name="object 54"/>
          <p:cNvSpPr txBox="1"/>
          <p:nvPr/>
        </p:nvSpPr>
        <p:spPr>
          <a:xfrm>
            <a:off x="1826340" y="5670444"/>
            <a:ext cx="1613587" cy="166712"/>
          </a:xfrm>
          <a:prstGeom prst="rect">
            <a:avLst/>
          </a:prstGeom>
        </p:spPr>
        <p:txBody>
          <a:bodyPr vert="horz" wrap="square" lIns="0" tIns="12700" rIns="0" bIns="0" rtlCol="0">
            <a:spAutoFit/>
          </a:bodyPr>
          <a:lstStyle/>
          <a:p>
            <a:pPr marL="12700">
              <a:lnSpc>
                <a:spcPct val="100000"/>
              </a:lnSpc>
              <a:spcBef>
                <a:spcPts val="100"/>
              </a:spcBef>
            </a:pPr>
            <a:r>
              <a:rPr lang="tr-TR" sz="1000" b="1" spc="-5" dirty="0" smtClean="0">
                <a:latin typeface="Book Antiqua" panose="02040602050305030304" pitchFamily="18" charset="0"/>
                <a:cs typeface="Book Antiqua"/>
              </a:rPr>
              <a:t>Kusur </a:t>
            </a:r>
            <a:r>
              <a:rPr lang="tr-TR" sz="1000" b="1" spc="-55" dirty="0" smtClean="0">
                <a:latin typeface="Book Antiqua" panose="02040602050305030304" pitchFamily="18" charset="0"/>
                <a:cs typeface="Book Antiqua"/>
              </a:rPr>
              <a:t>kişisel </a:t>
            </a:r>
            <a:r>
              <a:rPr lang="tr-TR" sz="1000" b="1" dirty="0" smtClean="0">
                <a:latin typeface="Book Antiqua" panose="02040602050305030304" pitchFamily="18" charset="0"/>
                <a:cs typeface="Book Antiqua"/>
              </a:rPr>
              <a:t>kaynaklı</a:t>
            </a:r>
            <a:r>
              <a:rPr lang="tr-TR" sz="1000" b="1" spc="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mı?</a:t>
            </a:r>
            <a:endParaRPr lang="tr-TR" sz="1000" dirty="0">
              <a:latin typeface="Book Antiqua" panose="02040602050305030304" pitchFamily="18" charset="0"/>
              <a:cs typeface="Book Antiqua"/>
            </a:endParaRPr>
          </a:p>
        </p:txBody>
      </p:sp>
      <p:sp>
        <p:nvSpPr>
          <p:cNvPr id="55" name="object 55"/>
          <p:cNvSpPr txBox="1"/>
          <p:nvPr/>
        </p:nvSpPr>
        <p:spPr>
          <a:xfrm>
            <a:off x="4001770" y="5367209"/>
            <a:ext cx="493395" cy="452688"/>
          </a:xfrm>
          <a:prstGeom prst="rect">
            <a:avLst/>
          </a:prstGeom>
        </p:spPr>
        <p:txBody>
          <a:bodyPr vert="horz" wrap="square" lIns="0" tIns="49530" rIns="0" bIns="0" rtlCol="0">
            <a:spAutoFit/>
          </a:bodyPr>
          <a:lstStyle/>
          <a:p>
            <a:pPr marL="46355" algn="ctr">
              <a:lnSpc>
                <a:spcPct val="100000"/>
              </a:lnSpc>
              <a:spcBef>
                <a:spcPts val="390"/>
              </a:spcBef>
            </a:pPr>
            <a:r>
              <a:rPr sz="1400" b="1" dirty="0">
                <a:latin typeface="+mj-lt"/>
                <a:cs typeface="Book Antiqua"/>
              </a:rPr>
              <a:t>H</a:t>
            </a:r>
            <a:endParaRPr sz="1400">
              <a:latin typeface="+mj-lt"/>
              <a:cs typeface="Book Antiqua"/>
            </a:endParaRPr>
          </a:p>
          <a:p>
            <a:pPr algn="ctr">
              <a:lnSpc>
                <a:spcPct val="100000"/>
              </a:lnSpc>
              <a:spcBef>
                <a:spcPts val="235"/>
              </a:spcBef>
              <a:tabLst>
                <a:tab pos="467359" algn="l"/>
              </a:tabLst>
            </a:pPr>
            <a:r>
              <a:rPr sz="1050" u="heavy" dirty="0">
                <a:uFill>
                  <a:solidFill>
                    <a:srgbClr val="375F92"/>
                  </a:solidFill>
                </a:uFill>
                <a:latin typeface="+mj-lt"/>
                <a:cs typeface="Times New Roman"/>
              </a:rPr>
              <a:t> 	</a:t>
            </a:r>
            <a:endParaRPr sz="1050">
              <a:latin typeface="+mj-lt"/>
              <a:cs typeface="Times New Roman"/>
            </a:endParaRPr>
          </a:p>
        </p:txBody>
      </p:sp>
      <p:sp>
        <p:nvSpPr>
          <p:cNvPr id="56" name="object 56"/>
          <p:cNvSpPr/>
          <p:nvPr/>
        </p:nvSpPr>
        <p:spPr>
          <a:xfrm>
            <a:off x="2646298" y="6159500"/>
            <a:ext cx="0" cy="300355"/>
          </a:xfrm>
          <a:custGeom>
            <a:avLst/>
            <a:gdLst/>
            <a:ahLst/>
            <a:cxnLst/>
            <a:rect l="l" t="t" r="r" b="b"/>
            <a:pathLst>
              <a:path h="300354">
                <a:moveTo>
                  <a:pt x="0" y="0"/>
                </a:moveTo>
                <a:lnTo>
                  <a:pt x="0" y="300355"/>
                </a:lnTo>
              </a:path>
            </a:pathLst>
          </a:custGeom>
          <a:ln w="25146">
            <a:solidFill>
              <a:srgbClr val="375F92"/>
            </a:solidFill>
          </a:ln>
        </p:spPr>
        <p:txBody>
          <a:bodyPr wrap="square" lIns="0" tIns="0" rIns="0" bIns="0" rtlCol="0"/>
          <a:lstStyle/>
          <a:p>
            <a:endParaRPr sz="2400">
              <a:latin typeface="+mj-lt"/>
            </a:endParaRPr>
          </a:p>
        </p:txBody>
      </p:sp>
      <p:sp>
        <p:nvSpPr>
          <p:cNvPr id="57" name="object 57"/>
          <p:cNvSpPr/>
          <p:nvPr/>
        </p:nvSpPr>
        <p:spPr>
          <a:xfrm>
            <a:off x="2602357" y="6389623"/>
            <a:ext cx="88265" cy="70485"/>
          </a:xfrm>
          <a:custGeom>
            <a:avLst/>
            <a:gdLst/>
            <a:ahLst/>
            <a:cxnLst/>
            <a:rect l="l" t="t" r="r" b="b"/>
            <a:pathLst>
              <a:path w="88264" h="70485">
                <a:moveTo>
                  <a:pt x="88011" y="0"/>
                </a:moveTo>
                <a:lnTo>
                  <a:pt x="43942" y="70231"/>
                </a:lnTo>
                <a:lnTo>
                  <a:pt x="0" y="0"/>
                </a:lnTo>
              </a:path>
            </a:pathLst>
          </a:custGeom>
          <a:ln w="25146">
            <a:solidFill>
              <a:srgbClr val="375F92"/>
            </a:solidFill>
          </a:ln>
        </p:spPr>
        <p:txBody>
          <a:bodyPr wrap="square" lIns="0" tIns="0" rIns="0" bIns="0" rtlCol="0"/>
          <a:lstStyle/>
          <a:p>
            <a:endParaRPr sz="2400">
              <a:latin typeface="+mj-lt"/>
            </a:endParaRPr>
          </a:p>
        </p:txBody>
      </p:sp>
      <p:sp>
        <p:nvSpPr>
          <p:cNvPr id="61" name="object 61"/>
          <p:cNvSpPr/>
          <p:nvPr/>
        </p:nvSpPr>
        <p:spPr>
          <a:xfrm>
            <a:off x="5633339" y="7803642"/>
            <a:ext cx="88265" cy="70485"/>
          </a:xfrm>
          <a:custGeom>
            <a:avLst/>
            <a:gdLst/>
            <a:ahLst/>
            <a:cxnLst/>
            <a:rect l="l" t="t" r="r" b="b"/>
            <a:pathLst>
              <a:path w="88264" h="70484">
                <a:moveTo>
                  <a:pt x="88011" y="0"/>
                </a:moveTo>
                <a:lnTo>
                  <a:pt x="44196" y="70357"/>
                </a:lnTo>
                <a:lnTo>
                  <a:pt x="0" y="126"/>
                </a:lnTo>
              </a:path>
            </a:pathLst>
          </a:custGeom>
          <a:ln w="25145">
            <a:solidFill>
              <a:srgbClr val="375F92"/>
            </a:solidFill>
          </a:ln>
        </p:spPr>
        <p:txBody>
          <a:bodyPr wrap="square" lIns="0" tIns="0" rIns="0" bIns="0" rtlCol="0"/>
          <a:lstStyle/>
          <a:p>
            <a:endParaRPr sz="2400">
              <a:latin typeface="+mj-lt"/>
            </a:endParaRPr>
          </a:p>
        </p:txBody>
      </p:sp>
      <p:sp>
        <p:nvSpPr>
          <p:cNvPr id="62" name="object 62"/>
          <p:cNvSpPr/>
          <p:nvPr/>
        </p:nvSpPr>
        <p:spPr>
          <a:xfrm>
            <a:off x="4804410" y="7690565"/>
            <a:ext cx="2032507" cy="706489"/>
          </a:xfrm>
          <a:prstGeom prst="rect">
            <a:avLst/>
          </a:prstGeom>
          <a:solidFill>
            <a:schemeClr val="tx2">
              <a:lumMod val="40000"/>
              <a:lumOff val="60000"/>
            </a:schemeClr>
          </a:solidFill>
        </p:spPr>
        <p:txBody>
          <a:bodyPr wrap="square" lIns="0" tIns="0" rIns="0" bIns="0" rtlCol="0"/>
          <a:lstStyle/>
          <a:p>
            <a:pPr algn="ctr"/>
            <a:endParaRPr sz="1100" b="1"/>
          </a:p>
        </p:txBody>
      </p:sp>
      <p:sp>
        <p:nvSpPr>
          <p:cNvPr id="63" name="object 63"/>
          <p:cNvSpPr txBox="1"/>
          <p:nvPr/>
        </p:nvSpPr>
        <p:spPr>
          <a:xfrm>
            <a:off x="5027603" y="7802380"/>
            <a:ext cx="1587954" cy="481157"/>
          </a:xfrm>
          <a:prstGeom prst="rect">
            <a:avLst/>
          </a:prstGeom>
        </p:spPr>
        <p:txBody>
          <a:bodyPr vert="horz" wrap="square" lIns="0" tIns="10160" rIns="0" bIns="0" rtlCol="0">
            <a:spAutoFit/>
          </a:bodyPr>
          <a:lstStyle/>
          <a:p>
            <a:pPr marL="12700" marR="5080" indent="635" algn="ctr">
              <a:lnSpc>
                <a:spcPct val="101800"/>
              </a:lnSpc>
              <a:spcBef>
                <a:spcPts val="80"/>
              </a:spcBef>
            </a:pPr>
            <a:r>
              <a:rPr lang="tr-TR" sz="1000" b="1" dirty="0" smtClean="0">
                <a:latin typeface="Book Antiqua" panose="02040602050305030304" pitchFamily="18" charset="0"/>
                <a:cs typeface="Book Antiqua"/>
              </a:rPr>
              <a:t>Tüm işlemler sonucu  evrakların birer sureti  dosyalanır.</a:t>
            </a:r>
            <a:endParaRPr lang="tr-TR" sz="1000" dirty="0">
              <a:latin typeface="Book Antiqua" panose="02040602050305030304" pitchFamily="18" charset="0"/>
              <a:cs typeface="Book Antiqua"/>
            </a:endParaRPr>
          </a:p>
        </p:txBody>
      </p:sp>
      <p:sp>
        <p:nvSpPr>
          <p:cNvPr id="64" name="object 64"/>
          <p:cNvSpPr/>
          <p:nvPr/>
        </p:nvSpPr>
        <p:spPr>
          <a:xfrm>
            <a:off x="4014470" y="7505700"/>
            <a:ext cx="1649095" cy="0"/>
          </a:xfrm>
          <a:custGeom>
            <a:avLst/>
            <a:gdLst/>
            <a:ahLst/>
            <a:cxnLst/>
            <a:rect l="l" t="t" r="r" b="b"/>
            <a:pathLst>
              <a:path w="1649095">
                <a:moveTo>
                  <a:pt x="0" y="0"/>
                </a:moveTo>
                <a:lnTo>
                  <a:pt x="1648840" y="0"/>
                </a:lnTo>
              </a:path>
            </a:pathLst>
          </a:custGeom>
          <a:ln w="25146">
            <a:solidFill>
              <a:srgbClr val="375F92"/>
            </a:solidFill>
          </a:ln>
        </p:spPr>
        <p:txBody>
          <a:bodyPr wrap="square" lIns="0" tIns="0" rIns="0" bIns="0" rtlCol="0"/>
          <a:lstStyle/>
          <a:p>
            <a:endParaRPr sz="2400">
              <a:latin typeface="+mj-lt"/>
            </a:endParaRPr>
          </a:p>
        </p:txBody>
      </p:sp>
      <p:sp>
        <p:nvSpPr>
          <p:cNvPr id="65" name="object 65"/>
          <p:cNvSpPr/>
          <p:nvPr/>
        </p:nvSpPr>
        <p:spPr>
          <a:xfrm>
            <a:off x="5587872" y="7464679"/>
            <a:ext cx="75565" cy="82550"/>
          </a:xfrm>
          <a:custGeom>
            <a:avLst/>
            <a:gdLst/>
            <a:ahLst/>
            <a:cxnLst/>
            <a:rect l="l" t="t" r="r" b="b"/>
            <a:pathLst>
              <a:path w="75564" h="82550">
                <a:moveTo>
                  <a:pt x="0" y="82042"/>
                </a:moveTo>
                <a:lnTo>
                  <a:pt x="75437" y="41021"/>
                </a:lnTo>
                <a:lnTo>
                  <a:pt x="0" y="0"/>
                </a:lnTo>
              </a:path>
            </a:pathLst>
          </a:custGeom>
          <a:ln w="25146">
            <a:solidFill>
              <a:srgbClr val="375F92"/>
            </a:solidFill>
          </a:ln>
        </p:spPr>
        <p:txBody>
          <a:bodyPr wrap="square" lIns="0" tIns="0" rIns="0" bIns="0" rtlCol="0"/>
          <a:lstStyle/>
          <a:p>
            <a:endParaRPr sz="2400">
              <a:latin typeface="+mj-lt"/>
            </a:endParaRPr>
          </a:p>
        </p:txBody>
      </p:sp>
      <p:sp>
        <p:nvSpPr>
          <p:cNvPr id="66" name="object 66"/>
          <p:cNvSpPr/>
          <p:nvPr/>
        </p:nvSpPr>
        <p:spPr>
          <a:xfrm>
            <a:off x="4090670" y="8177631"/>
            <a:ext cx="624840" cy="0"/>
          </a:xfrm>
          <a:custGeom>
            <a:avLst/>
            <a:gdLst/>
            <a:ahLst/>
            <a:cxnLst/>
            <a:rect l="l" t="t" r="r" b="b"/>
            <a:pathLst>
              <a:path w="624839">
                <a:moveTo>
                  <a:pt x="624331" y="0"/>
                </a:moveTo>
                <a:lnTo>
                  <a:pt x="0" y="0"/>
                </a:lnTo>
              </a:path>
            </a:pathLst>
          </a:custGeom>
          <a:ln w="25146">
            <a:solidFill>
              <a:srgbClr val="375F92"/>
            </a:solidFill>
          </a:ln>
        </p:spPr>
        <p:txBody>
          <a:bodyPr wrap="square" lIns="0" tIns="0" rIns="0" bIns="0" rtlCol="0"/>
          <a:lstStyle/>
          <a:p>
            <a:endParaRPr sz="2400">
              <a:latin typeface="+mj-lt"/>
            </a:endParaRPr>
          </a:p>
        </p:txBody>
      </p:sp>
      <p:sp>
        <p:nvSpPr>
          <p:cNvPr id="67" name="object 67"/>
          <p:cNvSpPr/>
          <p:nvPr/>
        </p:nvSpPr>
        <p:spPr>
          <a:xfrm>
            <a:off x="4090670" y="8136635"/>
            <a:ext cx="75565" cy="82550"/>
          </a:xfrm>
          <a:custGeom>
            <a:avLst/>
            <a:gdLst/>
            <a:ahLst/>
            <a:cxnLst/>
            <a:rect l="l" t="t" r="r" b="b"/>
            <a:pathLst>
              <a:path w="75564" h="82550">
                <a:moveTo>
                  <a:pt x="75437" y="0"/>
                </a:moveTo>
                <a:lnTo>
                  <a:pt x="0" y="40995"/>
                </a:lnTo>
                <a:lnTo>
                  <a:pt x="75437" y="81978"/>
                </a:lnTo>
              </a:path>
            </a:pathLst>
          </a:custGeom>
          <a:ln w="25146">
            <a:solidFill>
              <a:srgbClr val="375F92"/>
            </a:solidFill>
          </a:ln>
        </p:spPr>
        <p:txBody>
          <a:bodyPr wrap="square" lIns="0" tIns="0" rIns="0" bIns="0" rtlCol="0"/>
          <a:lstStyle/>
          <a:p>
            <a:endParaRPr sz="2400">
              <a:latin typeface="+mj-lt"/>
            </a:endParaRPr>
          </a:p>
        </p:txBody>
      </p:sp>
      <p:sp>
        <p:nvSpPr>
          <p:cNvPr id="68" name="object 68"/>
          <p:cNvSpPr txBox="1"/>
          <p:nvPr/>
        </p:nvSpPr>
        <p:spPr>
          <a:xfrm>
            <a:off x="1143000" y="6486222"/>
            <a:ext cx="3148710" cy="506516"/>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endParaRPr lang="tr-TR" dirty="0"/>
          </a:p>
          <a:p>
            <a:r>
              <a:rPr lang="tr-TR" sz="1000" dirty="0" smtClean="0">
                <a:latin typeface="Book Antiqua" panose="02040602050305030304" pitchFamily="18" charset="0"/>
              </a:rPr>
              <a:t>Rayiç bedeli tespit edilmek üzere değer tespit komisyonuna sevk edilir.</a:t>
            </a:r>
            <a:endParaRPr lang="tr-TR" sz="1000" dirty="0">
              <a:latin typeface="Book Antiqua" panose="02040602050305030304" pitchFamily="18" charset="0"/>
            </a:endParaRPr>
          </a:p>
        </p:txBody>
      </p:sp>
      <p:sp>
        <p:nvSpPr>
          <p:cNvPr id="3" name="Dikdörtgen 2"/>
          <p:cNvSpPr/>
          <p:nvPr/>
        </p:nvSpPr>
        <p:spPr>
          <a:xfrm>
            <a:off x="1440623" y="2015131"/>
            <a:ext cx="3786189" cy="415498"/>
          </a:xfrm>
          <a:prstGeom prst="rect">
            <a:avLst/>
          </a:prstGeom>
        </p:spPr>
        <p:txBody>
          <a:bodyPr wrap="square">
            <a:spAutoFit/>
          </a:bodyPr>
          <a:lstStyle/>
          <a:p>
            <a:pPr algn="ctr"/>
            <a:r>
              <a:rPr lang="tr-TR" sz="1000" b="1" dirty="0" smtClean="0">
                <a:latin typeface="Book Antiqua" panose="02040602050305030304" pitchFamily="18" charset="0"/>
              </a:rPr>
              <a:t>Birimlerden gelen iade talepleri incelenerek teslim alınacak malzeme kontrol edilir.</a:t>
            </a:r>
            <a:endParaRPr lang="tr-TR" sz="1000" b="1" dirty="0">
              <a:latin typeface="Book Antiqua" panose="0204060205030503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043126933"/>
              </p:ext>
            </p:extLst>
          </p:nvPr>
        </p:nvGraphicFramePr>
        <p:xfrm>
          <a:off x="428843" y="286741"/>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861881373"/>
                    </a:ext>
                  </a:extLst>
                </a:gridCol>
                <a:gridCol w="3340016">
                  <a:extLst>
                    <a:ext uri="{9D8B030D-6E8A-4147-A177-3AD203B41FA5}">
                      <a16:colId xmlns:a16="http://schemas.microsoft.com/office/drawing/2014/main" val="799174444"/>
                    </a:ext>
                  </a:extLst>
                </a:gridCol>
                <a:gridCol w="967860">
                  <a:extLst>
                    <a:ext uri="{9D8B030D-6E8A-4147-A177-3AD203B41FA5}">
                      <a16:colId xmlns:a16="http://schemas.microsoft.com/office/drawing/2014/main" val="1403297396"/>
                    </a:ext>
                  </a:extLst>
                </a:gridCol>
                <a:gridCol w="892119">
                  <a:extLst>
                    <a:ext uri="{9D8B030D-6E8A-4147-A177-3AD203B41FA5}">
                      <a16:colId xmlns:a16="http://schemas.microsoft.com/office/drawing/2014/main" val="1462606845"/>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Zimmetten Düşme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(Taşınır Kayıt Kontrol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011927"/>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493732"/>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83923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687441"/>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27169"/>
                  </a:ext>
                </a:extLst>
              </a:tr>
            </a:tbl>
          </a:graphicData>
        </a:graphic>
      </p:graphicFrame>
      <p:pic>
        <p:nvPicPr>
          <p:cNvPr id="16385"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97" y="304014"/>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3416300" y="3205307"/>
            <a:ext cx="0" cy="228600"/>
          </a:xfrm>
          <a:custGeom>
            <a:avLst/>
            <a:gdLst/>
            <a:ahLst/>
            <a:cxnLst/>
            <a:rect l="l" t="t" r="r" b="b"/>
            <a:pathLst>
              <a:path h="228600">
                <a:moveTo>
                  <a:pt x="0" y="0"/>
                </a:moveTo>
                <a:lnTo>
                  <a:pt x="0" y="228346"/>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3372230" y="3356437"/>
            <a:ext cx="88265" cy="77470"/>
          </a:xfrm>
          <a:custGeom>
            <a:avLst/>
            <a:gdLst/>
            <a:ahLst/>
            <a:cxnLst/>
            <a:rect l="l" t="t" r="r" b="b"/>
            <a:pathLst>
              <a:path w="88264" h="77470">
                <a:moveTo>
                  <a:pt x="0" y="0"/>
                </a:moveTo>
                <a:lnTo>
                  <a:pt x="44069" y="77215"/>
                </a:lnTo>
                <a:lnTo>
                  <a:pt x="88011" y="0"/>
                </a:lnTo>
              </a:path>
            </a:pathLst>
          </a:custGeom>
          <a:ln w="25146">
            <a:solidFill>
              <a:srgbClr val="375F92"/>
            </a:solidFill>
          </a:ln>
        </p:spPr>
        <p:txBody>
          <a:bodyPr wrap="square" lIns="0" tIns="0" rIns="0" bIns="0" rtlCol="0"/>
          <a:lstStyle/>
          <a:p>
            <a:endParaRPr sz="2400">
              <a:latin typeface="+mj-lt"/>
            </a:endParaRPr>
          </a:p>
        </p:txBody>
      </p:sp>
      <p:sp>
        <p:nvSpPr>
          <p:cNvPr id="9" name="object 9"/>
          <p:cNvSpPr/>
          <p:nvPr/>
        </p:nvSpPr>
        <p:spPr>
          <a:xfrm>
            <a:off x="1612138" y="5143581"/>
            <a:ext cx="10160" cy="302895"/>
          </a:xfrm>
          <a:custGeom>
            <a:avLst/>
            <a:gdLst/>
            <a:ahLst/>
            <a:cxnLst/>
            <a:rect l="l" t="t" r="r" b="b"/>
            <a:pathLst>
              <a:path w="10159" h="302895">
                <a:moveTo>
                  <a:pt x="9652" y="0"/>
                </a:moveTo>
                <a:lnTo>
                  <a:pt x="0" y="302387"/>
                </a:lnTo>
              </a:path>
            </a:pathLst>
          </a:custGeom>
          <a:ln w="25144">
            <a:solidFill>
              <a:srgbClr val="375F92"/>
            </a:solidFill>
          </a:ln>
        </p:spPr>
        <p:txBody>
          <a:bodyPr wrap="square" lIns="0" tIns="0" rIns="0" bIns="0" rtlCol="0"/>
          <a:lstStyle/>
          <a:p>
            <a:endParaRPr sz="2400">
              <a:latin typeface="+mj-lt"/>
            </a:endParaRPr>
          </a:p>
        </p:txBody>
      </p:sp>
      <p:sp>
        <p:nvSpPr>
          <p:cNvPr id="10" name="object 10"/>
          <p:cNvSpPr/>
          <p:nvPr/>
        </p:nvSpPr>
        <p:spPr>
          <a:xfrm>
            <a:off x="1570608" y="5367355"/>
            <a:ext cx="88265" cy="78740"/>
          </a:xfrm>
          <a:custGeom>
            <a:avLst/>
            <a:gdLst/>
            <a:ahLst/>
            <a:cxnLst/>
            <a:rect l="l" t="t" r="r" b="b"/>
            <a:pathLst>
              <a:path w="88264" h="78739">
                <a:moveTo>
                  <a:pt x="88010" y="2921"/>
                </a:moveTo>
                <a:lnTo>
                  <a:pt x="41528" y="78739"/>
                </a:lnTo>
                <a:lnTo>
                  <a:pt x="0" y="0"/>
                </a:lnTo>
              </a:path>
            </a:pathLst>
          </a:custGeom>
          <a:ln w="25146">
            <a:solidFill>
              <a:srgbClr val="375F92"/>
            </a:solidFill>
          </a:ln>
        </p:spPr>
        <p:txBody>
          <a:bodyPr wrap="square" lIns="0" tIns="0" rIns="0" bIns="0" rtlCol="0"/>
          <a:lstStyle/>
          <a:p>
            <a:endParaRPr sz="2400">
              <a:latin typeface="+mj-lt"/>
            </a:endParaRPr>
          </a:p>
        </p:txBody>
      </p:sp>
      <p:sp>
        <p:nvSpPr>
          <p:cNvPr id="11" name="object 11"/>
          <p:cNvSpPr/>
          <p:nvPr/>
        </p:nvSpPr>
        <p:spPr>
          <a:xfrm>
            <a:off x="2839085" y="5724099"/>
            <a:ext cx="878205" cy="1905"/>
          </a:xfrm>
          <a:custGeom>
            <a:avLst/>
            <a:gdLst/>
            <a:ahLst/>
            <a:cxnLst/>
            <a:rect l="l" t="t" r="r" b="b"/>
            <a:pathLst>
              <a:path w="878204" h="1904">
                <a:moveTo>
                  <a:pt x="0" y="0"/>
                </a:moveTo>
                <a:lnTo>
                  <a:pt x="877824" y="1651"/>
                </a:lnTo>
              </a:path>
            </a:pathLst>
          </a:custGeom>
          <a:ln w="25146">
            <a:solidFill>
              <a:srgbClr val="375F92"/>
            </a:solidFill>
          </a:ln>
        </p:spPr>
        <p:txBody>
          <a:bodyPr wrap="square" lIns="0" tIns="0" rIns="0" bIns="0" rtlCol="0"/>
          <a:lstStyle/>
          <a:p>
            <a:endParaRPr sz="2400">
              <a:latin typeface="+mj-lt"/>
            </a:endParaRPr>
          </a:p>
        </p:txBody>
      </p:sp>
      <p:sp>
        <p:nvSpPr>
          <p:cNvPr id="12" name="object 12"/>
          <p:cNvSpPr/>
          <p:nvPr/>
        </p:nvSpPr>
        <p:spPr>
          <a:xfrm>
            <a:off x="3641344" y="5680537"/>
            <a:ext cx="75565" cy="90170"/>
          </a:xfrm>
          <a:custGeom>
            <a:avLst/>
            <a:gdLst/>
            <a:ahLst/>
            <a:cxnLst/>
            <a:rect l="l" t="t" r="r" b="b"/>
            <a:pathLst>
              <a:path w="75564" h="90170">
                <a:moveTo>
                  <a:pt x="126" y="0"/>
                </a:moveTo>
                <a:lnTo>
                  <a:pt x="75564" y="45212"/>
                </a:lnTo>
                <a:lnTo>
                  <a:pt x="0" y="90043"/>
                </a:lnTo>
              </a:path>
            </a:pathLst>
          </a:custGeom>
          <a:ln w="25146">
            <a:solidFill>
              <a:srgbClr val="375F92"/>
            </a:solidFill>
          </a:ln>
        </p:spPr>
        <p:txBody>
          <a:bodyPr wrap="square" lIns="0" tIns="0" rIns="0" bIns="0" rtlCol="0"/>
          <a:lstStyle/>
          <a:p>
            <a:endParaRPr sz="2400">
              <a:latin typeface="+mj-lt"/>
            </a:endParaRPr>
          </a:p>
        </p:txBody>
      </p:sp>
      <p:sp>
        <p:nvSpPr>
          <p:cNvPr id="13" name="object 13"/>
          <p:cNvSpPr/>
          <p:nvPr/>
        </p:nvSpPr>
        <p:spPr>
          <a:xfrm>
            <a:off x="3402838" y="2268682"/>
            <a:ext cx="4445" cy="294005"/>
          </a:xfrm>
          <a:custGeom>
            <a:avLst/>
            <a:gdLst/>
            <a:ahLst/>
            <a:cxnLst/>
            <a:rect l="l" t="t" r="r" b="b"/>
            <a:pathLst>
              <a:path w="4445" h="294005">
                <a:moveTo>
                  <a:pt x="4317" y="0"/>
                </a:moveTo>
                <a:lnTo>
                  <a:pt x="0" y="293623"/>
                </a:lnTo>
              </a:path>
            </a:pathLst>
          </a:custGeom>
          <a:ln w="25146">
            <a:solidFill>
              <a:srgbClr val="375F92"/>
            </a:solidFill>
          </a:ln>
        </p:spPr>
        <p:txBody>
          <a:bodyPr wrap="square" lIns="0" tIns="0" rIns="0" bIns="0" rtlCol="0"/>
          <a:lstStyle/>
          <a:p>
            <a:endParaRPr sz="2400">
              <a:latin typeface="+mj-lt"/>
            </a:endParaRPr>
          </a:p>
        </p:txBody>
      </p:sp>
      <p:sp>
        <p:nvSpPr>
          <p:cNvPr id="14" name="object 14"/>
          <p:cNvSpPr/>
          <p:nvPr/>
        </p:nvSpPr>
        <p:spPr>
          <a:xfrm>
            <a:off x="3360039" y="2484329"/>
            <a:ext cx="88265" cy="78105"/>
          </a:xfrm>
          <a:custGeom>
            <a:avLst/>
            <a:gdLst/>
            <a:ahLst/>
            <a:cxnLst/>
            <a:rect l="l" t="t" r="r" b="b"/>
            <a:pathLst>
              <a:path w="88264" h="78105">
                <a:moveTo>
                  <a:pt x="88011" y="1397"/>
                </a:moveTo>
                <a:lnTo>
                  <a:pt x="42799" y="77977"/>
                </a:lnTo>
                <a:lnTo>
                  <a:pt x="0" y="0"/>
                </a:lnTo>
              </a:path>
            </a:pathLst>
          </a:custGeom>
          <a:ln w="25146">
            <a:solidFill>
              <a:srgbClr val="375F92"/>
            </a:solidFill>
          </a:ln>
        </p:spPr>
        <p:txBody>
          <a:bodyPr wrap="square" lIns="0" tIns="0" rIns="0" bIns="0" rtlCol="0"/>
          <a:lstStyle/>
          <a:p>
            <a:endParaRPr sz="2400">
              <a:latin typeface="+mj-lt"/>
            </a:endParaRPr>
          </a:p>
        </p:txBody>
      </p:sp>
      <p:sp>
        <p:nvSpPr>
          <p:cNvPr id="16" name="object 16"/>
          <p:cNvSpPr txBox="1"/>
          <p:nvPr/>
        </p:nvSpPr>
        <p:spPr>
          <a:xfrm>
            <a:off x="1275588" y="1827230"/>
            <a:ext cx="4356100" cy="457885"/>
          </a:xfrm>
          <a:prstGeom prst="rect">
            <a:avLst/>
          </a:prstGeom>
          <a:solidFill>
            <a:schemeClr val="accent1">
              <a:lumMod val="50000"/>
            </a:schemeClr>
          </a:solidFill>
        </p:spPr>
        <p:txBody>
          <a:bodyPr wrap="square" lIns="0" tIns="0" rIns="0" bIns="0" rtlCol="0"/>
          <a:lstStyle>
            <a:defPPr>
              <a:defRPr lang="tr-TR"/>
            </a:defPPr>
            <a:lvl1pPr algn="ctr">
              <a:defRPr sz="1100">
                <a:solidFill>
                  <a:schemeClr val="bg1"/>
                </a:solidFill>
                <a:latin typeface="+mj-lt"/>
              </a:defRPr>
            </a:lvl1pPr>
          </a:lstStyle>
          <a:p>
            <a:r>
              <a:rPr lang="tr-TR" sz="1200" b="1" dirty="0"/>
              <a:t>İDARİ PERSONEL YOLLUK-YEVMİYELERİNİN ÖDENMESİ SÜRECİ</a:t>
            </a:r>
            <a:endParaRPr sz="1200" b="1" dirty="0"/>
          </a:p>
        </p:txBody>
      </p:sp>
      <p:sp>
        <p:nvSpPr>
          <p:cNvPr id="17" name="object 17"/>
          <p:cNvSpPr/>
          <p:nvPr/>
        </p:nvSpPr>
        <p:spPr>
          <a:xfrm>
            <a:off x="1236344" y="4594573"/>
            <a:ext cx="4301744" cy="679691"/>
          </a:xfrm>
          <a:prstGeom prst="rect">
            <a:avLst/>
          </a:prstGeom>
          <a:solidFill>
            <a:schemeClr val="tx2">
              <a:lumMod val="40000"/>
              <a:lumOff val="60000"/>
            </a:schemeClr>
          </a:solidFill>
        </p:spPr>
        <p:txBody>
          <a:bodyPr wrap="square" lIns="0" tIns="0" rIns="0" bIns="0" rtlCol="0"/>
          <a:lstStyle/>
          <a:p>
            <a:pPr algn="ctr"/>
            <a:endParaRPr sz="1100" b="1"/>
          </a:p>
        </p:txBody>
      </p:sp>
      <p:sp>
        <p:nvSpPr>
          <p:cNvPr id="18" name="object 18"/>
          <p:cNvSpPr txBox="1"/>
          <p:nvPr/>
        </p:nvSpPr>
        <p:spPr>
          <a:xfrm>
            <a:off x="1520696" y="4821510"/>
            <a:ext cx="3917823"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panose="02040602050305030304" pitchFamily="18" charset="0"/>
                <a:cs typeface="Book Antiqua"/>
              </a:rPr>
              <a:t>Dekanlık makamı onayından sonra idari personel göreve gider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19" name="object 19"/>
          <p:cNvSpPr/>
          <p:nvPr/>
        </p:nvSpPr>
        <p:spPr>
          <a:xfrm>
            <a:off x="163537" y="5473477"/>
            <a:ext cx="2716022" cy="532942"/>
          </a:xfrm>
          <a:prstGeom prst="rect">
            <a:avLst/>
          </a:prstGeom>
          <a:solidFill>
            <a:schemeClr val="tx2">
              <a:lumMod val="40000"/>
              <a:lumOff val="60000"/>
            </a:schemeClr>
          </a:solidFill>
        </p:spPr>
        <p:txBody>
          <a:bodyPr wrap="square" lIns="0" tIns="0" rIns="0" bIns="0" rtlCol="0"/>
          <a:lstStyle/>
          <a:p>
            <a:pPr algn="ctr"/>
            <a:endParaRPr sz="1100" b="1"/>
          </a:p>
        </p:txBody>
      </p:sp>
      <p:sp>
        <p:nvSpPr>
          <p:cNvPr id="21" name="object 21"/>
          <p:cNvSpPr/>
          <p:nvPr/>
        </p:nvSpPr>
        <p:spPr>
          <a:xfrm>
            <a:off x="1449069" y="2595593"/>
            <a:ext cx="3989451" cy="679691"/>
          </a:xfrm>
          <a:prstGeom prst="rect">
            <a:avLst/>
          </a:prstGeom>
          <a:solidFill>
            <a:schemeClr val="tx2">
              <a:lumMod val="40000"/>
              <a:lumOff val="60000"/>
            </a:schemeClr>
          </a:solidFill>
        </p:spPr>
        <p:txBody>
          <a:bodyPr wrap="square" lIns="0" tIns="0" rIns="0" bIns="0" rtlCol="0"/>
          <a:lstStyle/>
          <a:p>
            <a:pPr algn="ctr"/>
            <a:endParaRPr sz="1100" b="1"/>
          </a:p>
        </p:txBody>
      </p:sp>
      <p:sp>
        <p:nvSpPr>
          <p:cNvPr id="22" name="object 22"/>
          <p:cNvSpPr txBox="1"/>
          <p:nvPr/>
        </p:nvSpPr>
        <p:spPr>
          <a:xfrm>
            <a:off x="1682368" y="2686498"/>
            <a:ext cx="3252470" cy="512191"/>
          </a:xfrm>
          <a:prstGeom prst="rect">
            <a:avLst/>
          </a:prstGeom>
        </p:spPr>
        <p:txBody>
          <a:bodyPr vert="horz" wrap="square" lIns="0" tIns="6350" rIns="0" bIns="0" rtlCol="0">
            <a:spAutoFit/>
          </a:bodyPr>
          <a:lstStyle/>
          <a:p>
            <a:pPr marL="786765" marR="5080" indent="-774700" algn="ctr">
              <a:lnSpc>
                <a:spcPct val="104400"/>
              </a:lnSpc>
              <a:spcBef>
                <a:spcPts val="50"/>
              </a:spcBef>
            </a:pPr>
            <a:r>
              <a:rPr lang="tr-TR" sz="1000" b="1" dirty="0" smtClean="0">
                <a:latin typeface="Book Antiqua" panose="02040602050305030304" pitchFamily="18" charset="0"/>
                <a:cs typeface="Book Antiqua"/>
              </a:rPr>
              <a:t>Fakülte Sekreteri idari personelin </a:t>
            </a:r>
          </a:p>
          <a:p>
            <a:pPr marL="786765" marR="5080" indent="-774700" algn="ctr">
              <a:lnSpc>
                <a:spcPct val="104400"/>
              </a:lnSpc>
              <a:spcBef>
                <a:spcPts val="50"/>
              </a:spcBef>
            </a:pPr>
            <a:r>
              <a:rPr lang="tr-TR" sz="1000" b="1" dirty="0" smtClean="0">
                <a:latin typeface="Book Antiqua" panose="02040602050305030304" pitchFamily="18" charset="0"/>
                <a:cs typeface="Book Antiqua"/>
              </a:rPr>
              <a:t>görevlendirilmesine ilişkin yazıyı </a:t>
            </a:r>
          </a:p>
          <a:p>
            <a:pPr marL="786765" marR="5080" indent="-774700" algn="ctr">
              <a:lnSpc>
                <a:spcPct val="104400"/>
              </a:lnSpc>
              <a:spcBef>
                <a:spcPts val="50"/>
              </a:spcBef>
            </a:pPr>
            <a:r>
              <a:rPr lang="tr-TR" sz="1000" b="1" dirty="0" smtClean="0">
                <a:latin typeface="Book Antiqua" panose="02040602050305030304" pitchFamily="18" charset="0"/>
                <a:cs typeface="Book Antiqua"/>
              </a:rPr>
              <a:t>Dekanlığın onayına sunar.</a:t>
            </a:r>
            <a:endParaRPr lang="tr-TR" sz="1000" dirty="0">
              <a:latin typeface="Book Antiqua" panose="02040602050305030304" pitchFamily="18" charset="0"/>
              <a:cs typeface="Book Antiqua"/>
            </a:endParaRPr>
          </a:p>
        </p:txBody>
      </p:sp>
      <p:sp>
        <p:nvSpPr>
          <p:cNvPr id="23" name="object 23"/>
          <p:cNvSpPr/>
          <p:nvPr/>
        </p:nvSpPr>
        <p:spPr>
          <a:xfrm>
            <a:off x="1342390" y="6175711"/>
            <a:ext cx="1312671" cy="491210"/>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24" name="object 24"/>
          <p:cNvSpPr txBox="1"/>
          <p:nvPr/>
        </p:nvSpPr>
        <p:spPr>
          <a:xfrm>
            <a:off x="1520697" y="6296487"/>
            <a:ext cx="1057784" cy="197490"/>
          </a:xfrm>
          <a:prstGeom prst="rect">
            <a:avLst/>
          </a:prstGeom>
        </p:spPr>
        <p:txBody>
          <a:bodyPr vert="horz" wrap="square" lIns="0" tIns="12700" rIns="0" bIns="0" rtlCol="0">
            <a:spAutoFit/>
          </a:bodyPr>
          <a:lstStyle/>
          <a:p>
            <a:pPr marL="12700">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25" name="object 25"/>
          <p:cNvSpPr/>
          <p:nvPr/>
        </p:nvSpPr>
        <p:spPr>
          <a:xfrm>
            <a:off x="1660398" y="3485393"/>
            <a:ext cx="3494532" cy="818718"/>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26" name="object 26"/>
          <p:cNvSpPr txBox="1"/>
          <p:nvPr/>
        </p:nvSpPr>
        <p:spPr>
          <a:xfrm>
            <a:off x="2574544" y="3719548"/>
            <a:ext cx="2133600" cy="351891"/>
          </a:xfrm>
          <a:prstGeom prst="rect">
            <a:avLst/>
          </a:prstGeom>
        </p:spPr>
        <p:txBody>
          <a:bodyPr vert="horz" wrap="square" lIns="0" tIns="12700" rIns="0" bIns="0" rtlCol="0">
            <a:spAutoFit/>
          </a:bodyPr>
          <a:lstStyle/>
          <a:p>
            <a:pPr marL="34925" marR="5080" indent="-22860">
              <a:lnSpc>
                <a:spcPct val="105600"/>
              </a:lnSpc>
              <a:spcBef>
                <a:spcPts val="100"/>
              </a:spcBef>
            </a:pPr>
            <a:r>
              <a:rPr lang="tr-TR" sz="1000" b="1" dirty="0" smtClean="0">
                <a:latin typeface="Book Antiqua" panose="02040602050305030304" pitchFamily="18" charset="0"/>
                <a:cs typeface="Book Antiqua"/>
              </a:rPr>
              <a:t>Talebin Dekanlık tarafından </a:t>
            </a:r>
          </a:p>
          <a:p>
            <a:pPr marL="34925" marR="5080" indent="-22860">
              <a:lnSpc>
                <a:spcPct val="105600"/>
              </a:lnSpc>
              <a:spcBef>
                <a:spcPts val="100"/>
              </a:spcBef>
            </a:pPr>
            <a:r>
              <a:rPr lang="tr-TR" sz="1000" b="1" dirty="0" smtClean="0">
                <a:latin typeface="Book Antiqua" panose="02040602050305030304" pitchFamily="18" charset="0"/>
                <a:cs typeface="Book Antiqua"/>
              </a:rPr>
              <a:t>uygun görülmesi halinde;</a:t>
            </a:r>
            <a:endParaRPr lang="tr-TR" sz="1000" dirty="0">
              <a:latin typeface="Book Antiqua" panose="02040602050305030304" pitchFamily="18" charset="0"/>
              <a:cs typeface="Book Antiqua"/>
            </a:endParaRPr>
          </a:p>
        </p:txBody>
      </p:sp>
      <p:sp>
        <p:nvSpPr>
          <p:cNvPr id="27" name="object 27"/>
          <p:cNvSpPr/>
          <p:nvPr/>
        </p:nvSpPr>
        <p:spPr>
          <a:xfrm>
            <a:off x="3407155" y="4234769"/>
            <a:ext cx="0" cy="406400"/>
          </a:xfrm>
          <a:custGeom>
            <a:avLst/>
            <a:gdLst/>
            <a:ahLst/>
            <a:cxnLst/>
            <a:rect l="l" t="t" r="r" b="b"/>
            <a:pathLst>
              <a:path h="406400">
                <a:moveTo>
                  <a:pt x="0" y="0"/>
                </a:moveTo>
                <a:lnTo>
                  <a:pt x="0" y="406273"/>
                </a:lnTo>
              </a:path>
            </a:pathLst>
          </a:custGeom>
          <a:ln w="25146">
            <a:solidFill>
              <a:srgbClr val="375F92"/>
            </a:solidFill>
          </a:ln>
        </p:spPr>
        <p:txBody>
          <a:bodyPr wrap="square" lIns="0" tIns="0" rIns="0" bIns="0" rtlCol="0"/>
          <a:lstStyle/>
          <a:p>
            <a:endParaRPr sz="2400">
              <a:latin typeface="+mj-lt"/>
            </a:endParaRPr>
          </a:p>
        </p:txBody>
      </p:sp>
      <p:sp>
        <p:nvSpPr>
          <p:cNvPr id="28" name="object 28"/>
          <p:cNvSpPr/>
          <p:nvPr/>
        </p:nvSpPr>
        <p:spPr>
          <a:xfrm>
            <a:off x="3363214" y="4563826"/>
            <a:ext cx="88265" cy="77470"/>
          </a:xfrm>
          <a:custGeom>
            <a:avLst/>
            <a:gdLst/>
            <a:ahLst/>
            <a:cxnLst/>
            <a:rect l="l" t="t" r="r" b="b"/>
            <a:pathLst>
              <a:path w="88264" h="77470">
                <a:moveTo>
                  <a:pt x="0" y="0"/>
                </a:moveTo>
                <a:lnTo>
                  <a:pt x="43941" y="77215"/>
                </a:lnTo>
                <a:lnTo>
                  <a:pt x="88011" y="0"/>
                </a:lnTo>
              </a:path>
            </a:pathLst>
          </a:custGeom>
          <a:ln w="25146">
            <a:solidFill>
              <a:srgbClr val="375F92"/>
            </a:solidFill>
          </a:ln>
        </p:spPr>
        <p:txBody>
          <a:bodyPr wrap="square" lIns="0" tIns="0" rIns="0" bIns="0" rtlCol="0"/>
          <a:lstStyle/>
          <a:p>
            <a:endParaRPr sz="2400">
              <a:latin typeface="+mj-lt"/>
            </a:endParaRPr>
          </a:p>
        </p:txBody>
      </p:sp>
      <p:sp>
        <p:nvSpPr>
          <p:cNvPr id="29" name="object 29"/>
          <p:cNvSpPr/>
          <p:nvPr/>
        </p:nvSpPr>
        <p:spPr>
          <a:xfrm>
            <a:off x="3900931" y="5482811"/>
            <a:ext cx="2488311" cy="528307"/>
          </a:xfrm>
          <a:prstGeom prst="rect">
            <a:avLst/>
          </a:prstGeom>
          <a:solidFill>
            <a:schemeClr val="tx2">
              <a:lumMod val="40000"/>
              <a:lumOff val="60000"/>
            </a:schemeClr>
          </a:solidFill>
        </p:spPr>
        <p:txBody>
          <a:bodyPr wrap="square" lIns="0" tIns="0" rIns="0" bIns="0" rtlCol="0"/>
          <a:lstStyle/>
          <a:p>
            <a:pPr algn="ctr"/>
            <a:endParaRPr sz="1100" b="1"/>
          </a:p>
        </p:txBody>
      </p:sp>
      <p:sp>
        <p:nvSpPr>
          <p:cNvPr id="30" name="object 30"/>
          <p:cNvSpPr txBox="1"/>
          <p:nvPr/>
        </p:nvSpPr>
        <p:spPr>
          <a:xfrm>
            <a:off x="3981958" y="5546680"/>
            <a:ext cx="2355976" cy="326500"/>
          </a:xfrm>
          <a:prstGeom prst="rect">
            <a:avLst/>
          </a:prstGeom>
        </p:spPr>
        <p:txBody>
          <a:bodyPr vert="horz" wrap="square" lIns="0" tIns="6350" rIns="0" bIns="0" rtlCol="0">
            <a:spAutoFit/>
          </a:bodyPr>
          <a:lstStyle/>
          <a:p>
            <a:pPr marL="12700" marR="5080" indent="91440" algn="ctr">
              <a:lnSpc>
                <a:spcPct val="104400"/>
              </a:lnSpc>
              <a:spcBef>
                <a:spcPts val="50"/>
              </a:spcBef>
            </a:pPr>
            <a:r>
              <a:rPr lang="tr-TR" sz="1000" b="1" dirty="0" smtClean="0">
                <a:latin typeface="Book Antiqua" panose="02040602050305030304" pitchFamily="18" charset="0"/>
                <a:cs typeface="Book Antiqua"/>
              </a:rPr>
              <a:t>Muhasebe görevlisi eldeki evrak  verilerine göre hesaplamaları yapar.</a:t>
            </a:r>
            <a:endParaRPr lang="tr-TR" sz="1000" dirty="0">
              <a:latin typeface="Book Antiqua" panose="02040602050305030304" pitchFamily="18" charset="0"/>
              <a:cs typeface="Book Antiqua"/>
            </a:endParaRPr>
          </a:p>
        </p:txBody>
      </p:sp>
      <p:sp>
        <p:nvSpPr>
          <p:cNvPr id="31" name="object 31"/>
          <p:cNvSpPr/>
          <p:nvPr/>
        </p:nvSpPr>
        <p:spPr>
          <a:xfrm>
            <a:off x="3623436" y="6204184"/>
            <a:ext cx="2714498" cy="528294"/>
          </a:xfrm>
          <a:prstGeom prst="rect">
            <a:avLst/>
          </a:prstGeom>
          <a:solidFill>
            <a:schemeClr val="tx2">
              <a:lumMod val="40000"/>
              <a:lumOff val="60000"/>
            </a:schemeClr>
          </a:solidFill>
        </p:spPr>
        <p:txBody>
          <a:bodyPr wrap="square" lIns="0" tIns="0" rIns="0" bIns="0" rtlCol="0"/>
          <a:lstStyle/>
          <a:p>
            <a:pPr algn="ctr"/>
            <a:endParaRPr sz="1100" b="1"/>
          </a:p>
        </p:txBody>
      </p:sp>
      <p:sp>
        <p:nvSpPr>
          <p:cNvPr id="32" name="object 32"/>
          <p:cNvSpPr txBox="1"/>
          <p:nvPr/>
        </p:nvSpPr>
        <p:spPr>
          <a:xfrm>
            <a:off x="3900932" y="6268421"/>
            <a:ext cx="2347468" cy="339324"/>
          </a:xfrm>
          <a:prstGeom prst="rect">
            <a:avLst/>
          </a:prstGeom>
        </p:spPr>
        <p:txBody>
          <a:bodyPr vert="horz" wrap="square" lIns="0" tIns="6350" rIns="0" bIns="0" rtlCol="0">
            <a:spAutoFit/>
          </a:bodyPr>
          <a:lstStyle/>
          <a:p>
            <a:pPr marL="567055" marR="5080" indent="-554990" algn="ctr">
              <a:lnSpc>
                <a:spcPct val="104400"/>
              </a:lnSpc>
              <a:spcBef>
                <a:spcPts val="50"/>
              </a:spcBef>
            </a:pPr>
            <a:r>
              <a:rPr lang="tr-TR" sz="1000" b="1" dirty="0" smtClean="0">
                <a:latin typeface="Book Antiqua" panose="02040602050305030304" pitchFamily="18" charset="0"/>
                <a:cs typeface="Book Antiqua"/>
              </a:rPr>
              <a:t>Hesaplanan tutar ilgili kişinin </a:t>
            </a:r>
          </a:p>
          <a:p>
            <a:pPr marL="567055" marR="5080" indent="-554990" algn="ctr">
              <a:lnSpc>
                <a:spcPct val="104400"/>
              </a:lnSpc>
              <a:spcBef>
                <a:spcPts val="50"/>
              </a:spcBef>
            </a:pPr>
            <a:r>
              <a:rPr lang="tr-TR" sz="1000" b="1" dirty="0" smtClean="0">
                <a:latin typeface="Book Antiqua" panose="02040602050305030304" pitchFamily="18" charset="0"/>
                <a:cs typeface="Book Antiqua"/>
              </a:rPr>
              <a:t>banka hesabına yatırılır.</a:t>
            </a:r>
            <a:endParaRPr lang="tr-TR" sz="1000" dirty="0">
              <a:latin typeface="Book Antiqua" panose="02040602050305030304" pitchFamily="18" charset="0"/>
              <a:cs typeface="Book Antiqua"/>
            </a:endParaRPr>
          </a:p>
        </p:txBody>
      </p:sp>
      <p:sp>
        <p:nvSpPr>
          <p:cNvPr id="33" name="object 33"/>
          <p:cNvSpPr/>
          <p:nvPr/>
        </p:nvSpPr>
        <p:spPr>
          <a:xfrm>
            <a:off x="2731642" y="6397325"/>
            <a:ext cx="929005" cy="0"/>
          </a:xfrm>
          <a:custGeom>
            <a:avLst/>
            <a:gdLst/>
            <a:ahLst/>
            <a:cxnLst/>
            <a:rect l="l" t="t" r="r" b="b"/>
            <a:pathLst>
              <a:path w="929004">
                <a:moveTo>
                  <a:pt x="928623" y="0"/>
                </a:moveTo>
                <a:lnTo>
                  <a:pt x="0" y="0"/>
                </a:lnTo>
              </a:path>
            </a:pathLst>
          </a:custGeom>
          <a:ln w="25146">
            <a:solidFill>
              <a:srgbClr val="375F92"/>
            </a:solidFill>
          </a:ln>
        </p:spPr>
        <p:txBody>
          <a:bodyPr wrap="square" lIns="0" tIns="0" rIns="0" bIns="0" rtlCol="0"/>
          <a:lstStyle/>
          <a:p>
            <a:endParaRPr sz="2400">
              <a:latin typeface="+mj-lt"/>
            </a:endParaRPr>
          </a:p>
        </p:txBody>
      </p:sp>
      <p:sp>
        <p:nvSpPr>
          <p:cNvPr id="34" name="object 34"/>
          <p:cNvSpPr/>
          <p:nvPr/>
        </p:nvSpPr>
        <p:spPr>
          <a:xfrm>
            <a:off x="2731642" y="6352368"/>
            <a:ext cx="75565" cy="90170"/>
          </a:xfrm>
          <a:custGeom>
            <a:avLst/>
            <a:gdLst/>
            <a:ahLst/>
            <a:cxnLst/>
            <a:rect l="l" t="t" r="r" b="b"/>
            <a:pathLst>
              <a:path w="75564" h="90170">
                <a:moveTo>
                  <a:pt x="75437" y="90043"/>
                </a:moveTo>
                <a:lnTo>
                  <a:pt x="0" y="44958"/>
                </a:lnTo>
                <a:lnTo>
                  <a:pt x="75437" y="0"/>
                </a:lnTo>
              </a:path>
            </a:pathLst>
          </a:custGeom>
          <a:ln w="25146">
            <a:solidFill>
              <a:srgbClr val="375F92"/>
            </a:solidFill>
          </a:ln>
        </p:spPr>
        <p:txBody>
          <a:bodyPr wrap="square" lIns="0" tIns="0" rIns="0" bIns="0" rtlCol="0"/>
          <a:lstStyle/>
          <a:p>
            <a:endParaRPr sz="2400">
              <a:latin typeface="+mj-lt"/>
            </a:endParaRPr>
          </a:p>
        </p:txBody>
      </p:sp>
      <p:sp>
        <p:nvSpPr>
          <p:cNvPr id="35" name="object 35"/>
          <p:cNvSpPr/>
          <p:nvPr/>
        </p:nvSpPr>
        <p:spPr>
          <a:xfrm>
            <a:off x="4957698" y="5929966"/>
            <a:ext cx="1905" cy="245745"/>
          </a:xfrm>
          <a:custGeom>
            <a:avLst/>
            <a:gdLst/>
            <a:ahLst/>
            <a:cxnLst/>
            <a:rect l="l" t="t" r="r" b="b"/>
            <a:pathLst>
              <a:path w="1904" h="245745">
                <a:moveTo>
                  <a:pt x="1397" y="0"/>
                </a:moveTo>
                <a:lnTo>
                  <a:pt x="0" y="245363"/>
                </a:lnTo>
              </a:path>
            </a:pathLst>
          </a:custGeom>
          <a:ln w="25146">
            <a:solidFill>
              <a:srgbClr val="375F92"/>
            </a:solidFill>
          </a:ln>
        </p:spPr>
        <p:txBody>
          <a:bodyPr wrap="square" lIns="0" tIns="0" rIns="0" bIns="0" rtlCol="0"/>
          <a:lstStyle/>
          <a:p>
            <a:endParaRPr sz="2400">
              <a:latin typeface="+mj-lt"/>
            </a:endParaRPr>
          </a:p>
        </p:txBody>
      </p:sp>
      <p:sp>
        <p:nvSpPr>
          <p:cNvPr id="36" name="object 36"/>
          <p:cNvSpPr/>
          <p:nvPr/>
        </p:nvSpPr>
        <p:spPr>
          <a:xfrm>
            <a:off x="4914138" y="6097732"/>
            <a:ext cx="88265" cy="78105"/>
          </a:xfrm>
          <a:custGeom>
            <a:avLst/>
            <a:gdLst/>
            <a:ahLst/>
            <a:cxnLst/>
            <a:rect l="l" t="t" r="r" b="b"/>
            <a:pathLst>
              <a:path w="88264" h="78104">
                <a:moveTo>
                  <a:pt x="88011" y="634"/>
                </a:moveTo>
                <a:lnTo>
                  <a:pt x="43561" y="77596"/>
                </a:lnTo>
                <a:lnTo>
                  <a:pt x="0" y="0"/>
                </a:lnTo>
              </a:path>
            </a:pathLst>
          </a:custGeom>
          <a:ln w="25146">
            <a:solidFill>
              <a:srgbClr val="375F92"/>
            </a:solidFill>
          </a:ln>
        </p:spPr>
        <p:txBody>
          <a:bodyPr wrap="square" lIns="0" tIns="0" rIns="0" bIns="0" rtlCol="0"/>
          <a:lstStyle/>
          <a:p>
            <a:endParaRPr sz="2400">
              <a:latin typeface="+mj-lt"/>
            </a:endParaRPr>
          </a:p>
        </p:txBody>
      </p:sp>
      <p:sp>
        <p:nvSpPr>
          <p:cNvPr id="4" name="Dikdörtgen 3"/>
          <p:cNvSpPr/>
          <p:nvPr/>
        </p:nvSpPr>
        <p:spPr>
          <a:xfrm>
            <a:off x="269621" y="5507437"/>
            <a:ext cx="2609938" cy="415498"/>
          </a:xfrm>
          <a:prstGeom prst="rect">
            <a:avLst/>
          </a:prstGeom>
        </p:spPr>
        <p:txBody>
          <a:bodyPr wrap="square">
            <a:spAutoFit/>
          </a:bodyPr>
          <a:lstStyle/>
          <a:p>
            <a:pPr algn="ctr"/>
            <a:r>
              <a:rPr lang="tr-TR" sz="1000" b="1" dirty="0" smtClean="0">
                <a:latin typeface="Book Antiqua" panose="02040602050305030304" pitchFamily="18" charset="0"/>
              </a:rPr>
              <a:t>Dönüşte yolculuk-konaklama belgeleri  muhasebeye iletilir.</a:t>
            </a:r>
            <a:endParaRPr lang="tr-TR" sz="1000" b="1" dirty="0">
              <a:latin typeface="Book Antiqua" panose="0204060205030503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095734628"/>
              </p:ext>
            </p:extLst>
          </p:nvPr>
        </p:nvGraphicFramePr>
        <p:xfrm>
          <a:off x="399143" y="273032"/>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1437373246"/>
                    </a:ext>
                  </a:extLst>
                </a:gridCol>
                <a:gridCol w="3340016">
                  <a:extLst>
                    <a:ext uri="{9D8B030D-6E8A-4147-A177-3AD203B41FA5}">
                      <a16:colId xmlns:a16="http://schemas.microsoft.com/office/drawing/2014/main" val="1680029874"/>
                    </a:ext>
                  </a:extLst>
                </a:gridCol>
                <a:gridCol w="967860">
                  <a:extLst>
                    <a:ext uri="{9D8B030D-6E8A-4147-A177-3AD203B41FA5}">
                      <a16:colId xmlns:a16="http://schemas.microsoft.com/office/drawing/2014/main" val="1542705841"/>
                    </a:ext>
                  </a:extLst>
                </a:gridCol>
                <a:gridCol w="892119">
                  <a:extLst>
                    <a:ext uri="{9D8B030D-6E8A-4147-A177-3AD203B41FA5}">
                      <a16:colId xmlns:a16="http://schemas.microsoft.com/office/drawing/2014/main" val="2089248940"/>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İdari Personel Yolluk - Yevmiyelerinin Ödenmesi İş Akış Süreci</a:t>
                      </a:r>
                      <a:r>
                        <a:rPr lang="tr-TR" sz="1100">
                          <a:effectLst/>
                          <a:latin typeface="Calibri" panose="020F0502020204030204" pitchFamily="34"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985903"/>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71210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42335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34712"/>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640813"/>
                  </a:ext>
                </a:extLst>
              </a:tr>
            </a:tbl>
          </a:graphicData>
        </a:graphic>
      </p:graphicFrame>
      <p:pic>
        <p:nvPicPr>
          <p:cNvPr id="17409"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140" y="306968"/>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1519643" y="6470442"/>
            <a:ext cx="1905" cy="217170"/>
          </a:xfrm>
          <a:custGeom>
            <a:avLst/>
            <a:gdLst/>
            <a:ahLst/>
            <a:cxnLst/>
            <a:rect l="l" t="t" r="r" b="b"/>
            <a:pathLst>
              <a:path w="1905" h="217170">
                <a:moveTo>
                  <a:pt x="762" y="-12573"/>
                </a:moveTo>
                <a:lnTo>
                  <a:pt x="762" y="229742"/>
                </a:lnTo>
              </a:path>
            </a:pathLst>
          </a:custGeom>
          <a:ln w="26669">
            <a:solidFill>
              <a:srgbClr val="375F92"/>
            </a:solidFill>
          </a:ln>
        </p:spPr>
        <p:txBody>
          <a:bodyPr wrap="square" lIns="0" tIns="0" rIns="0" bIns="0" rtlCol="0"/>
          <a:lstStyle/>
          <a:p>
            <a:endParaRPr sz="2400">
              <a:latin typeface="+mj-lt"/>
            </a:endParaRPr>
          </a:p>
        </p:txBody>
      </p:sp>
      <p:sp>
        <p:nvSpPr>
          <p:cNvPr id="14" name="object 14"/>
          <p:cNvSpPr/>
          <p:nvPr/>
        </p:nvSpPr>
        <p:spPr>
          <a:xfrm>
            <a:off x="2881743" y="6998677"/>
            <a:ext cx="878205" cy="1905"/>
          </a:xfrm>
          <a:custGeom>
            <a:avLst/>
            <a:gdLst/>
            <a:ahLst/>
            <a:cxnLst/>
            <a:rect l="l" t="t" r="r" b="b"/>
            <a:pathLst>
              <a:path w="878204" h="1904">
                <a:moveTo>
                  <a:pt x="0" y="0"/>
                </a:moveTo>
                <a:lnTo>
                  <a:pt x="877823" y="1397"/>
                </a:lnTo>
              </a:path>
            </a:pathLst>
          </a:custGeom>
          <a:ln w="25146">
            <a:solidFill>
              <a:srgbClr val="375F92"/>
            </a:solidFill>
          </a:ln>
        </p:spPr>
        <p:txBody>
          <a:bodyPr wrap="square" lIns="0" tIns="0" rIns="0" bIns="0" rtlCol="0"/>
          <a:lstStyle/>
          <a:p>
            <a:endParaRPr sz="2400">
              <a:latin typeface="+mj-lt"/>
            </a:endParaRPr>
          </a:p>
        </p:txBody>
      </p:sp>
      <p:sp>
        <p:nvSpPr>
          <p:cNvPr id="20" name="object 20"/>
          <p:cNvSpPr/>
          <p:nvPr/>
        </p:nvSpPr>
        <p:spPr>
          <a:xfrm>
            <a:off x="1226201" y="5131781"/>
            <a:ext cx="4320000" cy="745070"/>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21" name="object 21"/>
          <p:cNvSpPr txBox="1"/>
          <p:nvPr/>
        </p:nvSpPr>
        <p:spPr>
          <a:xfrm>
            <a:off x="1282689" y="5369356"/>
            <a:ext cx="4320000" cy="339324"/>
          </a:xfrm>
          <a:prstGeom prst="rect">
            <a:avLst/>
          </a:prstGeom>
        </p:spPr>
        <p:txBody>
          <a:bodyPr vert="horz" wrap="square" lIns="0" tIns="6350" rIns="0" bIns="0" rtlCol="0">
            <a:spAutoFit/>
          </a:bodyPr>
          <a:lstStyle/>
          <a:p>
            <a:pPr marL="91440" marR="5080" indent="-79375" algn="ctr">
              <a:lnSpc>
                <a:spcPct val="104400"/>
              </a:lnSpc>
              <a:spcBef>
                <a:spcPts val="50"/>
              </a:spcBef>
            </a:pPr>
            <a:r>
              <a:rPr lang="tr-TR" sz="1000" b="1" dirty="0" smtClean="0">
                <a:latin typeface="Book Antiqua" panose="02040602050305030304" pitchFamily="18" charset="0"/>
                <a:cs typeface="Book Antiqua"/>
              </a:rPr>
              <a:t>Rektörlük makamınca  </a:t>
            </a:r>
          </a:p>
          <a:p>
            <a:pPr marL="91440" marR="5080" indent="-79375" algn="ctr">
              <a:lnSpc>
                <a:spcPct val="104400"/>
              </a:lnSpc>
              <a:spcBef>
                <a:spcPts val="50"/>
              </a:spcBef>
            </a:pPr>
            <a:r>
              <a:rPr lang="tr-TR" sz="1000" b="1" dirty="0" smtClean="0">
                <a:latin typeface="Book Antiqua" panose="02040602050305030304" pitchFamily="18" charset="0"/>
                <a:cs typeface="Book Antiqua"/>
              </a:rPr>
              <a:t>uygun görülür ise;</a:t>
            </a:r>
            <a:endParaRPr lang="tr-TR" sz="1000" dirty="0">
              <a:latin typeface="Book Antiqua" panose="02040602050305030304" pitchFamily="18" charset="0"/>
              <a:cs typeface="Book Antiqua"/>
            </a:endParaRPr>
          </a:p>
        </p:txBody>
      </p:sp>
      <p:sp>
        <p:nvSpPr>
          <p:cNvPr id="22" name="object 22"/>
          <p:cNvSpPr/>
          <p:nvPr/>
        </p:nvSpPr>
        <p:spPr>
          <a:xfrm>
            <a:off x="953846" y="1355744"/>
            <a:ext cx="4788307" cy="469284"/>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23" name="object 23"/>
          <p:cNvSpPr/>
          <p:nvPr/>
        </p:nvSpPr>
        <p:spPr>
          <a:xfrm>
            <a:off x="1238710" y="5930140"/>
            <a:ext cx="4320000" cy="393457"/>
          </a:xfrm>
          <a:prstGeom prst="rect">
            <a:avLst/>
          </a:prstGeom>
          <a:solidFill>
            <a:schemeClr val="tx2">
              <a:lumMod val="40000"/>
              <a:lumOff val="60000"/>
            </a:schemeClr>
          </a:solidFill>
        </p:spPr>
        <p:txBody>
          <a:bodyPr wrap="square" lIns="0" tIns="0" rIns="0" bIns="0" rtlCol="0"/>
          <a:lstStyle/>
          <a:p>
            <a:pPr algn="ctr"/>
            <a:endParaRPr sz="1100" b="1"/>
          </a:p>
        </p:txBody>
      </p:sp>
      <p:sp>
        <p:nvSpPr>
          <p:cNvPr id="24" name="object 24"/>
          <p:cNvSpPr/>
          <p:nvPr/>
        </p:nvSpPr>
        <p:spPr>
          <a:xfrm>
            <a:off x="169570" y="6756247"/>
            <a:ext cx="2703957" cy="484860"/>
          </a:xfrm>
          <a:prstGeom prst="rect">
            <a:avLst/>
          </a:prstGeom>
          <a:solidFill>
            <a:schemeClr val="tx2">
              <a:lumMod val="40000"/>
              <a:lumOff val="60000"/>
            </a:schemeClr>
          </a:solidFill>
        </p:spPr>
        <p:txBody>
          <a:bodyPr wrap="square" lIns="0" tIns="0" rIns="0" bIns="0" rtlCol="0"/>
          <a:lstStyle/>
          <a:p>
            <a:pPr algn="ctr"/>
            <a:endParaRPr sz="1100" b="1"/>
          </a:p>
        </p:txBody>
      </p:sp>
      <p:sp>
        <p:nvSpPr>
          <p:cNvPr id="26" name="object 26"/>
          <p:cNvSpPr/>
          <p:nvPr/>
        </p:nvSpPr>
        <p:spPr>
          <a:xfrm>
            <a:off x="1238710" y="3249078"/>
            <a:ext cx="4320000" cy="581558"/>
          </a:xfrm>
          <a:prstGeom prst="rect">
            <a:avLst/>
          </a:prstGeom>
          <a:solidFill>
            <a:schemeClr val="tx2">
              <a:lumMod val="40000"/>
              <a:lumOff val="60000"/>
            </a:schemeClr>
          </a:solidFill>
        </p:spPr>
        <p:txBody>
          <a:bodyPr wrap="square" lIns="0" tIns="0" rIns="0" bIns="0" rtlCol="0"/>
          <a:lstStyle/>
          <a:p>
            <a:pPr algn="ctr"/>
            <a:endParaRPr sz="1100" b="1"/>
          </a:p>
        </p:txBody>
      </p:sp>
      <p:sp>
        <p:nvSpPr>
          <p:cNvPr id="27" name="object 27"/>
          <p:cNvSpPr/>
          <p:nvPr/>
        </p:nvSpPr>
        <p:spPr>
          <a:xfrm>
            <a:off x="1188000" y="1847850"/>
            <a:ext cx="4320000" cy="638428"/>
          </a:xfrm>
          <a:prstGeom prst="rect">
            <a:avLst/>
          </a:prstGeom>
          <a:solidFill>
            <a:schemeClr val="tx2">
              <a:lumMod val="40000"/>
              <a:lumOff val="60000"/>
            </a:schemeClr>
          </a:solidFill>
        </p:spPr>
        <p:txBody>
          <a:bodyPr wrap="square" lIns="0" tIns="0" rIns="0" bIns="0" rtlCol="0"/>
          <a:lstStyle/>
          <a:p>
            <a:pPr algn="ctr"/>
            <a:endParaRPr sz="1100" b="1"/>
          </a:p>
        </p:txBody>
      </p:sp>
      <p:sp>
        <p:nvSpPr>
          <p:cNvPr id="29" name="object 29"/>
          <p:cNvSpPr txBox="1"/>
          <p:nvPr/>
        </p:nvSpPr>
        <p:spPr>
          <a:xfrm>
            <a:off x="926694" y="1380858"/>
            <a:ext cx="4739624" cy="393569"/>
          </a:xfrm>
          <a:prstGeom prst="rect">
            <a:avLst/>
          </a:prstGeom>
        </p:spPr>
        <p:txBody>
          <a:bodyPr vert="horz" wrap="square" lIns="0" tIns="5715" rIns="0" bIns="0" rtlCol="0">
            <a:spAutoFit/>
          </a:bodyPr>
          <a:lstStyle/>
          <a:p>
            <a:pPr marL="1117600" marR="5080" indent="-1105535" algn="ctr">
              <a:lnSpc>
                <a:spcPct val="104500"/>
              </a:lnSpc>
              <a:spcBef>
                <a:spcPts val="45"/>
              </a:spcBef>
            </a:pPr>
            <a:r>
              <a:rPr sz="1200" b="1" spc="-65" dirty="0">
                <a:solidFill>
                  <a:srgbClr val="FFFFFF"/>
                </a:solidFill>
                <a:latin typeface="+mj-lt"/>
                <a:cs typeface="Book Antiqua"/>
              </a:rPr>
              <a:t>AKADEM</a:t>
            </a:r>
            <a:r>
              <a:rPr lang="tr-TR" sz="1200" b="1" spc="-65" dirty="0">
                <a:solidFill>
                  <a:srgbClr val="FFFFFF"/>
                </a:solidFill>
                <a:latin typeface="+mj-lt"/>
                <a:cs typeface="Book Antiqua"/>
              </a:rPr>
              <a:t>İ</a:t>
            </a:r>
            <a:r>
              <a:rPr sz="1200" b="1" spc="-65" dirty="0">
                <a:solidFill>
                  <a:srgbClr val="FFFFFF"/>
                </a:solidFill>
                <a:latin typeface="+mj-lt"/>
                <a:cs typeface="Book Antiqua"/>
              </a:rPr>
              <a:t>K </a:t>
            </a:r>
            <a:r>
              <a:rPr sz="1200" b="1" dirty="0">
                <a:solidFill>
                  <a:srgbClr val="FFFFFF"/>
                </a:solidFill>
                <a:latin typeface="+mj-lt"/>
                <a:cs typeface="Book Antiqua"/>
              </a:rPr>
              <a:t>PERSONEL </a:t>
            </a:r>
            <a:r>
              <a:rPr sz="1200" b="1" spc="-75" dirty="0">
                <a:solidFill>
                  <a:srgbClr val="FFFFFF"/>
                </a:solidFill>
                <a:latin typeface="+mj-lt"/>
                <a:cs typeface="Book Antiqua"/>
              </a:rPr>
              <a:t>YOLLUK-YEVM</a:t>
            </a:r>
            <a:r>
              <a:rPr lang="tr-TR" sz="1200" b="1" spc="-75" dirty="0">
                <a:solidFill>
                  <a:srgbClr val="FFFFFF"/>
                </a:solidFill>
                <a:latin typeface="+mj-lt"/>
                <a:cs typeface="Book Antiqua"/>
              </a:rPr>
              <a:t>İ</a:t>
            </a:r>
            <a:r>
              <a:rPr sz="1200" b="1" spc="-75" dirty="0">
                <a:solidFill>
                  <a:srgbClr val="FFFFFF"/>
                </a:solidFill>
                <a:latin typeface="+mj-lt"/>
                <a:cs typeface="Book Antiqua"/>
              </a:rPr>
              <a:t>YELER</a:t>
            </a:r>
            <a:r>
              <a:rPr lang="tr-TR" sz="1200" b="1" spc="-75" dirty="0">
                <a:solidFill>
                  <a:srgbClr val="FFFFFF"/>
                </a:solidFill>
                <a:latin typeface="+mj-lt"/>
                <a:cs typeface="Book Antiqua"/>
              </a:rPr>
              <a:t>İ</a:t>
            </a:r>
            <a:r>
              <a:rPr sz="1200" b="1" spc="-75" dirty="0">
                <a:solidFill>
                  <a:srgbClr val="FFFFFF"/>
                </a:solidFill>
                <a:latin typeface="+mj-lt"/>
                <a:cs typeface="Book Antiqua"/>
              </a:rPr>
              <a:t>N</a:t>
            </a:r>
            <a:r>
              <a:rPr lang="tr-TR" sz="1200" b="1" spc="-75" dirty="0">
                <a:solidFill>
                  <a:srgbClr val="FFFFFF"/>
                </a:solidFill>
                <a:latin typeface="+mj-lt"/>
                <a:cs typeface="Book Antiqua"/>
              </a:rPr>
              <a:t>İ</a:t>
            </a:r>
            <a:r>
              <a:rPr sz="1200" b="1" spc="-75" dirty="0">
                <a:solidFill>
                  <a:srgbClr val="FFFFFF"/>
                </a:solidFill>
                <a:latin typeface="+mj-lt"/>
                <a:cs typeface="Book Antiqua"/>
              </a:rPr>
              <a:t>N </a:t>
            </a:r>
            <a:endParaRPr lang="tr-TR" sz="1200" b="1" spc="-75" dirty="0" smtClean="0">
              <a:solidFill>
                <a:srgbClr val="FFFFFF"/>
              </a:solidFill>
              <a:latin typeface="+mj-lt"/>
              <a:cs typeface="Book Antiqua"/>
            </a:endParaRPr>
          </a:p>
          <a:p>
            <a:pPr marL="1117600" marR="5080" indent="-1105535" algn="ctr">
              <a:lnSpc>
                <a:spcPct val="104500"/>
              </a:lnSpc>
              <a:spcBef>
                <a:spcPts val="45"/>
              </a:spcBef>
            </a:pPr>
            <a:r>
              <a:rPr sz="1200" b="1" spc="-60" dirty="0" smtClean="0">
                <a:solidFill>
                  <a:srgbClr val="FFFFFF"/>
                </a:solidFill>
                <a:latin typeface="+mj-lt"/>
                <a:cs typeface="Book Antiqua"/>
              </a:rPr>
              <a:t>ÖDENMES</a:t>
            </a:r>
            <a:r>
              <a:rPr lang="tr-TR" sz="1200" b="1" spc="-60" dirty="0" smtClean="0">
                <a:solidFill>
                  <a:srgbClr val="FFFFFF"/>
                </a:solidFill>
                <a:latin typeface="+mj-lt"/>
                <a:cs typeface="Book Antiqua"/>
              </a:rPr>
              <a:t>İ</a:t>
            </a:r>
            <a:r>
              <a:rPr lang="tr-TR" sz="1200" b="1" spc="-40" dirty="0">
                <a:solidFill>
                  <a:srgbClr val="FFFFFF"/>
                </a:solidFill>
                <a:latin typeface="+mj-lt"/>
                <a:cs typeface="Book Antiqua"/>
              </a:rPr>
              <a:t> </a:t>
            </a:r>
            <a:r>
              <a:rPr sz="1200" b="1" spc="-85" dirty="0" smtClean="0">
                <a:solidFill>
                  <a:srgbClr val="FFFFFF"/>
                </a:solidFill>
                <a:latin typeface="+mj-lt"/>
                <a:cs typeface="Book Antiqua"/>
              </a:rPr>
              <a:t>SÜREC</a:t>
            </a:r>
            <a:r>
              <a:rPr lang="tr-TR" sz="1200" b="1" spc="-85" dirty="0">
                <a:solidFill>
                  <a:srgbClr val="FFFFFF"/>
                </a:solidFill>
                <a:latin typeface="+mj-lt"/>
                <a:cs typeface="Book Antiqua"/>
              </a:rPr>
              <a:t>İ</a:t>
            </a:r>
            <a:endParaRPr sz="1200" dirty="0">
              <a:latin typeface="+mj-lt"/>
              <a:cs typeface="Book Antiqua"/>
            </a:endParaRPr>
          </a:p>
        </p:txBody>
      </p:sp>
      <p:sp>
        <p:nvSpPr>
          <p:cNvPr id="30" name="object 30"/>
          <p:cNvSpPr txBox="1"/>
          <p:nvPr/>
        </p:nvSpPr>
        <p:spPr>
          <a:xfrm>
            <a:off x="1188000" y="1943216"/>
            <a:ext cx="4320000" cy="328295"/>
          </a:xfrm>
          <a:prstGeom prst="rect">
            <a:avLst/>
          </a:prstGeom>
        </p:spPr>
        <p:txBody>
          <a:bodyPr vert="horz" wrap="square" lIns="0" tIns="20320" rIns="0" bIns="0" rtlCol="0">
            <a:spAutoFit/>
          </a:bodyPr>
          <a:lstStyle/>
          <a:p>
            <a:pPr algn="ctr">
              <a:lnSpc>
                <a:spcPct val="100000"/>
              </a:lnSpc>
              <a:spcBef>
                <a:spcPts val="160"/>
              </a:spcBef>
            </a:pPr>
            <a:r>
              <a:rPr lang="tr-TR" sz="1000" b="1" spc="-5" dirty="0" smtClean="0">
                <a:latin typeface="Book Antiqua" panose="02040602050305030304" pitchFamily="18" charset="0"/>
                <a:cs typeface="Book Antiqua"/>
              </a:rPr>
              <a:t>Öğretim </a:t>
            </a:r>
            <a:r>
              <a:rPr lang="tr-TR" sz="1000" b="1" dirty="0" smtClean="0">
                <a:latin typeface="Book Antiqua" panose="02040602050305030304" pitchFamily="18" charset="0"/>
                <a:cs typeface="Book Antiqua"/>
              </a:rPr>
              <a:t>elemanı </a:t>
            </a:r>
            <a:r>
              <a:rPr lang="tr-TR" sz="1000" b="1" spc="-5" dirty="0" smtClean="0">
                <a:latin typeface="Book Antiqua" panose="02040602050305030304" pitchFamily="18" charset="0"/>
                <a:cs typeface="Book Antiqua"/>
              </a:rPr>
              <a:t>konferans, seminer vb. </a:t>
            </a:r>
            <a:r>
              <a:rPr lang="tr-TR" sz="1000" b="1" dirty="0" smtClean="0">
                <a:latin typeface="Book Antiqua" panose="02040602050305030304" pitchFamily="18" charset="0"/>
                <a:cs typeface="Book Antiqua"/>
              </a:rPr>
              <a:t>etkinliklere katılmak </a:t>
            </a:r>
            <a:r>
              <a:rPr lang="tr-TR" sz="1000" b="1" spc="-5" dirty="0" smtClean="0">
                <a:latin typeface="Book Antiqua" panose="02040602050305030304" pitchFamily="18" charset="0"/>
                <a:cs typeface="Book Antiqua"/>
              </a:rPr>
              <a:t>için </a:t>
            </a:r>
            <a:r>
              <a:rPr lang="tr-TR" sz="1000" b="1" dirty="0" smtClean="0">
                <a:latin typeface="Book Antiqua" panose="02040602050305030304" pitchFamily="18" charset="0"/>
                <a:cs typeface="Book Antiqua"/>
              </a:rPr>
              <a:t>personel işlerine (Bölüm </a:t>
            </a:r>
            <a:r>
              <a:rPr lang="tr-TR" sz="1000" b="1" spc="-30" dirty="0" smtClean="0">
                <a:latin typeface="Book Antiqua" panose="02040602050305030304" pitchFamily="18" charset="0"/>
                <a:cs typeface="Book Antiqua"/>
              </a:rPr>
              <a:t>Başkanlığına </a:t>
            </a:r>
            <a:r>
              <a:rPr lang="tr-TR" sz="1000" b="1" dirty="0" smtClean="0">
                <a:latin typeface="Book Antiqua" panose="02040602050305030304" pitchFamily="18" charset="0"/>
                <a:cs typeface="Book Antiqua"/>
              </a:rPr>
              <a:t>iletilmek üzere) dilekçe ile</a:t>
            </a:r>
            <a:r>
              <a:rPr lang="tr-TR" sz="1000" b="1" spc="-65" dirty="0" smtClean="0">
                <a:latin typeface="Book Antiqua" panose="02040602050305030304" pitchFamily="18" charset="0"/>
                <a:cs typeface="Book Antiqua"/>
              </a:rPr>
              <a:t> </a:t>
            </a:r>
            <a:r>
              <a:rPr lang="tr-TR" sz="1000" b="1" spc="-40" dirty="0" smtClean="0">
                <a:latin typeface="Book Antiqua" panose="02040602050305030304" pitchFamily="18" charset="0"/>
                <a:cs typeface="Book Antiqua"/>
              </a:rPr>
              <a:t>başvurur.</a:t>
            </a:r>
            <a:endParaRPr lang="tr-TR" sz="1000" dirty="0">
              <a:latin typeface="Book Antiqua" panose="02040602050305030304" pitchFamily="18" charset="0"/>
              <a:cs typeface="Book Antiqua"/>
            </a:endParaRPr>
          </a:p>
        </p:txBody>
      </p:sp>
      <p:sp>
        <p:nvSpPr>
          <p:cNvPr id="31" name="object 31"/>
          <p:cNvSpPr txBox="1"/>
          <p:nvPr/>
        </p:nvSpPr>
        <p:spPr>
          <a:xfrm>
            <a:off x="1245658" y="6064995"/>
            <a:ext cx="4320000" cy="166456"/>
          </a:xfrm>
          <a:prstGeom prst="rect">
            <a:avLst/>
          </a:prstGeom>
        </p:spPr>
        <p:txBody>
          <a:bodyPr vert="horz" wrap="square" lIns="0" tIns="6350" rIns="0" bIns="0" rtlCol="0">
            <a:spAutoFit/>
          </a:bodyPr>
          <a:lstStyle/>
          <a:p>
            <a:pPr marL="12700" marR="5080" algn="ctr">
              <a:lnSpc>
                <a:spcPct val="104400"/>
              </a:lnSpc>
              <a:spcBef>
                <a:spcPts val="50"/>
              </a:spcBef>
            </a:pPr>
            <a:r>
              <a:rPr lang="tr-TR" sz="1000" b="1" spc="-5" dirty="0" smtClean="0">
                <a:latin typeface="Book Antiqua" panose="02040602050305030304" pitchFamily="18" charset="0"/>
                <a:cs typeface="Book Antiqua"/>
              </a:rPr>
              <a:t>Rektörlük </a:t>
            </a:r>
            <a:r>
              <a:rPr lang="tr-TR" sz="1000" b="1" dirty="0" smtClean="0">
                <a:latin typeface="Book Antiqua" panose="02040602050305030304" pitchFamily="18" charset="0"/>
                <a:cs typeface="Book Antiqua"/>
              </a:rPr>
              <a:t>makamı onayından </a:t>
            </a:r>
            <a:r>
              <a:rPr lang="tr-TR" sz="1000" b="1" spc="-5" dirty="0" smtClean="0">
                <a:latin typeface="Book Antiqua" panose="02040602050305030304" pitchFamily="18" charset="0"/>
                <a:cs typeface="Book Antiqua"/>
              </a:rPr>
              <a:t>sonra </a:t>
            </a:r>
            <a:r>
              <a:rPr lang="tr-TR" sz="1000" b="1" dirty="0" smtClean="0">
                <a:latin typeface="Book Antiqua" panose="02040602050305030304" pitchFamily="18" charset="0"/>
                <a:cs typeface="Book Antiqua"/>
              </a:rPr>
              <a:t>akademik personel göreve</a:t>
            </a:r>
            <a:r>
              <a:rPr lang="tr-TR" sz="1000" b="1" spc="-2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gider.</a:t>
            </a:r>
            <a:endParaRPr lang="tr-TR" sz="1000" dirty="0">
              <a:latin typeface="Book Antiqua" panose="02040602050305030304" pitchFamily="18" charset="0"/>
              <a:cs typeface="Book Antiqua"/>
            </a:endParaRPr>
          </a:p>
        </p:txBody>
      </p:sp>
      <p:sp>
        <p:nvSpPr>
          <p:cNvPr id="32" name="object 32"/>
          <p:cNvSpPr txBox="1"/>
          <p:nvPr/>
        </p:nvSpPr>
        <p:spPr>
          <a:xfrm>
            <a:off x="381000" y="6826691"/>
            <a:ext cx="2497607" cy="326500"/>
          </a:xfrm>
          <a:prstGeom prst="rect">
            <a:avLst/>
          </a:prstGeom>
        </p:spPr>
        <p:txBody>
          <a:bodyPr vert="horz" wrap="square" lIns="0" tIns="6350" rIns="0" bIns="0" rtlCol="0">
            <a:spAutoFit/>
          </a:bodyPr>
          <a:lstStyle/>
          <a:p>
            <a:pPr marL="560705" marR="5080" indent="-548640">
              <a:lnSpc>
                <a:spcPct val="104400"/>
              </a:lnSpc>
              <a:spcBef>
                <a:spcPts val="50"/>
              </a:spcBef>
            </a:pPr>
            <a:r>
              <a:rPr lang="tr-TR" sz="1000" b="1" dirty="0" smtClean="0">
                <a:latin typeface="Book Antiqua" panose="02040602050305030304" pitchFamily="18" charset="0"/>
                <a:cs typeface="Book Antiqua"/>
              </a:rPr>
              <a:t>Dönüşte yolculuk-konaklama belgeleri  muhasebeye iletilir.</a:t>
            </a:r>
            <a:endParaRPr lang="tr-TR" sz="1000" dirty="0">
              <a:latin typeface="Book Antiqua" panose="02040602050305030304" pitchFamily="18" charset="0"/>
              <a:cs typeface="Book Antiqua"/>
            </a:endParaRPr>
          </a:p>
        </p:txBody>
      </p:sp>
      <p:sp>
        <p:nvSpPr>
          <p:cNvPr id="33" name="object 33"/>
          <p:cNvSpPr/>
          <p:nvPr/>
        </p:nvSpPr>
        <p:spPr>
          <a:xfrm>
            <a:off x="754316" y="7585333"/>
            <a:ext cx="1315720" cy="452145"/>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34" name="object 34"/>
          <p:cNvSpPr/>
          <p:nvPr/>
        </p:nvSpPr>
        <p:spPr>
          <a:xfrm>
            <a:off x="1226201" y="2507942"/>
            <a:ext cx="4320000" cy="755027"/>
          </a:xfrm>
          <a:prstGeom prst="rect">
            <a:avLst/>
          </a:prstGeom>
          <a:blipFill>
            <a:blip r:embed="rId4" cstate="print"/>
            <a:stretch>
              <a:fillRect/>
            </a:stretch>
          </a:blipFill>
        </p:spPr>
        <p:txBody>
          <a:bodyPr wrap="square" lIns="0" tIns="0" rIns="0" bIns="0" rtlCol="0"/>
          <a:lstStyle/>
          <a:p>
            <a:pPr algn="ctr"/>
            <a:endParaRPr sz="2400">
              <a:latin typeface="+mj-lt"/>
            </a:endParaRPr>
          </a:p>
        </p:txBody>
      </p:sp>
      <p:sp>
        <p:nvSpPr>
          <p:cNvPr id="35" name="object 35"/>
          <p:cNvSpPr/>
          <p:nvPr/>
        </p:nvSpPr>
        <p:spPr>
          <a:xfrm>
            <a:off x="1238710" y="3879151"/>
            <a:ext cx="4320000" cy="796251"/>
          </a:xfrm>
          <a:prstGeom prst="rect">
            <a:avLst/>
          </a:prstGeom>
          <a:blipFill>
            <a:blip r:embed="rId5" cstate="print"/>
            <a:stretch>
              <a:fillRect/>
            </a:stretch>
          </a:blipFill>
        </p:spPr>
        <p:txBody>
          <a:bodyPr wrap="square" lIns="0" tIns="0" rIns="0" bIns="0" rtlCol="0"/>
          <a:lstStyle/>
          <a:p>
            <a:pPr algn="ctr"/>
            <a:endParaRPr sz="2400">
              <a:latin typeface="+mj-lt"/>
            </a:endParaRPr>
          </a:p>
        </p:txBody>
      </p:sp>
      <p:sp>
        <p:nvSpPr>
          <p:cNvPr id="36" name="object 36"/>
          <p:cNvSpPr txBox="1"/>
          <p:nvPr/>
        </p:nvSpPr>
        <p:spPr>
          <a:xfrm>
            <a:off x="1188000" y="4705235"/>
            <a:ext cx="4320000" cy="342530"/>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Yönetim Kurulunca uygun görülen talep onaylanmak üzere Rektörlük makamına sunulur.</a:t>
            </a:r>
            <a:endParaRPr lang="tr-TR" sz="1000" dirty="0">
              <a:latin typeface="Book Antiqua" panose="02040602050305030304" pitchFamily="18" charset="0"/>
            </a:endParaRPr>
          </a:p>
        </p:txBody>
      </p:sp>
      <p:sp>
        <p:nvSpPr>
          <p:cNvPr id="37" name="object 37"/>
          <p:cNvSpPr txBox="1"/>
          <p:nvPr/>
        </p:nvSpPr>
        <p:spPr>
          <a:xfrm>
            <a:off x="1188000" y="3469511"/>
            <a:ext cx="4320000" cy="166456"/>
          </a:xfrm>
          <a:prstGeom prst="rect">
            <a:avLst/>
          </a:prstGeom>
        </p:spPr>
        <p:txBody>
          <a:bodyPr vert="horz" wrap="square" lIns="0" tIns="6350" rIns="0" bIns="0" rtlCol="0">
            <a:spAutoFit/>
          </a:bodyPr>
          <a:lstStyle/>
          <a:p>
            <a:pPr marL="12700" marR="5080" algn="ctr">
              <a:lnSpc>
                <a:spcPct val="104400"/>
              </a:lnSpc>
              <a:spcBef>
                <a:spcPts val="50"/>
              </a:spcBef>
            </a:pPr>
            <a:r>
              <a:rPr lang="tr-TR" sz="1000" b="1" dirty="0" smtClean="0">
                <a:latin typeface="Book Antiqua" panose="02040602050305030304" pitchFamily="18" charset="0"/>
                <a:cs typeface="Book Antiqua"/>
              </a:rPr>
              <a:t>Bölüm </a:t>
            </a:r>
            <a:r>
              <a:rPr lang="tr-TR" sz="1000" b="1" spc="-25" dirty="0" smtClean="0">
                <a:latin typeface="Book Antiqua" panose="02040602050305030304" pitchFamily="18" charset="0"/>
                <a:cs typeface="Book Antiqua"/>
              </a:rPr>
              <a:t>Başkanlığınca </a:t>
            </a:r>
            <a:r>
              <a:rPr lang="tr-TR" sz="1000" b="1" dirty="0" smtClean="0">
                <a:latin typeface="Book Antiqua" panose="02040602050305030304" pitchFamily="18" charset="0"/>
                <a:cs typeface="Book Antiqua"/>
              </a:rPr>
              <a:t>uygun </a:t>
            </a:r>
            <a:r>
              <a:rPr lang="tr-TR" sz="1000" b="1" spc="-5" dirty="0" smtClean="0">
                <a:latin typeface="Book Antiqua" panose="02040602050305030304" pitchFamily="18" charset="0"/>
                <a:cs typeface="Book Antiqua"/>
              </a:rPr>
              <a:t>görülen</a:t>
            </a:r>
            <a:r>
              <a:rPr lang="tr-TR" sz="1000" b="1" spc="-9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talep Yönetim </a:t>
            </a:r>
            <a:r>
              <a:rPr lang="tr-TR" sz="1000" b="1" spc="-5" dirty="0" smtClean="0">
                <a:latin typeface="Book Antiqua" panose="02040602050305030304" pitchFamily="18" charset="0"/>
                <a:cs typeface="Book Antiqua"/>
              </a:rPr>
              <a:t>Kuruluna</a:t>
            </a:r>
            <a:r>
              <a:rPr lang="tr-TR" sz="1000" b="1" spc="-3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sunulur.</a:t>
            </a:r>
            <a:endParaRPr lang="tr-TR" sz="1000" dirty="0">
              <a:latin typeface="Book Antiqua" panose="02040602050305030304" pitchFamily="18" charset="0"/>
              <a:cs typeface="Book Antiqua"/>
            </a:endParaRPr>
          </a:p>
        </p:txBody>
      </p:sp>
      <p:sp>
        <p:nvSpPr>
          <p:cNvPr id="38" name="object 38"/>
          <p:cNvSpPr txBox="1"/>
          <p:nvPr/>
        </p:nvSpPr>
        <p:spPr>
          <a:xfrm>
            <a:off x="835712" y="7726489"/>
            <a:ext cx="1130845"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39" name="object 39"/>
          <p:cNvSpPr txBox="1"/>
          <p:nvPr/>
        </p:nvSpPr>
        <p:spPr>
          <a:xfrm>
            <a:off x="1188000" y="2675405"/>
            <a:ext cx="4320000" cy="333425"/>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Talebin</a:t>
            </a:r>
            <a:r>
              <a:rPr lang="tr-TR" sz="1000" b="1" spc="-2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Bölüm</a:t>
            </a:r>
            <a:r>
              <a:rPr lang="tr-TR" sz="1000" dirty="0" smtClean="0">
                <a:latin typeface="Book Antiqua" panose="02040602050305030304" pitchFamily="18" charset="0"/>
                <a:cs typeface="Book Antiqua"/>
              </a:rPr>
              <a:t> </a:t>
            </a:r>
            <a:r>
              <a:rPr lang="tr-TR" sz="1000" b="1" spc="-25" dirty="0" smtClean="0">
                <a:latin typeface="Book Antiqua" panose="02040602050305030304" pitchFamily="18" charset="0"/>
                <a:cs typeface="Book Antiqua"/>
              </a:rPr>
              <a:t>Başkanlığı tarafından</a:t>
            </a:r>
            <a:r>
              <a:rPr lang="tr-TR" sz="1000" b="1" spc="-80" dirty="0" smtClean="0">
                <a:latin typeface="Book Antiqua" panose="02040602050305030304" pitchFamily="18" charset="0"/>
                <a:cs typeface="Book Antiqua"/>
              </a:rPr>
              <a:t> </a:t>
            </a:r>
          </a:p>
          <a:p>
            <a:pPr algn="ctr">
              <a:lnSpc>
                <a:spcPct val="100000"/>
              </a:lnSpc>
              <a:spcBef>
                <a:spcPts val="100"/>
              </a:spcBef>
            </a:pPr>
            <a:r>
              <a:rPr lang="tr-TR" sz="1000" b="1" dirty="0" smtClean="0">
                <a:latin typeface="Book Antiqua" panose="02040602050305030304" pitchFamily="18" charset="0"/>
                <a:cs typeface="Book Antiqua"/>
              </a:rPr>
              <a:t>uygun</a:t>
            </a:r>
            <a:r>
              <a:rPr lang="tr-TR" sz="100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görülmesi</a:t>
            </a:r>
            <a:r>
              <a:rPr lang="tr-TR" sz="1000" b="1" spc="-2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halinde;</a:t>
            </a:r>
            <a:endParaRPr lang="tr-TR" sz="1000" dirty="0">
              <a:latin typeface="Book Antiqua" panose="02040602050305030304" pitchFamily="18" charset="0"/>
              <a:cs typeface="Book Antiqua"/>
            </a:endParaRPr>
          </a:p>
        </p:txBody>
      </p:sp>
      <p:sp>
        <p:nvSpPr>
          <p:cNvPr id="40" name="object 40"/>
          <p:cNvSpPr txBox="1"/>
          <p:nvPr/>
        </p:nvSpPr>
        <p:spPr>
          <a:xfrm>
            <a:off x="1188000" y="4211178"/>
            <a:ext cx="4320000" cy="167354"/>
          </a:xfrm>
          <a:prstGeom prst="rect">
            <a:avLst/>
          </a:prstGeom>
        </p:spPr>
        <p:txBody>
          <a:bodyPr vert="horz" wrap="square" lIns="0" tIns="5715" rIns="0" bIns="0" rtlCol="0">
            <a:spAutoFit/>
          </a:bodyPr>
          <a:lstStyle/>
          <a:p>
            <a:pPr marL="12700" marR="5080" indent="-2540" algn="ctr">
              <a:lnSpc>
                <a:spcPct val="105100"/>
              </a:lnSpc>
              <a:spcBef>
                <a:spcPts val="45"/>
              </a:spcBef>
            </a:pPr>
            <a:r>
              <a:rPr lang="tr-TR" sz="1000" b="1" dirty="0" smtClean="0">
                <a:latin typeface="Book Antiqua" panose="02040602050305030304" pitchFamily="18" charset="0"/>
                <a:cs typeface="Book Antiqua"/>
              </a:rPr>
              <a:t>Talep Fakülte Yönetim </a:t>
            </a:r>
            <a:r>
              <a:rPr lang="tr-TR" sz="1000" b="1" spc="-5" dirty="0" smtClean="0">
                <a:latin typeface="Book Antiqua" panose="02040602050305030304" pitchFamily="18" charset="0"/>
                <a:cs typeface="Book Antiqua"/>
              </a:rPr>
              <a:t>Kurulu tarafından </a:t>
            </a:r>
            <a:r>
              <a:rPr lang="tr-TR" sz="1000" b="1" dirty="0" smtClean="0">
                <a:latin typeface="Book Antiqua" panose="02040602050305030304" pitchFamily="18" charset="0"/>
                <a:cs typeface="Book Antiqua"/>
              </a:rPr>
              <a:t>uygun</a:t>
            </a:r>
            <a:r>
              <a:rPr lang="tr-TR" sz="1000" b="1" spc="-6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görülür </a:t>
            </a:r>
            <a:r>
              <a:rPr lang="tr-TR" sz="1000" b="1" dirty="0" smtClean="0">
                <a:latin typeface="Book Antiqua" panose="02040602050305030304" pitchFamily="18" charset="0"/>
                <a:cs typeface="Book Antiqua"/>
              </a:rPr>
              <a:t>ise;</a:t>
            </a:r>
            <a:endParaRPr lang="tr-TR" sz="1000" dirty="0">
              <a:latin typeface="Book Antiqua" panose="02040602050305030304" pitchFamily="18" charset="0"/>
              <a:cs typeface="Book Antiqua"/>
            </a:endParaRPr>
          </a:p>
        </p:txBody>
      </p:sp>
      <p:sp>
        <p:nvSpPr>
          <p:cNvPr id="45" name="object 45"/>
          <p:cNvSpPr/>
          <p:nvPr/>
        </p:nvSpPr>
        <p:spPr>
          <a:xfrm>
            <a:off x="3759948" y="6793442"/>
            <a:ext cx="2703957" cy="480593"/>
          </a:xfrm>
          <a:prstGeom prst="rect">
            <a:avLst/>
          </a:prstGeom>
          <a:solidFill>
            <a:schemeClr val="tx2">
              <a:lumMod val="40000"/>
              <a:lumOff val="60000"/>
            </a:schemeClr>
          </a:solidFill>
        </p:spPr>
        <p:txBody>
          <a:bodyPr wrap="square" lIns="0" tIns="0" rIns="0" bIns="0" rtlCol="0"/>
          <a:lstStyle/>
          <a:p>
            <a:pPr algn="ctr"/>
            <a:endParaRPr sz="1100" b="1"/>
          </a:p>
        </p:txBody>
      </p:sp>
      <p:sp>
        <p:nvSpPr>
          <p:cNvPr id="46" name="object 46"/>
          <p:cNvSpPr txBox="1"/>
          <p:nvPr/>
        </p:nvSpPr>
        <p:spPr>
          <a:xfrm>
            <a:off x="3987025" y="6906650"/>
            <a:ext cx="2349879" cy="326500"/>
          </a:xfrm>
          <a:prstGeom prst="rect">
            <a:avLst/>
          </a:prstGeom>
        </p:spPr>
        <p:txBody>
          <a:bodyPr vert="horz" wrap="square" lIns="0" tIns="6350" rIns="0" bIns="0" rtlCol="0">
            <a:spAutoFit/>
          </a:bodyPr>
          <a:lstStyle/>
          <a:p>
            <a:pPr marL="12700" marR="5080" indent="91440">
              <a:lnSpc>
                <a:spcPct val="104400"/>
              </a:lnSpc>
              <a:spcBef>
                <a:spcPts val="50"/>
              </a:spcBef>
            </a:pPr>
            <a:r>
              <a:rPr lang="tr-TR" sz="1000" b="1" dirty="0" smtClean="0">
                <a:latin typeface="Book Antiqua" panose="02040602050305030304" pitchFamily="18" charset="0"/>
                <a:cs typeface="Book Antiqua"/>
              </a:rPr>
              <a:t>Muhasebe görevlisi eldeki evrak  verilerine göre hesaplamaları yapar.</a:t>
            </a:r>
            <a:endParaRPr lang="tr-TR" sz="1000" dirty="0">
              <a:latin typeface="Book Antiqua" panose="02040602050305030304" pitchFamily="18" charset="0"/>
              <a:cs typeface="Book Antiqua"/>
            </a:endParaRPr>
          </a:p>
        </p:txBody>
      </p:sp>
      <p:sp>
        <p:nvSpPr>
          <p:cNvPr id="47" name="object 47"/>
          <p:cNvSpPr/>
          <p:nvPr/>
        </p:nvSpPr>
        <p:spPr>
          <a:xfrm>
            <a:off x="3759948" y="7474317"/>
            <a:ext cx="2702432" cy="480580"/>
          </a:xfrm>
          <a:prstGeom prst="rect">
            <a:avLst/>
          </a:prstGeom>
          <a:solidFill>
            <a:schemeClr val="tx2">
              <a:lumMod val="40000"/>
              <a:lumOff val="60000"/>
            </a:schemeClr>
          </a:solidFill>
        </p:spPr>
        <p:txBody>
          <a:bodyPr wrap="square" lIns="0" tIns="0" rIns="0" bIns="0" rtlCol="0"/>
          <a:lstStyle/>
          <a:p>
            <a:pPr algn="ctr"/>
            <a:endParaRPr sz="1100" b="1"/>
          </a:p>
        </p:txBody>
      </p:sp>
      <p:sp>
        <p:nvSpPr>
          <p:cNvPr id="48" name="object 48"/>
          <p:cNvSpPr txBox="1"/>
          <p:nvPr/>
        </p:nvSpPr>
        <p:spPr>
          <a:xfrm>
            <a:off x="4180571" y="7558445"/>
            <a:ext cx="1962785" cy="320601"/>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Hesaplanan tutar ilgili </a:t>
            </a:r>
            <a:r>
              <a:rPr lang="tr-TR" sz="1000" b="1" spc="-50" dirty="0" smtClean="0">
                <a:latin typeface="Book Antiqua" panose="02040602050305030304" pitchFamily="18" charset="0"/>
                <a:cs typeface="Book Antiqua"/>
              </a:rPr>
              <a:t>kişinin</a:t>
            </a:r>
            <a:r>
              <a:rPr lang="tr-TR" sz="1000" b="1" spc="-12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banka</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hesabına</a:t>
            </a:r>
            <a:r>
              <a:rPr lang="tr-TR" sz="1000" b="1" spc="-2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yatırılır.</a:t>
            </a:r>
            <a:endParaRPr lang="tr-TR" sz="1000" dirty="0">
              <a:latin typeface="Book Antiqua" panose="02040602050305030304" pitchFamily="18" charset="0"/>
              <a:cs typeface="Book Antiqua"/>
            </a:endParaRPr>
          </a:p>
        </p:txBody>
      </p:sp>
      <p:sp>
        <p:nvSpPr>
          <p:cNvPr id="49" name="object 49"/>
          <p:cNvSpPr/>
          <p:nvPr/>
        </p:nvSpPr>
        <p:spPr>
          <a:xfrm>
            <a:off x="2120519" y="7747705"/>
            <a:ext cx="1617980" cy="4445"/>
          </a:xfrm>
          <a:custGeom>
            <a:avLst/>
            <a:gdLst/>
            <a:ahLst/>
            <a:cxnLst/>
            <a:rect l="l" t="t" r="r" b="b"/>
            <a:pathLst>
              <a:path w="1617979" h="4445">
                <a:moveTo>
                  <a:pt x="1617471" y="0"/>
                </a:moveTo>
                <a:lnTo>
                  <a:pt x="0" y="4381"/>
                </a:lnTo>
              </a:path>
            </a:pathLst>
          </a:custGeom>
          <a:ln w="25146">
            <a:solidFill>
              <a:srgbClr val="375F92"/>
            </a:solidFill>
          </a:ln>
        </p:spPr>
        <p:txBody>
          <a:bodyPr wrap="square" lIns="0" tIns="0" rIns="0" bIns="0" rtlCol="0"/>
          <a:lstStyle/>
          <a:p>
            <a:endParaRPr sz="2400">
              <a:latin typeface="+mj-lt"/>
            </a:endParaRPr>
          </a:p>
        </p:txBody>
      </p:sp>
      <p:sp>
        <p:nvSpPr>
          <p:cNvPr id="51" name="object 51"/>
          <p:cNvSpPr/>
          <p:nvPr/>
        </p:nvSpPr>
        <p:spPr>
          <a:xfrm>
            <a:off x="5060375" y="7248257"/>
            <a:ext cx="1905" cy="226060"/>
          </a:xfrm>
          <a:custGeom>
            <a:avLst/>
            <a:gdLst/>
            <a:ahLst/>
            <a:cxnLst/>
            <a:rect l="l" t="t" r="r" b="b"/>
            <a:pathLst>
              <a:path w="1904" h="226059">
                <a:moveTo>
                  <a:pt x="698" y="-12573"/>
                </a:moveTo>
                <a:lnTo>
                  <a:pt x="698" y="238328"/>
                </a:lnTo>
              </a:path>
            </a:pathLst>
          </a:custGeom>
          <a:ln w="26543">
            <a:solidFill>
              <a:srgbClr val="375F92"/>
            </a:solidFill>
          </a:ln>
        </p:spPr>
        <p:txBody>
          <a:bodyPr wrap="square" lIns="0" tIns="0" rIns="0" bIns="0" rtlCol="0"/>
          <a:lstStyle/>
          <a:p>
            <a:endParaRPr sz="2400">
              <a:latin typeface="+mj-lt"/>
            </a:endParaRPr>
          </a:p>
        </p:txBody>
      </p:sp>
      <p:graphicFrame>
        <p:nvGraphicFramePr>
          <p:cNvPr id="2" name="Tablo 1"/>
          <p:cNvGraphicFramePr>
            <a:graphicFrameLocks noGrp="1"/>
          </p:cNvGraphicFramePr>
          <p:nvPr>
            <p:extLst>
              <p:ext uri="{D42A27DB-BD31-4B8C-83A1-F6EECF244321}">
                <p14:modId xmlns:p14="http://schemas.microsoft.com/office/powerpoint/2010/main" val="3324641757"/>
              </p:ext>
            </p:extLst>
          </p:nvPr>
        </p:nvGraphicFramePr>
        <p:xfrm>
          <a:off x="290180" y="272103"/>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93022008"/>
                    </a:ext>
                  </a:extLst>
                </a:gridCol>
                <a:gridCol w="3340016">
                  <a:extLst>
                    <a:ext uri="{9D8B030D-6E8A-4147-A177-3AD203B41FA5}">
                      <a16:colId xmlns:a16="http://schemas.microsoft.com/office/drawing/2014/main" val="934051688"/>
                    </a:ext>
                  </a:extLst>
                </a:gridCol>
                <a:gridCol w="967860">
                  <a:extLst>
                    <a:ext uri="{9D8B030D-6E8A-4147-A177-3AD203B41FA5}">
                      <a16:colId xmlns:a16="http://schemas.microsoft.com/office/drawing/2014/main" val="3729420517"/>
                    </a:ext>
                  </a:extLst>
                </a:gridCol>
                <a:gridCol w="892119">
                  <a:extLst>
                    <a:ext uri="{9D8B030D-6E8A-4147-A177-3AD203B41FA5}">
                      <a16:colId xmlns:a16="http://schemas.microsoft.com/office/drawing/2014/main" val="3944799298"/>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Calibri" panose="020F0502020204030204" pitchFamily="34"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Akademik Personel Yolluk - Yevmiyelerinin Ödenmesi İş Akış Süreci (Muhasebe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418880"/>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527770"/>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253777"/>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684877"/>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746525"/>
                  </a:ext>
                </a:extLst>
              </a:tr>
            </a:tbl>
          </a:graphicData>
        </a:graphic>
      </p:graphicFrame>
      <p:pic>
        <p:nvPicPr>
          <p:cNvPr id="18433" name="Resim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768" y="297605"/>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object 39"/>
          <p:cNvSpPr/>
          <p:nvPr/>
        </p:nvSpPr>
        <p:spPr>
          <a:xfrm>
            <a:off x="1260000" y="4982469"/>
            <a:ext cx="4320000" cy="52740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5" name="object 25"/>
          <p:cNvSpPr/>
          <p:nvPr/>
        </p:nvSpPr>
        <p:spPr>
          <a:xfrm>
            <a:off x="1260000" y="1505038"/>
            <a:ext cx="4320000" cy="499656"/>
          </a:xfrm>
          <a:prstGeom prst="rect">
            <a:avLst/>
          </a:prstGeom>
          <a:solidFill>
            <a:schemeClr val="accent1">
              <a:lumMod val="50000"/>
            </a:schemeClr>
          </a:solidFill>
        </p:spPr>
        <p:txBody>
          <a:bodyPr wrap="square" lIns="0" tIns="0" rIns="0" bIns="0" rtlCol="0"/>
          <a:lstStyle/>
          <a:p>
            <a:pPr algn="ctr"/>
            <a:endParaRPr lang="tr-TR" sz="1100" dirty="0">
              <a:solidFill>
                <a:schemeClr val="bg1"/>
              </a:solidFill>
              <a:latin typeface="+mj-lt"/>
            </a:endParaRPr>
          </a:p>
        </p:txBody>
      </p:sp>
      <p:sp>
        <p:nvSpPr>
          <p:cNvPr id="27" name="object 27"/>
          <p:cNvSpPr txBox="1"/>
          <p:nvPr/>
        </p:nvSpPr>
        <p:spPr>
          <a:xfrm>
            <a:off x="1260000" y="5073344"/>
            <a:ext cx="4320000" cy="166456"/>
          </a:xfrm>
          <a:prstGeom prst="rect">
            <a:avLst/>
          </a:prstGeom>
        </p:spPr>
        <p:txBody>
          <a:bodyPr vert="horz" wrap="square" lIns="0" tIns="6350" rIns="0" bIns="0" rtlCol="0">
            <a:spAutoFit/>
          </a:bodyPr>
          <a:lstStyle/>
          <a:p>
            <a:pPr marL="286385" marR="5080" indent="-274320" algn="ctr">
              <a:lnSpc>
                <a:spcPct val="104400"/>
              </a:lnSpc>
              <a:spcBef>
                <a:spcPts val="50"/>
              </a:spcBef>
            </a:pPr>
            <a:r>
              <a:rPr lang="tr-TR" sz="1000" b="1" spc="5" dirty="0" smtClean="0">
                <a:latin typeface="Book Antiqua" panose="02040602050305030304" pitchFamily="18" charset="0"/>
                <a:cs typeface="Book Antiqua"/>
              </a:rPr>
              <a:t>Öğrenci </a:t>
            </a:r>
            <a:r>
              <a:rPr lang="tr-TR" sz="1000" b="1" dirty="0" smtClean="0">
                <a:latin typeface="Book Antiqua" panose="02040602050305030304" pitchFamily="18" charset="0"/>
                <a:cs typeface="Book Antiqua"/>
              </a:rPr>
              <a:t>burs </a:t>
            </a:r>
            <a:r>
              <a:rPr lang="tr-TR" sz="1000" b="1" spc="10" dirty="0" smtClean="0">
                <a:latin typeface="Book Antiqua" panose="02040602050305030304" pitchFamily="18" charset="0"/>
                <a:cs typeface="Book Antiqua"/>
              </a:rPr>
              <a:t>almaya </a:t>
            </a:r>
            <a:r>
              <a:rPr lang="tr-TR" sz="1000" b="1" spc="5" dirty="0" smtClean="0">
                <a:latin typeface="Book Antiqua" panose="02040602050305030304" pitchFamily="18" charset="0"/>
                <a:cs typeface="Book Antiqua"/>
              </a:rPr>
              <a:t>uygun ise;</a:t>
            </a:r>
            <a:endParaRPr lang="tr-TR" sz="1000" dirty="0">
              <a:latin typeface="Book Antiqua" panose="02040602050305030304" pitchFamily="18" charset="0"/>
              <a:cs typeface="Book Antiqua"/>
            </a:endParaRPr>
          </a:p>
        </p:txBody>
      </p:sp>
      <p:sp>
        <p:nvSpPr>
          <p:cNvPr id="29" name="object 29"/>
          <p:cNvSpPr txBox="1"/>
          <p:nvPr/>
        </p:nvSpPr>
        <p:spPr>
          <a:xfrm>
            <a:off x="1260000" y="7231907"/>
            <a:ext cx="4320000" cy="617243"/>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sz="1000" dirty="0" err="1" smtClean="0">
                <a:latin typeface="Book Antiqua" panose="02040602050305030304" pitchFamily="18" charset="0"/>
              </a:rPr>
              <a:t>Sağlık</a:t>
            </a:r>
            <a:r>
              <a:rPr sz="1000" dirty="0" smtClean="0">
                <a:latin typeface="Book Antiqua" panose="02040602050305030304" pitchFamily="18" charset="0"/>
              </a:rPr>
              <a:t> </a:t>
            </a:r>
            <a:r>
              <a:rPr sz="1000" dirty="0">
                <a:latin typeface="Book Antiqua" panose="02040602050305030304" pitchFamily="18" charset="0"/>
              </a:rPr>
              <a:t>Kültür </a:t>
            </a:r>
            <a:r>
              <a:rPr sz="1000" dirty="0" err="1">
                <a:latin typeface="Book Antiqua" panose="02040602050305030304" pitchFamily="18" charset="0"/>
              </a:rPr>
              <a:t>ve</a:t>
            </a:r>
            <a:r>
              <a:rPr sz="1000" dirty="0">
                <a:latin typeface="Book Antiqua" panose="02040602050305030304" pitchFamily="18" charset="0"/>
              </a:rPr>
              <a:t> </a:t>
            </a:r>
            <a:r>
              <a:rPr lang="tr-TR" sz="1000" dirty="0">
                <a:latin typeface="Book Antiqua" panose="02040602050305030304" pitchFamily="18" charset="0"/>
              </a:rPr>
              <a:t>Spor Dairesi </a:t>
            </a:r>
            <a:r>
              <a:rPr lang="tr-TR" sz="1000" dirty="0" smtClean="0">
                <a:latin typeface="Book Antiqua" panose="02040602050305030304" pitchFamily="18" charset="0"/>
              </a:rPr>
              <a:t>Başkanlığı’nca burs alacak öğrencilerin isimleri burs verecek kurumlara bildirilir.</a:t>
            </a:r>
            <a:endParaRPr lang="tr-TR" sz="1000" dirty="0">
              <a:latin typeface="Book Antiqua" panose="02040602050305030304" pitchFamily="18" charset="0"/>
            </a:endParaRPr>
          </a:p>
        </p:txBody>
      </p:sp>
      <p:sp>
        <p:nvSpPr>
          <p:cNvPr id="31" name="object 31"/>
          <p:cNvSpPr txBox="1"/>
          <p:nvPr/>
        </p:nvSpPr>
        <p:spPr>
          <a:xfrm>
            <a:off x="1260000" y="4284537"/>
            <a:ext cx="4320000" cy="506298"/>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sz="1000" dirty="0">
                <a:latin typeface="Book Antiqua" panose="02040602050305030304" pitchFamily="18" charset="0"/>
              </a:rPr>
              <a:t>Burs </a:t>
            </a:r>
            <a:r>
              <a:rPr lang="tr-TR" sz="1000" dirty="0" smtClean="0">
                <a:latin typeface="Book Antiqua" panose="02040602050305030304" pitchFamily="18" charset="0"/>
              </a:rPr>
              <a:t>Komisyonu tarafından belirlenen ve ilan edilen günde öğrenciler mülakatla değerlendirilir.</a:t>
            </a:r>
            <a:endParaRPr lang="tr-TR" sz="1000" dirty="0">
              <a:latin typeface="Book Antiqua" panose="02040602050305030304" pitchFamily="18" charset="0"/>
            </a:endParaRPr>
          </a:p>
        </p:txBody>
      </p:sp>
      <p:sp>
        <p:nvSpPr>
          <p:cNvPr id="32" name="object 32"/>
          <p:cNvSpPr/>
          <p:nvPr/>
        </p:nvSpPr>
        <p:spPr>
          <a:xfrm>
            <a:off x="1260000" y="3588932"/>
            <a:ext cx="4320000" cy="52586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3" name="object 33"/>
          <p:cNvSpPr txBox="1"/>
          <p:nvPr/>
        </p:nvSpPr>
        <p:spPr>
          <a:xfrm>
            <a:off x="1260000" y="3640354"/>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spc="5" dirty="0">
                <a:latin typeface="Book Antiqua" panose="02040602050305030304" pitchFamily="18" charset="0"/>
                <a:cs typeface="Book Antiqua"/>
              </a:rPr>
              <a:t>Öğrenciler </a:t>
            </a:r>
            <a:r>
              <a:rPr lang="tr-TR" sz="1000" b="1" dirty="0" smtClean="0">
                <a:latin typeface="Book Antiqua" panose="02040602050305030304" pitchFamily="18" charset="0"/>
                <a:cs typeface="Book Antiqua"/>
              </a:rPr>
              <a:t>burs </a:t>
            </a:r>
            <a:r>
              <a:rPr lang="tr-TR" sz="1000" b="1" spc="-20" dirty="0" smtClean="0">
                <a:latin typeface="Book Antiqua" panose="02040602050305030304" pitchFamily="18" charset="0"/>
                <a:cs typeface="Book Antiqua"/>
              </a:rPr>
              <a:t>başvurularını </a:t>
            </a:r>
            <a:r>
              <a:rPr lang="tr-TR" sz="1000" b="1" spc="-50" dirty="0" smtClean="0">
                <a:latin typeface="Book Antiqua" panose="02040602050305030304" pitchFamily="18" charset="0"/>
                <a:cs typeface="Book Antiqua"/>
              </a:rPr>
              <a:t>istenen </a:t>
            </a:r>
            <a:r>
              <a:rPr lang="tr-TR" sz="1000" b="1" dirty="0" smtClean="0">
                <a:latin typeface="Book Antiqua" panose="02040602050305030304" pitchFamily="18" charset="0"/>
                <a:cs typeface="Book Antiqua"/>
              </a:rPr>
              <a:t>evraklar ile birlikte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öğrenci işlerine </a:t>
            </a:r>
            <a:r>
              <a:rPr lang="tr-TR" sz="1000" b="1" spc="5" dirty="0" smtClean="0">
                <a:latin typeface="Book Antiqua" panose="02040602050305030304" pitchFamily="18" charset="0"/>
                <a:cs typeface="Book Antiqua"/>
              </a:rPr>
              <a:t>yaparlar.</a:t>
            </a:r>
            <a:endParaRPr lang="tr-TR" sz="1000" dirty="0">
              <a:latin typeface="Book Antiqua" panose="02040602050305030304" pitchFamily="18" charset="0"/>
              <a:cs typeface="Book Antiqua"/>
            </a:endParaRPr>
          </a:p>
        </p:txBody>
      </p:sp>
      <p:sp>
        <p:nvSpPr>
          <p:cNvPr id="34" name="object 34"/>
          <p:cNvSpPr/>
          <p:nvPr/>
        </p:nvSpPr>
        <p:spPr>
          <a:xfrm>
            <a:off x="1260000" y="2920099"/>
            <a:ext cx="4320000" cy="508901"/>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5" name="object 35"/>
          <p:cNvSpPr txBox="1"/>
          <p:nvPr/>
        </p:nvSpPr>
        <p:spPr>
          <a:xfrm>
            <a:off x="1260000" y="3074082"/>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spc="10" dirty="0" smtClean="0">
                <a:latin typeface="Book Antiqua" panose="02040602050305030304" pitchFamily="18" charset="0"/>
                <a:cs typeface="Book Antiqua"/>
              </a:rPr>
              <a:t>Dekanlık tarafından </a:t>
            </a:r>
            <a:r>
              <a:rPr lang="tr-TR" sz="1000" b="1" dirty="0" smtClean="0">
                <a:latin typeface="Book Antiqua" panose="02040602050305030304" pitchFamily="18" charset="0"/>
                <a:cs typeface="Book Antiqua"/>
              </a:rPr>
              <a:t>burs </a:t>
            </a:r>
            <a:r>
              <a:rPr lang="tr-TR" sz="1000" b="1" spc="10" dirty="0" smtClean="0">
                <a:latin typeface="Book Antiqua" panose="02040602050305030304" pitchFamily="18" charset="0"/>
                <a:cs typeface="Book Antiqua"/>
              </a:rPr>
              <a:t>komisyonu </a:t>
            </a:r>
            <a:r>
              <a:rPr lang="tr-TR" sz="1000" b="1" spc="-25" dirty="0" smtClean="0">
                <a:latin typeface="Book Antiqua" panose="02040602050305030304" pitchFamily="18" charset="0"/>
                <a:cs typeface="Book Antiqua"/>
              </a:rPr>
              <a:t>oluşturulur.</a:t>
            </a:r>
            <a:endParaRPr lang="tr-TR" sz="1000" dirty="0">
              <a:latin typeface="Book Antiqua" panose="02040602050305030304" pitchFamily="18" charset="0"/>
              <a:cs typeface="Book Antiqua"/>
            </a:endParaRPr>
          </a:p>
        </p:txBody>
      </p:sp>
      <p:sp>
        <p:nvSpPr>
          <p:cNvPr id="37" name="object 37"/>
          <p:cNvSpPr txBox="1"/>
          <p:nvPr/>
        </p:nvSpPr>
        <p:spPr>
          <a:xfrm>
            <a:off x="1260000" y="2198033"/>
            <a:ext cx="4320000" cy="589788"/>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lang="tr-TR" sz="1000" dirty="0" smtClean="0">
                <a:latin typeface="Book Antiqua" panose="02040602050305030304" pitchFamily="18" charset="0"/>
              </a:rPr>
              <a:t>Kurumlardan gelen burs kontenjanları ve burs ile ilgili bilgiler öğrencilere duyurulur.</a:t>
            </a:r>
            <a:endParaRPr lang="tr-TR" sz="1000" dirty="0">
              <a:latin typeface="Book Antiqua" panose="02040602050305030304" pitchFamily="18" charset="0"/>
            </a:endParaRPr>
          </a:p>
        </p:txBody>
      </p:sp>
      <p:sp>
        <p:nvSpPr>
          <p:cNvPr id="38" name="object 38"/>
          <p:cNvSpPr/>
          <p:nvPr/>
        </p:nvSpPr>
        <p:spPr>
          <a:xfrm>
            <a:off x="1260000" y="6400800"/>
            <a:ext cx="4320000" cy="69241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9" name="object 39"/>
          <p:cNvSpPr/>
          <p:nvPr/>
        </p:nvSpPr>
        <p:spPr>
          <a:xfrm>
            <a:off x="1260000" y="5642100"/>
            <a:ext cx="4320000" cy="52740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0" name="object 40"/>
          <p:cNvSpPr txBox="1"/>
          <p:nvPr/>
        </p:nvSpPr>
        <p:spPr>
          <a:xfrm>
            <a:off x="1260000" y="5716974"/>
            <a:ext cx="4320000" cy="166456"/>
          </a:xfrm>
          <a:prstGeom prst="rect">
            <a:avLst/>
          </a:prstGeom>
        </p:spPr>
        <p:txBody>
          <a:bodyPr vert="horz" wrap="square" lIns="0" tIns="6350" rIns="0" bIns="0" rtlCol="0">
            <a:spAutoFit/>
          </a:bodyPr>
          <a:lstStyle/>
          <a:p>
            <a:pPr marL="1303655" marR="5080" indent="-1291590" algn="ctr">
              <a:lnSpc>
                <a:spcPct val="104400"/>
              </a:lnSpc>
              <a:spcBef>
                <a:spcPts val="50"/>
              </a:spcBef>
            </a:pPr>
            <a:r>
              <a:rPr sz="1000" b="1" dirty="0">
                <a:latin typeface="Book Antiqua" panose="02040602050305030304" pitchFamily="18" charset="0"/>
                <a:cs typeface="Book Antiqua"/>
              </a:rPr>
              <a:t>Burs </a:t>
            </a:r>
            <a:r>
              <a:rPr lang="tr-TR" sz="1000" b="1" spc="10" dirty="0">
                <a:latin typeface="Book Antiqua" panose="02040602050305030304" pitchFamily="18" charset="0"/>
                <a:cs typeface="Book Antiqua"/>
              </a:rPr>
              <a:t>K</a:t>
            </a:r>
            <a:r>
              <a:rPr lang="tr-TR" sz="1000" b="1" spc="10" dirty="0" smtClean="0">
                <a:latin typeface="Book Antiqua" panose="02040602050305030304" pitchFamily="18" charset="0"/>
                <a:cs typeface="Book Antiqua"/>
              </a:rPr>
              <a:t>omisyonunca </a:t>
            </a:r>
            <a:r>
              <a:rPr lang="tr-TR" sz="1000" b="1" dirty="0" smtClean="0">
                <a:latin typeface="Book Antiqua" panose="02040602050305030304" pitchFamily="18" charset="0"/>
                <a:cs typeface="Book Antiqua"/>
              </a:rPr>
              <a:t>burs </a:t>
            </a:r>
            <a:r>
              <a:rPr lang="tr-TR" sz="1000" b="1" spc="15" dirty="0" smtClean="0">
                <a:latin typeface="Book Antiqua" panose="02040602050305030304" pitchFamily="18" charset="0"/>
                <a:cs typeface="Book Antiqua"/>
              </a:rPr>
              <a:t>kazanan </a:t>
            </a:r>
            <a:r>
              <a:rPr lang="tr-TR" sz="1000" b="1" spc="5" dirty="0" smtClean="0">
                <a:latin typeface="Book Antiqua" panose="02040602050305030304" pitchFamily="18" charset="0"/>
                <a:cs typeface="Book Antiqua"/>
              </a:rPr>
              <a:t>öğrenciler </a:t>
            </a:r>
            <a:r>
              <a:rPr lang="tr-TR" sz="1000" b="1" dirty="0" smtClean="0">
                <a:latin typeface="Book Antiqua" panose="02040602050305030304" pitchFamily="18" charset="0"/>
                <a:cs typeface="Book Antiqua"/>
              </a:rPr>
              <a:t>belirlenir ve ilan edilir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1" name="object 41"/>
          <p:cNvSpPr txBox="1"/>
          <p:nvPr/>
        </p:nvSpPr>
        <p:spPr>
          <a:xfrm>
            <a:off x="1260000" y="6475997"/>
            <a:ext cx="4320000" cy="484941"/>
          </a:xfrm>
          <a:prstGeom prst="rect">
            <a:avLst/>
          </a:prstGeom>
        </p:spPr>
        <p:txBody>
          <a:bodyPr vert="horz" wrap="square" lIns="0" tIns="5715" rIns="0" bIns="0" rtlCol="0">
            <a:spAutoFit/>
          </a:bodyPr>
          <a:lstStyle/>
          <a:p>
            <a:pPr marL="12700" marR="5080" indent="3175" algn="ctr">
              <a:lnSpc>
                <a:spcPct val="105000"/>
              </a:lnSpc>
              <a:spcBef>
                <a:spcPts val="45"/>
              </a:spcBef>
            </a:pPr>
            <a:endParaRPr lang="tr-TR" sz="1000" b="1" spc="5" dirty="0" smtClean="0">
              <a:latin typeface="Book Antiqua" panose="02040602050305030304" pitchFamily="18" charset="0"/>
              <a:cs typeface="Book Antiqua"/>
            </a:endParaRPr>
          </a:p>
          <a:p>
            <a:pPr marL="12700" marR="5080" indent="3175" algn="ctr">
              <a:lnSpc>
                <a:spcPct val="105000"/>
              </a:lnSpc>
              <a:spcBef>
                <a:spcPts val="45"/>
              </a:spcBef>
            </a:pPr>
            <a:r>
              <a:rPr sz="1000" b="1" spc="5" dirty="0" err="1" smtClean="0">
                <a:latin typeface="Book Antiqua" panose="02040602050305030304" pitchFamily="18" charset="0"/>
                <a:cs typeface="Book Antiqua"/>
              </a:rPr>
              <a:t>Belgeler</a:t>
            </a:r>
            <a:r>
              <a:rPr sz="1000" b="1" spc="5" dirty="0" smtClean="0">
                <a:latin typeface="Book Antiqua" panose="02040602050305030304" pitchFamily="18" charset="0"/>
                <a:cs typeface="Book Antiqua"/>
              </a:rPr>
              <a:t> </a:t>
            </a:r>
            <a:r>
              <a:rPr lang="tr-TR" sz="1000" b="1" spc="10" dirty="0" smtClean="0">
                <a:latin typeface="Book Antiqua" panose="02040602050305030304" pitchFamily="18" charset="0"/>
                <a:cs typeface="Book Antiqua"/>
              </a:rPr>
              <a:t>tamamlanarak tutulan </a:t>
            </a:r>
            <a:r>
              <a:rPr lang="tr-TR" sz="1000" b="1" spc="5" dirty="0" smtClean="0">
                <a:latin typeface="Book Antiqua" panose="02040602050305030304" pitchFamily="18" charset="0"/>
                <a:cs typeface="Book Antiqua"/>
              </a:rPr>
              <a:t>bir </a:t>
            </a:r>
            <a:r>
              <a:rPr lang="tr-TR" sz="1000" b="1" dirty="0" smtClean="0">
                <a:latin typeface="Book Antiqua" panose="02040602050305030304" pitchFamily="18" charset="0"/>
                <a:cs typeface="Book Antiqua"/>
              </a:rPr>
              <a:t>tutanakla beraber burs kazanan öğrenciler Sağlık Kültür </a:t>
            </a:r>
            <a:r>
              <a:rPr lang="tr-TR" sz="1000" b="1" dirty="0">
                <a:latin typeface="Book Antiqua" panose="02040602050305030304" pitchFamily="18" charset="0"/>
                <a:cs typeface="Book Antiqua"/>
              </a:rPr>
              <a:t>v</a:t>
            </a:r>
            <a:r>
              <a:rPr lang="tr-TR" sz="1000" b="1" dirty="0" smtClean="0">
                <a:latin typeface="Book Antiqua" panose="02040602050305030304" pitchFamily="18" charset="0"/>
                <a:cs typeface="Book Antiqua"/>
              </a:rPr>
              <a:t>e Spor Dairesi Başkanlığı’na iletilir.</a:t>
            </a:r>
            <a:endParaRPr lang="tr-TR" sz="1000" dirty="0">
              <a:latin typeface="Book Antiqua" panose="02040602050305030304" pitchFamily="18" charset="0"/>
              <a:cs typeface="Book Antiqua"/>
            </a:endParaRPr>
          </a:p>
        </p:txBody>
      </p:sp>
      <p:sp>
        <p:nvSpPr>
          <p:cNvPr id="42" name="object 42"/>
          <p:cNvSpPr/>
          <p:nvPr/>
        </p:nvSpPr>
        <p:spPr>
          <a:xfrm>
            <a:off x="1240950" y="7916069"/>
            <a:ext cx="4320000" cy="403689"/>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7" name="Dikdörtgen 6"/>
          <p:cNvSpPr/>
          <p:nvPr/>
        </p:nvSpPr>
        <p:spPr>
          <a:xfrm>
            <a:off x="1240950" y="1616849"/>
            <a:ext cx="4320000" cy="276999"/>
          </a:xfrm>
          <a:prstGeom prst="rect">
            <a:avLst/>
          </a:prstGeom>
        </p:spPr>
        <p:txBody>
          <a:bodyPr wrap="square">
            <a:spAutoFit/>
          </a:bodyPr>
          <a:lstStyle/>
          <a:p>
            <a:pPr algn="ctr"/>
            <a:r>
              <a:rPr lang="tr-TR" sz="1200" dirty="0">
                <a:solidFill>
                  <a:schemeClr val="bg1"/>
                </a:solidFill>
              </a:rPr>
              <a:t>ÖĞRENCİ BURS İŞLEMİ</a:t>
            </a:r>
          </a:p>
        </p:txBody>
      </p:sp>
      <p:sp>
        <p:nvSpPr>
          <p:cNvPr id="47" name="object 29"/>
          <p:cNvSpPr txBox="1"/>
          <p:nvPr/>
        </p:nvSpPr>
        <p:spPr>
          <a:xfrm>
            <a:off x="1230900" y="8059041"/>
            <a:ext cx="4320000" cy="198452"/>
          </a:xfrm>
          <a:prstGeom prst="rect">
            <a:avLst/>
          </a:prstGeom>
        </p:spPr>
        <p:txBody>
          <a:bodyPr vert="horz" wrap="square" lIns="0" tIns="6350" rIns="0" bIns="0" rtlCol="0">
            <a:spAutoFit/>
          </a:bodyPr>
          <a:lstStyle/>
          <a:p>
            <a:pPr marL="40005" marR="5080" indent="-27940" algn="ctr">
              <a:lnSpc>
                <a:spcPct val="104400"/>
              </a:lnSpc>
              <a:spcBef>
                <a:spcPts val="50"/>
              </a:spcBef>
            </a:pPr>
            <a:r>
              <a:rPr lang="tr-TR" sz="1200" b="1" spc="5" dirty="0" smtClean="0">
                <a:solidFill>
                  <a:schemeClr val="bg1"/>
                </a:solidFill>
                <a:latin typeface="+mj-lt"/>
                <a:cs typeface="Book Antiqua"/>
              </a:rPr>
              <a:t>İŞLEM SONU</a:t>
            </a:r>
            <a:endParaRPr lang="tr-TR" sz="1200" dirty="0">
              <a:solidFill>
                <a:schemeClr val="bg1"/>
              </a:solidFill>
              <a:latin typeface="+mj-lt"/>
              <a:cs typeface="Book Antiqua"/>
            </a:endParaRPr>
          </a:p>
        </p:txBody>
      </p:sp>
      <p:cxnSp>
        <p:nvCxnSpPr>
          <p:cNvPr id="48" name="Düz Ok Bağlayıcısı 47"/>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0" name="Düz Ok Bağlayıcısı 49"/>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o 22"/>
          <p:cNvGraphicFramePr>
            <a:graphicFrameLocks noGrp="1"/>
          </p:cNvGraphicFramePr>
          <p:nvPr>
            <p:extLst>
              <p:ext uri="{D42A27DB-BD31-4B8C-83A1-F6EECF244321}">
                <p14:modId xmlns:p14="http://schemas.microsoft.com/office/powerpoint/2010/main" val="1220823190"/>
              </p:ext>
            </p:extLst>
          </p:nvPr>
        </p:nvGraphicFramePr>
        <p:xfrm>
          <a:off x="333900" y="225479"/>
          <a:ext cx="6172200" cy="94476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294995">
                  <a:extLst>
                    <a:ext uri="{9D8B030D-6E8A-4147-A177-3AD203B41FA5}">
                      <a16:colId xmlns:a16="http://schemas.microsoft.com/office/drawing/2014/main" val="1988391275"/>
                    </a:ext>
                  </a:extLst>
                </a:gridCol>
                <a:gridCol w="1037700">
                  <a:extLst>
                    <a:ext uri="{9D8B030D-6E8A-4147-A177-3AD203B41FA5}">
                      <a16:colId xmlns:a16="http://schemas.microsoft.com/office/drawing/2014/main" val="3776322974"/>
                    </a:ext>
                  </a:extLst>
                </a:gridCol>
                <a:gridCol w="867300">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Burs Verme  İş Akış</a:t>
                      </a:r>
                      <a:r>
                        <a:rPr lang="tr-TR" sz="1100" baseline="0" dirty="0" smtClean="0">
                          <a:latin typeface="Times New Roman" panose="02020603050405020304" pitchFamily="18" charset="0"/>
                          <a:cs typeface="Times New Roman" panose="02020603050405020304" pitchFamily="18" charset="0"/>
                        </a:rPr>
                        <a:t> Süreci</a:t>
                      </a:r>
                      <a:endParaRPr lang="tr-TR" sz="1100" dirty="0" smtClean="0">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İşleri Birimi-Burs Komisyonu)</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Doküman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KYS-İA-231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İlk Yayın Tarihi</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8" name="Resim 2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2" y="280096"/>
            <a:ext cx="854075" cy="82740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p:nvPr/>
        </p:nvSpPr>
        <p:spPr>
          <a:xfrm>
            <a:off x="2575685" y="7128243"/>
            <a:ext cx="299085" cy="6985"/>
          </a:xfrm>
          <a:custGeom>
            <a:avLst/>
            <a:gdLst/>
            <a:ahLst/>
            <a:cxnLst/>
            <a:rect l="l" t="t" r="r" b="b"/>
            <a:pathLst>
              <a:path w="299085" h="6984">
                <a:moveTo>
                  <a:pt x="0" y="6413"/>
                </a:moveTo>
                <a:lnTo>
                  <a:pt x="299085" y="0"/>
                </a:lnTo>
              </a:path>
            </a:pathLst>
          </a:custGeom>
          <a:ln w="25145">
            <a:solidFill>
              <a:srgbClr val="375F92"/>
            </a:solidFill>
          </a:ln>
        </p:spPr>
        <p:txBody>
          <a:bodyPr wrap="square" lIns="0" tIns="0" rIns="0" bIns="0" rtlCol="0"/>
          <a:lstStyle/>
          <a:p>
            <a:endParaRPr sz="2400">
              <a:latin typeface="+mj-lt"/>
            </a:endParaRPr>
          </a:p>
        </p:txBody>
      </p:sp>
      <p:sp>
        <p:nvSpPr>
          <p:cNvPr id="14" name="object 14"/>
          <p:cNvSpPr/>
          <p:nvPr/>
        </p:nvSpPr>
        <p:spPr>
          <a:xfrm>
            <a:off x="1275588" y="1152752"/>
            <a:ext cx="4356100" cy="474752"/>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6" name="object 16"/>
          <p:cNvSpPr txBox="1"/>
          <p:nvPr/>
        </p:nvSpPr>
        <p:spPr>
          <a:xfrm>
            <a:off x="2052224" y="1288499"/>
            <a:ext cx="2640012"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MALZEME SATIN ALMA SÜREC</a:t>
            </a:r>
            <a:r>
              <a:rPr lang="tr-TR" sz="1200" b="1" dirty="0">
                <a:solidFill>
                  <a:srgbClr val="FFFFFF"/>
                </a:solidFill>
                <a:latin typeface="+mj-lt"/>
                <a:cs typeface="Book Antiqua"/>
              </a:rPr>
              <a:t>İ</a:t>
            </a:r>
            <a:endParaRPr sz="1200" dirty="0">
              <a:latin typeface="+mj-lt"/>
              <a:cs typeface="Book Antiqua"/>
            </a:endParaRPr>
          </a:p>
        </p:txBody>
      </p:sp>
      <p:sp>
        <p:nvSpPr>
          <p:cNvPr id="17" name="object 17"/>
          <p:cNvSpPr/>
          <p:nvPr/>
        </p:nvSpPr>
        <p:spPr>
          <a:xfrm>
            <a:off x="1224000" y="2956162"/>
            <a:ext cx="4320000" cy="333309"/>
          </a:xfrm>
          <a:prstGeom prst="rect">
            <a:avLst/>
          </a:prstGeom>
          <a:solidFill>
            <a:schemeClr val="tx2">
              <a:lumMod val="40000"/>
              <a:lumOff val="60000"/>
            </a:schemeClr>
          </a:solidFill>
        </p:spPr>
        <p:txBody>
          <a:bodyPr wrap="square" lIns="0" tIns="0" rIns="0" bIns="0" rtlCol="0"/>
          <a:lstStyle/>
          <a:p>
            <a:pPr algn="ctr"/>
            <a:endParaRPr sz="1100" b="1"/>
          </a:p>
        </p:txBody>
      </p:sp>
      <p:sp>
        <p:nvSpPr>
          <p:cNvPr id="19" name="object 19"/>
          <p:cNvSpPr/>
          <p:nvPr/>
        </p:nvSpPr>
        <p:spPr>
          <a:xfrm>
            <a:off x="1224000" y="1673116"/>
            <a:ext cx="4320000" cy="489940"/>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p:nvPr/>
        </p:nvSpPr>
        <p:spPr>
          <a:xfrm>
            <a:off x="3905566" y="7405683"/>
            <a:ext cx="1314196" cy="365353"/>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21" name="object 21"/>
          <p:cNvSpPr/>
          <p:nvPr/>
        </p:nvSpPr>
        <p:spPr>
          <a:xfrm>
            <a:off x="1224000" y="2186551"/>
            <a:ext cx="4320000" cy="740511"/>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22" name="object 22"/>
          <p:cNvSpPr txBox="1"/>
          <p:nvPr/>
        </p:nvSpPr>
        <p:spPr>
          <a:xfrm>
            <a:off x="1175925" y="3031675"/>
            <a:ext cx="4320000" cy="167354"/>
          </a:xfrm>
          <a:prstGeom prst="rect">
            <a:avLst/>
          </a:prstGeom>
        </p:spPr>
        <p:txBody>
          <a:bodyPr vert="horz" wrap="square" lIns="0" tIns="13335" rIns="0" bIns="0" rtlCol="0">
            <a:spAutoFit/>
          </a:bodyPr>
          <a:lstStyle/>
          <a:p>
            <a:pPr marL="12700" algn="ctr">
              <a:lnSpc>
                <a:spcPct val="100000"/>
              </a:lnSpc>
              <a:spcBef>
                <a:spcPts val="105"/>
              </a:spcBef>
            </a:pPr>
            <a:r>
              <a:rPr lang="tr-TR" sz="1000" b="1" dirty="0" smtClean="0">
                <a:latin typeface="Book Antiqua" panose="02040602050305030304" pitchFamily="18" charset="0"/>
                <a:cs typeface="Book Antiqua"/>
              </a:rPr>
              <a:t>Teklif yolu ile,</a:t>
            </a:r>
            <a:endParaRPr lang="tr-TR" sz="1000" dirty="0">
              <a:latin typeface="Book Antiqua" panose="02040602050305030304" pitchFamily="18" charset="0"/>
              <a:cs typeface="Book Antiqua"/>
            </a:endParaRPr>
          </a:p>
        </p:txBody>
      </p:sp>
      <p:sp>
        <p:nvSpPr>
          <p:cNvPr id="23" name="object 23"/>
          <p:cNvSpPr txBox="1"/>
          <p:nvPr/>
        </p:nvSpPr>
        <p:spPr>
          <a:xfrm>
            <a:off x="333081" y="6069936"/>
            <a:ext cx="2288617" cy="344325"/>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En düşük fiyatı veren firmaya teklifin kabul edildiği haber verilir.</a:t>
            </a:r>
            <a:endParaRPr lang="tr-TR" sz="1000" dirty="0">
              <a:latin typeface="Book Antiqua" panose="02040602050305030304" pitchFamily="18" charset="0"/>
            </a:endParaRPr>
          </a:p>
        </p:txBody>
      </p:sp>
      <p:sp>
        <p:nvSpPr>
          <p:cNvPr id="24" name="object 24"/>
          <p:cNvSpPr txBox="1"/>
          <p:nvPr/>
        </p:nvSpPr>
        <p:spPr>
          <a:xfrm>
            <a:off x="1652397" y="1736952"/>
            <a:ext cx="3630675" cy="328295"/>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Malzeme talebinde bulunan ilgili personel taleplerini dilekçe ile</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Dekanlığa iletir.</a:t>
            </a:r>
            <a:endParaRPr lang="tr-TR" sz="1000" dirty="0">
              <a:latin typeface="Book Antiqua" panose="02040602050305030304" pitchFamily="18" charset="0"/>
              <a:cs typeface="Book Antiqua"/>
            </a:endParaRPr>
          </a:p>
        </p:txBody>
      </p:sp>
      <p:sp>
        <p:nvSpPr>
          <p:cNvPr id="25" name="object 25"/>
          <p:cNvSpPr txBox="1"/>
          <p:nvPr/>
        </p:nvSpPr>
        <p:spPr>
          <a:xfrm>
            <a:off x="4050155" y="7454472"/>
            <a:ext cx="1025017"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26" name="object 26"/>
          <p:cNvSpPr txBox="1"/>
          <p:nvPr/>
        </p:nvSpPr>
        <p:spPr>
          <a:xfrm>
            <a:off x="1224000" y="2452785"/>
            <a:ext cx="4320000" cy="166456"/>
          </a:xfrm>
          <a:prstGeom prst="rect">
            <a:avLst/>
          </a:prstGeom>
        </p:spPr>
        <p:txBody>
          <a:bodyPr vert="horz" wrap="square" lIns="0" tIns="6350" rIns="0" bIns="0" rtlCol="0">
            <a:spAutoFit/>
          </a:bodyPr>
          <a:lstStyle/>
          <a:p>
            <a:pPr marL="12700" marR="5080" algn="ctr">
              <a:lnSpc>
                <a:spcPct val="104400"/>
              </a:lnSpc>
              <a:spcBef>
                <a:spcPts val="50"/>
              </a:spcBef>
            </a:pPr>
            <a:r>
              <a:rPr lang="tr-TR" sz="1000" b="1" dirty="0" smtClean="0">
                <a:latin typeface="Book Antiqua" panose="02040602050305030304" pitchFamily="18" charset="0"/>
                <a:cs typeface="Book Antiqua"/>
              </a:rPr>
              <a:t>Alınacak malzeme yüksek bütçeli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değilse;</a:t>
            </a:r>
            <a:endParaRPr lang="tr-TR" sz="1000" dirty="0">
              <a:latin typeface="Book Antiqua" panose="02040602050305030304" pitchFamily="18" charset="0"/>
              <a:cs typeface="Book Antiqua"/>
            </a:endParaRPr>
          </a:p>
        </p:txBody>
      </p:sp>
      <p:sp>
        <p:nvSpPr>
          <p:cNvPr id="29" name="object 29"/>
          <p:cNvSpPr/>
          <p:nvPr/>
        </p:nvSpPr>
        <p:spPr>
          <a:xfrm>
            <a:off x="2986440" y="6334659"/>
            <a:ext cx="3366643" cy="466140"/>
          </a:xfrm>
          <a:prstGeom prst="rect">
            <a:avLst/>
          </a:prstGeom>
          <a:solidFill>
            <a:schemeClr val="tx2">
              <a:lumMod val="40000"/>
              <a:lumOff val="60000"/>
            </a:schemeClr>
          </a:solidFill>
        </p:spPr>
        <p:txBody>
          <a:bodyPr wrap="square" lIns="0" tIns="0" rIns="0" bIns="0" rtlCol="0"/>
          <a:lstStyle/>
          <a:p>
            <a:pPr algn="ctr"/>
            <a:endParaRPr sz="1100" b="1"/>
          </a:p>
        </p:txBody>
      </p:sp>
      <p:sp>
        <p:nvSpPr>
          <p:cNvPr id="31" name="object 31"/>
          <p:cNvSpPr txBox="1"/>
          <p:nvPr/>
        </p:nvSpPr>
        <p:spPr>
          <a:xfrm>
            <a:off x="3181347" y="6931976"/>
            <a:ext cx="2811524" cy="342530"/>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Malların ödemesi yapılmak üzere muhasebe  evrakları Rektörlüğe gönderilir.</a:t>
            </a:r>
            <a:endParaRPr lang="tr-TR" sz="1000" dirty="0">
              <a:latin typeface="Book Antiqua" panose="02040602050305030304" pitchFamily="18" charset="0"/>
            </a:endParaRPr>
          </a:p>
        </p:txBody>
      </p:sp>
      <p:sp>
        <p:nvSpPr>
          <p:cNvPr id="32" name="object 32"/>
          <p:cNvSpPr/>
          <p:nvPr/>
        </p:nvSpPr>
        <p:spPr>
          <a:xfrm>
            <a:off x="2905122" y="5399150"/>
            <a:ext cx="8890" cy="1750695"/>
          </a:xfrm>
          <a:custGeom>
            <a:avLst/>
            <a:gdLst/>
            <a:ahLst/>
            <a:cxnLst/>
            <a:rect l="l" t="t" r="r" b="b"/>
            <a:pathLst>
              <a:path w="8889" h="1750695">
                <a:moveTo>
                  <a:pt x="0" y="1750174"/>
                </a:moveTo>
                <a:lnTo>
                  <a:pt x="8890" y="0"/>
                </a:lnTo>
              </a:path>
            </a:pathLst>
          </a:custGeom>
          <a:ln w="25146">
            <a:solidFill>
              <a:srgbClr val="375F92"/>
            </a:solidFill>
          </a:ln>
        </p:spPr>
        <p:txBody>
          <a:bodyPr wrap="square" lIns="0" tIns="0" rIns="0" bIns="0" rtlCol="0"/>
          <a:lstStyle/>
          <a:p>
            <a:endParaRPr sz="2400">
              <a:latin typeface="+mj-lt"/>
            </a:endParaRPr>
          </a:p>
        </p:txBody>
      </p:sp>
      <p:sp>
        <p:nvSpPr>
          <p:cNvPr id="34" name="object 34"/>
          <p:cNvSpPr/>
          <p:nvPr/>
        </p:nvSpPr>
        <p:spPr>
          <a:xfrm>
            <a:off x="4422013" y="6072556"/>
            <a:ext cx="1905" cy="224154"/>
          </a:xfrm>
          <a:custGeom>
            <a:avLst/>
            <a:gdLst/>
            <a:ahLst/>
            <a:cxnLst/>
            <a:rect l="l" t="t" r="r" b="b"/>
            <a:pathLst>
              <a:path w="1904" h="224154">
                <a:moveTo>
                  <a:pt x="762" y="-12573"/>
                </a:moveTo>
                <a:lnTo>
                  <a:pt x="762" y="236219"/>
                </a:lnTo>
              </a:path>
            </a:pathLst>
          </a:custGeom>
          <a:ln w="26670">
            <a:solidFill>
              <a:srgbClr val="375F92"/>
            </a:solidFill>
          </a:ln>
        </p:spPr>
        <p:txBody>
          <a:bodyPr wrap="square" lIns="0" tIns="0" rIns="0" bIns="0" rtlCol="0"/>
          <a:lstStyle/>
          <a:p>
            <a:endParaRPr sz="2400">
              <a:latin typeface="+mj-lt"/>
            </a:endParaRPr>
          </a:p>
        </p:txBody>
      </p:sp>
      <p:sp>
        <p:nvSpPr>
          <p:cNvPr id="36" name="object 36"/>
          <p:cNvSpPr/>
          <p:nvPr/>
        </p:nvSpPr>
        <p:spPr>
          <a:xfrm>
            <a:off x="1224000" y="3392011"/>
            <a:ext cx="4320000" cy="378867"/>
          </a:xfrm>
          <a:prstGeom prst="rect">
            <a:avLst/>
          </a:prstGeom>
          <a:solidFill>
            <a:schemeClr val="tx2">
              <a:lumMod val="40000"/>
              <a:lumOff val="60000"/>
            </a:schemeClr>
          </a:solidFill>
        </p:spPr>
        <p:txBody>
          <a:bodyPr wrap="square" lIns="0" tIns="0" rIns="0" bIns="0" rtlCol="0"/>
          <a:lstStyle/>
          <a:p>
            <a:pPr algn="ctr"/>
            <a:endParaRPr sz="1100" b="1"/>
          </a:p>
        </p:txBody>
      </p:sp>
      <p:sp>
        <p:nvSpPr>
          <p:cNvPr id="37" name="object 37"/>
          <p:cNvSpPr txBox="1"/>
          <p:nvPr/>
        </p:nvSpPr>
        <p:spPr>
          <a:xfrm>
            <a:off x="1211230" y="3489833"/>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Piyasa araştırması yapılarak malın fiyatı öğrenilir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0" name="object 40"/>
          <p:cNvSpPr/>
          <p:nvPr/>
        </p:nvSpPr>
        <p:spPr>
          <a:xfrm>
            <a:off x="1211230" y="3882264"/>
            <a:ext cx="4320000" cy="351299"/>
          </a:xfrm>
          <a:prstGeom prst="rect">
            <a:avLst/>
          </a:prstGeom>
          <a:solidFill>
            <a:schemeClr val="tx2">
              <a:lumMod val="40000"/>
              <a:lumOff val="60000"/>
            </a:schemeClr>
          </a:solidFill>
        </p:spPr>
        <p:txBody>
          <a:bodyPr wrap="square" lIns="0" tIns="0" rIns="0" bIns="0" rtlCol="0"/>
          <a:lstStyle/>
          <a:p>
            <a:pPr algn="ctr"/>
            <a:endParaRPr sz="1100" b="1"/>
          </a:p>
        </p:txBody>
      </p:sp>
      <p:sp>
        <p:nvSpPr>
          <p:cNvPr id="41" name="object 41"/>
          <p:cNvSpPr txBox="1"/>
          <p:nvPr/>
        </p:nvSpPr>
        <p:spPr>
          <a:xfrm>
            <a:off x="1224000" y="3961024"/>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Malın fiyatı uygunsa harcama yetkilisi alınması yönünde onay</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verir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46" name="object 46"/>
          <p:cNvSpPr/>
          <p:nvPr/>
        </p:nvSpPr>
        <p:spPr>
          <a:xfrm>
            <a:off x="1198530" y="4732164"/>
            <a:ext cx="4320000" cy="410830"/>
          </a:xfrm>
          <a:prstGeom prst="rect">
            <a:avLst/>
          </a:prstGeom>
          <a:solidFill>
            <a:schemeClr val="tx2">
              <a:lumMod val="40000"/>
              <a:lumOff val="60000"/>
            </a:schemeClr>
          </a:solidFill>
        </p:spPr>
        <p:txBody>
          <a:bodyPr wrap="square" lIns="0" tIns="0" rIns="0" bIns="0" rtlCol="0"/>
          <a:lstStyle/>
          <a:p>
            <a:pPr algn="ctr"/>
            <a:endParaRPr sz="1100" b="1"/>
          </a:p>
        </p:txBody>
      </p:sp>
      <p:sp>
        <p:nvSpPr>
          <p:cNvPr id="47" name="object 47"/>
          <p:cNvSpPr txBox="1"/>
          <p:nvPr/>
        </p:nvSpPr>
        <p:spPr>
          <a:xfrm>
            <a:off x="1198530" y="4790485"/>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Firmalara fiyat belirlemesi için teklif mektupları gönderilir.</a:t>
            </a:r>
            <a:endParaRPr lang="tr-TR" sz="1000" dirty="0">
              <a:latin typeface="Book Antiqua" panose="02040602050305030304" pitchFamily="18" charset="0"/>
              <a:cs typeface="Book Antiqua"/>
            </a:endParaRPr>
          </a:p>
        </p:txBody>
      </p:sp>
      <p:sp>
        <p:nvSpPr>
          <p:cNvPr id="50" name="object 50"/>
          <p:cNvSpPr/>
          <p:nvPr/>
        </p:nvSpPr>
        <p:spPr>
          <a:xfrm>
            <a:off x="1198530" y="4317883"/>
            <a:ext cx="4320000" cy="362340"/>
          </a:xfrm>
          <a:prstGeom prst="rect">
            <a:avLst/>
          </a:prstGeom>
          <a:solidFill>
            <a:schemeClr val="tx2">
              <a:lumMod val="40000"/>
              <a:lumOff val="60000"/>
            </a:schemeClr>
          </a:solidFill>
        </p:spPr>
        <p:txBody>
          <a:bodyPr wrap="square" lIns="0" tIns="0" rIns="0" bIns="0" rtlCol="0"/>
          <a:lstStyle/>
          <a:p>
            <a:pPr algn="ctr"/>
            <a:endParaRPr sz="1100" b="1"/>
          </a:p>
        </p:txBody>
      </p:sp>
      <p:sp>
        <p:nvSpPr>
          <p:cNvPr id="51" name="object 51"/>
          <p:cNvSpPr txBox="1"/>
          <p:nvPr/>
        </p:nvSpPr>
        <p:spPr>
          <a:xfrm>
            <a:off x="1293638" y="4390363"/>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Teklif yapılacak firmalar belirlenir.</a:t>
            </a:r>
            <a:endParaRPr lang="tr-TR" sz="1000" dirty="0">
              <a:latin typeface="Book Antiqua" panose="02040602050305030304" pitchFamily="18" charset="0"/>
              <a:cs typeface="Book Antiqua"/>
            </a:endParaRPr>
          </a:p>
        </p:txBody>
      </p:sp>
      <p:sp>
        <p:nvSpPr>
          <p:cNvPr id="52" name="object 52"/>
          <p:cNvSpPr/>
          <p:nvPr/>
        </p:nvSpPr>
        <p:spPr>
          <a:xfrm>
            <a:off x="1175926" y="5246591"/>
            <a:ext cx="130794" cy="268298"/>
          </a:xfrm>
          <a:custGeom>
            <a:avLst/>
            <a:gdLst/>
            <a:ahLst/>
            <a:cxnLst/>
            <a:rect l="l" t="t" r="r" b="b"/>
            <a:pathLst>
              <a:path w="9525" h="214629">
                <a:moveTo>
                  <a:pt x="9525" y="0"/>
                </a:moveTo>
                <a:lnTo>
                  <a:pt x="0" y="214248"/>
                </a:lnTo>
              </a:path>
            </a:pathLst>
          </a:custGeom>
          <a:ln w="25144">
            <a:solidFill>
              <a:srgbClr val="375F92"/>
            </a:solidFill>
          </a:ln>
        </p:spPr>
        <p:txBody>
          <a:bodyPr wrap="square" lIns="0" tIns="0" rIns="0" bIns="0" rtlCol="0"/>
          <a:lstStyle/>
          <a:p>
            <a:endParaRPr sz="2400">
              <a:latin typeface="+mj-lt"/>
            </a:endParaRPr>
          </a:p>
        </p:txBody>
      </p:sp>
      <p:sp>
        <p:nvSpPr>
          <p:cNvPr id="54" name="object 54"/>
          <p:cNvSpPr/>
          <p:nvPr/>
        </p:nvSpPr>
        <p:spPr>
          <a:xfrm>
            <a:off x="395541" y="5514889"/>
            <a:ext cx="2163699" cy="477342"/>
          </a:xfrm>
          <a:prstGeom prst="rect">
            <a:avLst/>
          </a:prstGeom>
          <a:solidFill>
            <a:schemeClr val="tx2">
              <a:lumMod val="40000"/>
              <a:lumOff val="60000"/>
            </a:schemeClr>
          </a:solidFill>
        </p:spPr>
        <p:txBody>
          <a:bodyPr wrap="square" lIns="0" tIns="0" rIns="0" bIns="0" rtlCol="0"/>
          <a:lstStyle/>
          <a:p>
            <a:pPr algn="ctr"/>
            <a:endParaRPr sz="1100" b="1"/>
          </a:p>
        </p:txBody>
      </p:sp>
      <p:sp>
        <p:nvSpPr>
          <p:cNvPr id="55" name="object 55"/>
          <p:cNvSpPr txBox="1"/>
          <p:nvPr/>
        </p:nvSpPr>
        <p:spPr>
          <a:xfrm>
            <a:off x="698678" y="5571088"/>
            <a:ext cx="1644548" cy="326500"/>
          </a:xfrm>
          <a:prstGeom prst="rect">
            <a:avLst/>
          </a:prstGeom>
        </p:spPr>
        <p:txBody>
          <a:bodyPr vert="horz" wrap="square" lIns="0" tIns="6350" rIns="0" bIns="0" rtlCol="0">
            <a:spAutoFit/>
          </a:bodyPr>
          <a:lstStyle/>
          <a:p>
            <a:pPr marL="20320" marR="5080" indent="-7620">
              <a:lnSpc>
                <a:spcPct val="104400"/>
              </a:lnSpc>
              <a:spcBef>
                <a:spcPts val="50"/>
              </a:spcBef>
            </a:pPr>
            <a:r>
              <a:rPr lang="tr-TR" sz="1000" b="1" dirty="0" smtClean="0">
                <a:latin typeface="Book Antiqua" panose="02040602050305030304" pitchFamily="18" charset="0"/>
                <a:cs typeface="Book Antiqua"/>
              </a:rPr>
              <a:t>Gelen teklif mektupları  değerlendirmeye alınır.</a:t>
            </a:r>
            <a:endParaRPr lang="tr-TR" sz="1000" dirty="0">
              <a:latin typeface="Book Antiqua" panose="02040602050305030304" pitchFamily="18" charset="0"/>
              <a:cs typeface="Book Antiqua"/>
            </a:endParaRPr>
          </a:p>
        </p:txBody>
      </p:sp>
      <p:sp>
        <p:nvSpPr>
          <p:cNvPr id="56" name="object 56"/>
          <p:cNvSpPr/>
          <p:nvPr/>
        </p:nvSpPr>
        <p:spPr>
          <a:xfrm>
            <a:off x="301407" y="7062376"/>
            <a:ext cx="2195449" cy="466140"/>
          </a:xfrm>
          <a:prstGeom prst="rect">
            <a:avLst/>
          </a:prstGeom>
          <a:solidFill>
            <a:schemeClr val="tx2">
              <a:lumMod val="40000"/>
              <a:lumOff val="60000"/>
            </a:schemeClr>
          </a:solidFill>
        </p:spPr>
        <p:txBody>
          <a:bodyPr wrap="square" lIns="0" tIns="0" rIns="0" bIns="0" rtlCol="0"/>
          <a:lstStyle/>
          <a:p>
            <a:pPr algn="ctr"/>
            <a:endParaRPr sz="1100" b="1"/>
          </a:p>
        </p:txBody>
      </p:sp>
      <p:sp>
        <p:nvSpPr>
          <p:cNvPr id="57" name="object 57"/>
          <p:cNvSpPr txBox="1"/>
          <p:nvPr/>
        </p:nvSpPr>
        <p:spPr>
          <a:xfrm>
            <a:off x="741996" y="7127972"/>
            <a:ext cx="1705737" cy="326500"/>
          </a:xfrm>
          <a:prstGeom prst="rect">
            <a:avLst/>
          </a:prstGeom>
        </p:spPr>
        <p:txBody>
          <a:bodyPr vert="horz" wrap="square" lIns="0" tIns="6350" rIns="0" bIns="0" rtlCol="0">
            <a:spAutoFit/>
          </a:bodyPr>
          <a:lstStyle/>
          <a:p>
            <a:pPr marL="12700" marR="5080" indent="91440">
              <a:lnSpc>
                <a:spcPct val="104400"/>
              </a:lnSpc>
              <a:spcBef>
                <a:spcPts val="50"/>
              </a:spcBef>
            </a:pPr>
            <a:r>
              <a:rPr lang="tr-TR" sz="1000" b="1" dirty="0" smtClean="0">
                <a:latin typeface="Book Antiqua" panose="02040602050305030304" pitchFamily="18" charset="0"/>
                <a:cs typeface="Book Antiqua"/>
              </a:rPr>
              <a:t>Muayene komisyonu  malzemeyi kontrol</a:t>
            </a:r>
            <a:r>
              <a:rPr lang="tr-TR" sz="1000" b="1" spc="-9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eder.</a:t>
            </a:r>
            <a:endParaRPr lang="tr-TR" sz="1000" dirty="0">
              <a:latin typeface="Book Antiqua" panose="02040602050305030304" pitchFamily="18" charset="0"/>
              <a:cs typeface="Book Antiqua"/>
            </a:endParaRPr>
          </a:p>
        </p:txBody>
      </p:sp>
      <p:sp>
        <p:nvSpPr>
          <p:cNvPr id="60" name="object 60"/>
          <p:cNvSpPr/>
          <p:nvPr/>
        </p:nvSpPr>
        <p:spPr>
          <a:xfrm>
            <a:off x="376681" y="6484629"/>
            <a:ext cx="2163699" cy="478739"/>
          </a:xfrm>
          <a:prstGeom prst="rect">
            <a:avLst/>
          </a:prstGeom>
          <a:solidFill>
            <a:schemeClr val="tx2">
              <a:lumMod val="40000"/>
              <a:lumOff val="60000"/>
            </a:schemeClr>
          </a:solidFill>
        </p:spPr>
        <p:txBody>
          <a:bodyPr wrap="square" lIns="0" tIns="0" rIns="0" bIns="0" rtlCol="0"/>
          <a:lstStyle/>
          <a:p>
            <a:pPr algn="ctr"/>
            <a:endParaRPr sz="1100" b="1"/>
          </a:p>
        </p:txBody>
      </p:sp>
      <p:sp>
        <p:nvSpPr>
          <p:cNvPr id="61" name="object 61"/>
          <p:cNvSpPr txBox="1"/>
          <p:nvPr/>
        </p:nvSpPr>
        <p:spPr>
          <a:xfrm>
            <a:off x="612356" y="6564095"/>
            <a:ext cx="1799627" cy="326500"/>
          </a:xfrm>
          <a:prstGeom prst="rect">
            <a:avLst/>
          </a:prstGeom>
        </p:spPr>
        <p:txBody>
          <a:bodyPr vert="horz" wrap="square" lIns="0" tIns="6350" rIns="0" bIns="0" rtlCol="0">
            <a:spAutoFit/>
          </a:bodyPr>
          <a:lstStyle/>
          <a:p>
            <a:pPr marL="12700" marR="5080" indent="68580">
              <a:lnSpc>
                <a:spcPct val="104400"/>
              </a:lnSpc>
              <a:spcBef>
                <a:spcPts val="50"/>
              </a:spcBef>
            </a:pPr>
            <a:r>
              <a:rPr lang="tr-TR" sz="1000" b="1" dirty="0" smtClean="0">
                <a:latin typeface="Book Antiqua" panose="02040602050305030304" pitchFamily="18" charset="0"/>
                <a:cs typeface="Book Antiqua"/>
              </a:rPr>
              <a:t>Firma en kısa sürede  malzemeyi teslim</a:t>
            </a:r>
            <a:r>
              <a:rPr lang="tr-TR" sz="1000" b="1" spc="-9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eder.</a:t>
            </a:r>
            <a:endParaRPr lang="tr-TR" sz="1000" dirty="0">
              <a:latin typeface="Book Antiqua" panose="02040602050305030304" pitchFamily="18" charset="0"/>
              <a:cs typeface="Book Antiqua"/>
            </a:endParaRPr>
          </a:p>
        </p:txBody>
      </p:sp>
      <p:sp>
        <p:nvSpPr>
          <p:cNvPr id="64" name="object 64"/>
          <p:cNvSpPr/>
          <p:nvPr/>
        </p:nvSpPr>
        <p:spPr>
          <a:xfrm>
            <a:off x="2905122" y="5436746"/>
            <a:ext cx="552450" cy="0"/>
          </a:xfrm>
          <a:custGeom>
            <a:avLst/>
            <a:gdLst/>
            <a:ahLst/>
            <a:cxnLst/>
            <a:rect l="l" t="t" r="r" b="b"/>
            <a:pathLst>
              <a:path w="552450">
                <a:moveTo>
                  <a:pt x="0" y="0"/>
                </a:moveTo>
                <a:lnTo>
                  <a:pt x="552196" y="0"/>
                </a:lnTo>
              </a:path>
            </a:pathLst>
          </a:custGeom>
          <a:ln w="25146">
            <a:solidFill>
              <a:srgbClr val="375F92"/>
            </a:solidFill>
          </a:ln>
        </p:spPr>
        <p:txBody>
          <a:bodyPr wrap="square" lIns="0" tIns="0" rIns="0" bIns="0" rtlCol="0"/>
          <a:lstStyle/>
          <a:p>
            <a:endParaRPr sz="2400">
              <a:latin typeface="+mj-lt"/>
            </a:endParaRPr>
          </a:p>
        </p:txBody>
      </p:sp>
      <p:sp>
        <p:nvSpPr>
          <p:cNvPr id="66" name="object 66"/>
          <p:cNvSpPr/>
          <p:nvPr/>
        </p:nvSpPr>
        <p:spPr>
          <a:xfrm>
            <a:off x="3344100" y="5150438"/>
            <a:ext cx="1964563" cy="614527"/>
          </a:xfrm>
          <a:prstGeom prst="rect">
            <a:avLst/>
          </a:prstGeom>
          <a:blipFill>
            <a:blip r:embed="rId4" cstate="print"/>
            <a:stretch>
              <a:fillRect/>
            </a:stretch>
          </a:blipFill>
        </p:spPr>
        <p:txBody>
          <a:bodyPr wrap="square" lIns="0" tIns="0" rIns="0" bIns="0" rtlCol="0"/>
          <a:lstStyle/>
          <a:p>
            <a:endParaRPr sz="2400">
              <a:latin typeface="+mj-lt"/>
            </a:endParaRPr>
          </a:p>
        </p:txBody>
      </p:sp>
      <p:sp>
        <p:nvSpPr>
          <p:cNvPr id="67" name="object 67"/>
          <p:cNvSpPr txBox="1"/>
          <p:nvPr/>
        </p:nvSpPr>
        <p:spPr>
          <a:xfrm>
            <a:off x="4076065" y="5275224"/>
            <a:ext cx="973199" cy="326500"/>
          </a:xfrm>
          <a:prstGeom prst="rect">
            <a:avLst/>
          </a:prstGeom>
        </p:spPr>
        <p:txBody>
          <a:bodyPr vert="horz" wrap="square" lIns="0" tIns="6350" rIns="0" bIns="0" rtlCol="0">
            <a:spAutoFit/>
          </a:bodyPr>
          <a:lstStyle/>
          <a:p>
            <a:pPr marL="12700" marR="5080" indent="53340">
              <a:lnSpc>
                <a:spcPct val="104400"/>
              </a:lnSpc>
              <a:spcBef>
                <a:spcPts val="50"/>
              </a:spcBef>
            </a:pPr>
            <a:r>
              <a:rPr lang="tr-TR" sz="1000" b="1" dirty="0" smtClean="0">
                <a:latin typeface="Book Antiqua" panose="02040602050305030304" pitchFamily="18" charset="0"/>
                <a:cs typeface="Book Antiqua"/>
              </a:rPr>
              <a:t>Malzeme  uygun</a:t>
            </a:r>
            <a:r>
              <a:rPr lang="tr-TR" sz="1000" b="1" spc="-1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mu?</a:t>
            </a:r>
            <a:endParaRPr lang="tr-TR" sz="1000" dirty="0">
              <a:latin typeface="Book Antiqua" panose="02040602050305030304" pitchFamily="18" charset="0"/>
              <a:cs typeface="Book Antiqua"/>
            </a:endParaRPr>
          </a:p>
        </p:txBody>
      </p:sp>
      <p:sp>
        <p:nvSpPr>
          <p:cNvPr id="68" name="object 68"/>
          <p:cNvSpPr/>
          <p:nvPr/>
        </p:nvSpPr>
        <p:spPr>
          <a:xfrm>
            <a:off x="5613638" y="5447706"/>
            <a:ext cx="1121079" cy="544525"/>
          </a:xfrm>
          <a:prstGeom prst="rect">
            <a:avLst/>
          </a:prstGeom>
          <a:blipFill>
            <a:blip r:embed="rId5" cstate="print"/>
            <a:stretch>
              <a:fillRect/>
            </a:stretch>
          </a:blipFill>
        </p:spPr>
        <p:txBody>
          <a:bodyPr wrap="square" lIns="0" tIns="0" rIns="0" bIns="0" rtlCol="0"/>
          <a:lstStyle/>
          <a:p>
            <a:endParaRPr sz="2400">
              <a:latin typeface="+mj-lt"/>
            </a:endParaRPr>
          </a:p>
        </p:txBody>
      </p:sp>
      <p:sp>
        <p:nvSpPr>
          <p:cNvPr id="69" name="object 69"/>
          <p:cNvSpPr txBox="1"/>
          <p:nvPr/>
        </p:nvSpPr>
        <p:spPr>
          <a:xfrm>
            <a:off x="5754147" y="5587408"/>
            <a:ext cx="983236" cy="167097"/>
          </a:xfrm>
          <a:prstGeom prst="rect">
            <a:avLst/>
          </a:prstGeom>
        </p:spPr>
        <p:txBody>
          <a:bodyPr vert="horz" wrap="square" lIns="0" tIns="6985" rIns="0" bIns="0" rtlCol="0">
            <a:spAutoFit/>
          </a:bodyPr>
          <a:lstStyle/>
          <a:p>
            <a:pPr marL="109855" marR="5080" indent="-97790">
              <a:lnSpc>
                <a:spcPct val="103600"/>
              </a:lnSpc>
              <a:spcBef>
                <a:spcPts val="55"/>
              </a:spcBef>
            </a:pPr>
            <a:r>
              <a:rPr lang="tr-TR" sz="1000" b="1" dirty="0" smtClean="0">
                <a:solidFill>
                  <a:srgbClr val="FFFFFF"/>
                </a:solidFill>
                <a:latin typeface="Book Antiqua" panose="02040602050305030304" pitchFamily="18" charset="0"/>
                <a:cs typeface="Book Antiqua"/>
              </a:rPr>
              <a:t>Mal</a:t>
            </a:r>
            <a:r>
              <a:rPr lang="tr-TR" sz="1000" b="1" spc="-90" dirty="0" smtClean="0">
                <a:solidFill>
                  <a:srgbClr val="FFFFFF"/>
                </a:solidFill>
                <a:latin typeface="Book Antiqua" panose="02040602050305030304" pitchFamily="18" charset="0"/>
                <a:cs typeface="Book Antiqua"/>
              </a:rPr>
              <a:t> </a:t>
            </a:r>
            <a:r>
              <a:rPr lang="tr-TR" sz="1000" b="1" dirty="0" smtClean="0">
                <a:solidFill>
                  <a:srgbClr val="FFFFFF"/>
                </a:solidFill>
                <a:latin typeface="Book Antiqua" panose="02040602050305030304" pitchFamily="18" charset="0"/>
                <a:cs typeface="Book Antiqua"/>
              </a:rPr>
              <a:t>iade edilir. </a:t>
            </a:r>
            <a:endParaRPr lang="tr-TR" sz="1000" dirty="0">
              <a:latin typeface="Book Antiqua" panose="02040602050305030304" pitchFamily="18" charset="0"/>
              <a:cs typeface="Book Antiqua"/>
            </a:endParaRPr>
          </a:p>
        </p:txBody>
      </p:sp>
      <p:sp>
        <p:nvSpPr>
          <p:cNvPr id="70" name="object 70"/>
          <p:cNvSpPr/>
          <p:nvPr/>
        </p:nvSpPr>
        <p:spPr>
          <a:xfrm>
            <a:off x="5720841" y="5380740"/>
            <a:ext cx="288925" cy="1270"/>
          </a:xfrm>
          <a:custGeom>
            <a:avLst/>
            <a:gdLst/>
            <a:ahLst/>
            <a:cxnLst/>
            <a:rect l="l" t="t" r="r" b="b"/>
            <a:pathLst>
              <a:path w="288925" h="1270">
                <a:moveTo>
                  <a:pt x="0" y="0"/>
                </a:moveTo>
                <a:lnTo>
                  <a:pt x="288543" y="1269"/>
                </a:lnTo>
              </a:path>
            </a:pathLst>
          </a:custGeom>
          <a:ln w="25144">
            <a:solidFill>
              <a:srgbClr val="375F92"/>
            </a:solidFill>
          </a:ln>
        </p:spPr>
        <p:txBody>
          <a:bodyPr wrap="square" lIns="0" tIns="0" rIns="0" bIns="0" rtlCol="0"/>
          <a:lstStyle/>
          <a:p>
            <a:endParaRPr sz="2400">
              <a:latin typeface="+mj-lt"/>
            </a:endParaRPr>
          </a:p>
        </p:txBody>
      </p:sp>
      <p:sp>
        <p:nvSpPr>
          <p:cNvPr id="72" name="object 72"/>
          <p:cNvSpPr/>
          <p:nvPr/>
        </p:nvSpPr>
        <p:spPr>
          <a:xfrm>
            <a:off x="5310802" y="5333891"/>
            <a:ext cx="368300" cy="132080"/>
          </a:xfrm>
          <a:custGeom>
            <a:avLst/>
            <a:gdLst/>
            <a:ahLst/>
            <a:cxnLst/>
            <a:rect l="l" t="t" r="r" b="b"/>
            <a:pathLst>
              <a:path w="368300" h="132079">
                <a:moveTo>
                  <a:pt x="173736" y="0"/>
                </a:moveTo>
                <a:lnTo>
                  <a:pt x="118491" y="4190"/>
                </a:lnTo>
                <a:lnTo>
                  <a:pt x="70739" y="13842"/>
                </a:lnTo>
                <a:lnTo>
                  <a:pt x="33147" y="28066"/>
                </a:lnTo>
                <a:lnTo>
                  <a:pt x="0" y="65912"/>
                </a:lnTo>
                <a:lnTo>
                  <a:pt x="127" y="68325"/>
                </a:lnTo>
                <a:lnTo>
                  <a:pt x="24765" y="98678"/>
                </a:lnTo>
                <a:lnTo>
                  <a:pt x="71247" y="117347"/>
                </a:lnTo>
                <a:lnTo>
                  <a:pt x="118745" y="126745"/>
                </a:lnTo>
                <a:lnTo>
                  <a:pt x="175006" y="131317"/>
                </a:lnTo>
                <a:lnTo>
                  <a:pt x="195326" y="131698"/>
                </a:lnTo>
                <a:lnTo>
                  <a:pt x="214376" y="130936"/>
                </a:lnTo>
                <a:lnTo>
                  <a:pt x="267081" y="124713"/>
                </a:lnTo>
                <a:lnTo>
                  <a:pt x="311404" y="113156"/>
                </a:lnTo>
                <a:lnTo>
                  <a:pt x="352679" y="91439"/>
                </a:lnTo>
                <a:lnTo>
                  <a:pt x="367792" y="64007"/>
                </a:lnTo>
                <a:lnTo>
                  <a:pt x="366395" y="57403"/>
                </a:lnTo>
                <a:lnTo>
                  <a:pt x="334137" y="28066"/>
                </a:lnTo>
                <a:lnTo>
                  <a:pt x="297434" y="14477"/>
                </a:lnTo>
                <a:lnTo>
                  <a:pt x="250063" y="4952"/>
                </a:lnTo>
                <a:lnTo>
                  <a:pt x="194056" y="380"/>
                </a:lnTo>
                <a:lnTo>
                  <a:pt x="173736" y="0"/>
                </a:lnTo>
                <a:close/>
              </a:path>
            </a:pathLst>
          </a:custGeom>
          <a:solidFill>
            <a:srgbClr val="FF0000"/>
          </a:solidFill>
        </p:spPr>
        <p:txBody>
          <a:bodyPr wrap="square" lIns="0" tIns="0" rIns="0" bIns="0" rtlCol="0"/>
          <a:lstStyle/>
          <a:p>
            <a:endParaRPr sz="2400">
              <a:latin typeface="+mj-lt"/>
            </a:endParaRPr>
          </a:p>
        </p:txBody>
      </p:sp>
      <p:sp>
        <p:nvSpPr>
          <p:cNvPr id="74" name="object 74"/>
          <p:cNvSpPr txBox="1"/>
          <p:nvPr/>
        </p:nvSpPr>
        <p:spPr>
          <a:xfrm>
            <a:off x="5401760" y="5297100"/>
            <a:ext cx="142240"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mj-lt"/>
                <a:cs typeface="Book Antiqua"/>
              </a:rPr>
              <a:t>H</a:t>
            </a:r>
            <a:endParaRPr sz="1400" dirty="0">
              <a:latin typeface="+mj-lt"/>
              <a:cs typeface="Book Antiqua"/>
            </a:endParaRPr>
          </a:p>
        </p:txBody>
      </p:sp>
      <p:sp>
        <p:nvSpPr>
          <p:cNvPr id="75" name="object 75"/>
          <p:cNvSpPr/>
          <p:nvPr/>
        </p:nvSpPr>
        <p:spPr>
          <a:xfrm>
            <a:off x="4243578" y="5885829"/>
            <a:ext cx="334010" cy="161290"/>
          </a:xfrm>
          <a:custGeom>
            <a:avLst/>
            <a:gdLst/>
            <a:ahLst/>
            <a:cxnLst/>
            <a:rect l="l" t="t" r="r" b="b"/>
            <a:pathLst>
              <a:path w="334010" h="161290">
                <a:moveTo>
                  <a:pt x="151764" y="0"/>
                </a:moveTo>
                <a:lnTo>
                  <a:pt x="100075" y="6476"/>
                </a:lnTo>
                <a:lnTo>
                  <a:pt x="56261" y="19938"/>
                </a:lnTo>
                <a:lnTo>
                  <a:pt x="23368" y="39242"/>
                </a:lnTo>
                <a:lnTo>
                  <a:pt x="1016" y="71373"/>
                </a:lnTo>
                <a:lnTo>
                  <a:pt x="0" y="80263"/>
                </a:lnTo>
                <a:lnTo>
                  <a:pt x="0" y="81406"/>
                </a:lnTo>
                <a:lnTo>
                  <a:pt x="56642" y="140588"/>
                </a:lnTo>
                <a:lnTo>
                  <a:pt x="100330" y="153923"/>
                </a:lnTo>
                <a:lnTo>
                  <a:pt x="152526" y="160527"/>
                </a:lnTo>
                <a:lnTo>
                  <a:pt x="171323" y="160908"/>
                </a:lnTo>
                <a:lnTo>
                  <a:pt x="189230" y="160273"/>
                </a:lnTo>
                <a:lnTo>
                  <a:pt x="238887" y="153034"/>
                </a:lnTo>
                <a:lnTo>
                  <a:pt x="280797" y="138683"/>
                </a:lnTo>
                <a:lnTo>
                  <a:pt x="332994" y="82549"/>
                </a:lnTo>
                <a:lnTo>
                  <a:pt x="333756" y="72389"/>
                </a:lnTo>
                <a:lnTo>
                  <a:pt x="331343" y="64388"/>
                </a:lnTo>
                <a:lnTo>
                  <a:pt x="305435" y="35432"/>
                </a:lnTo>
                <a:lnTo>
                  <a:pt x="271145" y="18160"/>
                </a:lnTo>
                <a:lnTo>
                  <a:pt x="226060" y="6095"/>
                </a:lnTo>
                <a:lnTo>
                  <a:pt x="171576" y="380"/>
                </a:lnTo>
                <a:lnTo>
                  <a:pt x="151764" y="0"/>
                </a:lnTo>
                <a:close/>
              </a:path>
            </a:pathLst>
          </a:custGeom>
          <a:solidFill>
            <a:srgbClr val="9BBA58"/>
          </a:solidFill>
        </p:spPr>
        <p:txBody>
          <a:bodyPr wrap="square" lIns="0" tIns="0" rIns="0" bIns="0" rtlCol="0"/>
          <a:lstStyle/>
          <a:p>
            <a:endParaRPr sz="2400">
              <a:latin typeface="+mj-lt"/>
            </a:endParaRPr>
          </a:p>
        </p:txBody>
      </p:sp>
      <p:sp>
        <p:nvSpPr>
          <p:cNvPr id="77" name="object 77"/>
          <p:cNvSpPr txBox="1"/>
          <p:nvPr/>
        </p:nvSpPr>
        <p:spPr>
          <a:xfrm>
            <a:off x="2862377" y="5864228"/>
            <a:ext cx="2574290" cy="228268"/>
          </a:xfrm>
          <a:prstGeom prst="rect">
            <a:avLst/>
          </a:prstGeom>
        </p:spPr>
        <p:txBody>
          <a:bodyPr vert="horz" wrap="square" lIns="0" tIns="12700" rIns="0" bIns="0" rtlCol="0">
            <a:spAutoFit/>
          </a:bodyPr>
          <a:lstStyle/>
          <a:p>
            <a:pPr marL="512445" algn="ctr">
              <a:lnSpc>
                <a:spcPct val="100000"/>
              </a:lnSpc>
              <a:spcBef>
                <a:spcPts val="100"/>
              </a:spcBef>
            </a:pPr>
            <a:r>
              <a:rPr sz="1400" b="1" dirty="0" smtClean="0">
                <a:latin typeface="+mj-lt"/>
                <a:cs typeface="Book Antiqua"/>
              </a:rPr>
              <a:t>E</a:t>
            </a:r>
            <a:endParaRPr sz="1400" dirty="0">
              <a:latin typeface="+mj-lt"/>
              <a:cs typeface="Book Antiqua"/>
            </a:endParaRPr>
          </a:p>
        </p:txBody>
      </p:sp>
      <p:sp>
        <p:nvSpPr>
          <p:cNvPr id="2" name="Dikdörtgen 1"/>
          <p:cNvSpPr/>
          <p:nvPr/>
        </p:nvSpPr>
        <p:spPr>
          <a:xfrm>
            <a:off x="3038156" y="6326685"/>
            <a:ext cx="3066670" cy="400110"/>
          </a:xfrm>
          <a:prstGeom prst="rect">
            <a:avLst/>
          </a:prstGeom>
        </p:spPr>
        <p:txBody>
          <a:bodyPr wrap="square">
            <a:spAutoFit/>
          </a:bodyPr>
          <a:lstStyle/>
          <a:p>
            <a:pPr marL="12700" algn="ctr">
              <a:lnSpc>
                <a:spcPct val="100000"/>
              </a:lnSpc>
              <a:spcBef>
                <a:spcPts val="1150"/>
              </a:spcBef>
            </a:pPr>
            <a:r>
              <a:rPr lang="tr-TR" sz="1000" b="1" spc="-50" dirty="0" smtClean="0">
                <a:latin typeface="Book Antiqua" panose="02040602050305030304" pitchFamily="18" charset="0"/>
                <a:cs typeface="Book Antiqua"/>
              </a:rPr>
              <a:t>Taşınır </a:t>
            </a:r>
            <a:r>
              <a:rPr lang="tr-TR" sz="1000" b="1" dirty="0" smtClean="0">
                <a:latin typeface="Book Antiqua" panose="02040602050305030304" pitchFamily="18" charset="0"/>
                <a:cs typeface="Book Antiqua"/>
              </a:rPr>
              <a:t>mal ve kayıt kont. </a:t>
            </a:r>
            <a:r>
              <a:rPr lang="tr-TR" sz="1000" b="1" dirty="0" err="1" smtClean="0">
                <a:latin typeface="Book Antiqua" panose="02040602050305030304" pitchFamily="18" charset="0"/>
                <a:cs typeface="Book Antiqua"/>
              </a:rPr>
              <a:t>yetk</a:t>
            </a:r>
            <a:r>
              <a:rPr lang="tr-TR" sz="1000" b="1" dirty="0" smtClean="0">
                <a:latin typeface="Book Antiqua" panose="02040602050305030304" pitchFamily="18" charset="0"/>
                <a:cs typeface="Book Antiqua"/>
              </a:rPr>
              <a:t>. malı teslim alır.</a:t>
            </a:r>
            <a:r>
              <a:rPr lang="tr-TR" sz="1000" dirty="0" smtClean="0">
                <a:latin typeface="Book Antiqua" panose="02040602050305030304" pitchFamily="18" charset="0"/>
                <a:cs typeface="Book Antiqua"/>
              </a:rPr>
              <a:t> </a:t>
            </a:r>
            <a:r>
              <a:rPr lang="tr-TR" sz="1000" b="1" dirty="0">
                <a:latin typeface="Book Antiqua" panose="02040602050305030304" pitchFamily="18" charset="0"/>
                <a:cs typeface="Book Antiqua"/>
              </a:rPr>
              <a:t>T</a:t>
            </a:r>
            <a:r>
              <a:rPr lang="tr-TR" sz="1000" b="1" dirty="0" smtClean="0">
                <a:latin typeface="Book Antiqua" panose="02040602050305030304" pitchFamily="18" charset="0"/>
                <a:cs typeface="Book Antiqua"/>
              </a:rPr>
              <a:t>aşınır fişi kesilir.</a:t>
            </a:r>
            <a:endParaRPr lang="tr-TR" sz="1000" dirty="0">
              <a:latin typeface="Book Antiqua" panose="02040602050305030304" pitchFamily="18" charset="0"/>
              <a:cs typeface="Book Antiqua"/>
            </a:endParaRPr>
          </a:p>
        </p:txBody>
      </p:sp>
      <p:graphicFrame>
        <p:nvGraphicFramePr>
          <p:cNvPr id="3" name="Tablo 2"/>
          <p:cNvGraphicFramePr>
            <a:graphicFrameLocks noGrp="1"/>
          </p:cNvGraphicFramePr>
          <p:nvPr>
            <p:extLst>
              <p:ext uri="{D42A27DB-BD31-4B8C-83A1-F6EECF244321}">
                <p14:modId xmlns:p14="http://schemas.microsoft.com/office/powerpoint/2010/main" val="1384555508"/>
              </p:ext>
            </p:extLst>
          </p:nvPr>
        </p:nvGraphicFramePr>
        <p:xfrm>
          <a:off x="301407" y="186410"/>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537001533"/>
                    </a:ext>
                  </a:extLst>
                </a:gridCol>
                <a:gridCol w="3340016">
                  <a:extLst>
                    <a:ext uri="{9D8B030D-6E8A-4147-A177-3AD203B41FA5}">
                      <a16:colId xmlns:a16="http://schemas.microsoft.com/office/drawing/2014/main" val="1403201197"/>
                    </a:ext>
                  </a:extLst>
                </a:gridCol>
                <a:gridCol w="967860">
                  <a:extLst>
                    <a:ext uri="{9D8B030D-6E8A-4147-A177-3AD203B41FA5}">
                      <a16:colId xmlns:a16="http://schemas.microsoft.com/office/drawing/2014/main" val="3523648157"/>
                    </a:ext>
                  </a:extLst>
                </a:gridCol>
                <a:gridCol w="892119">
                  <a:extLst>
                    <a:ext uri="{9D8B030D-6E8A-4147-A177-3AD203B41FA5}">
                      <a16:colId xmlns:a16="http://schemas.microsoft.com/office/drawing/2014/main" val="1227587891"/>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Malzeme Satın Alma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416560"/>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23653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386442"/>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083601"/>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936940"/>
                  </a:ext>
                </a:extLst>
              </a:tr>
            </a:tbl>
          </a:graphicData>
        </a:graphic>
      </p:graphicFrame>
      <p:pic>
        <p:nvPicPr>
          <p:cNvPr id="19457" name="Resim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80" y="201302"/>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3108579" y="1587500"/>
            <a:ext cx="88265" cy="67945"/>
          </a:xfrm>
          <a:custGeom>
            <a:avLst/>
            <a:gdLst/>
            <a:ahLst/>
            <a:cxnLst/>
            <a:rect l="l" t="t" r="r" b="b"/>
            <a:pathLst>
              <a:path w="88264" h="67944">
                <a:moveTo>
                  <a:pt x="88010" y="0"/>
                </a:moveTo>
                <a:lnTo>
                  <a:pt x="43941" y="67818"/>
                </a:lnTo>
                <a:lnTo>
                  <a:pt x="0" y="0"/>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1154694" y="1270037"/>
            <a:ext cx="4179951" cy="362077"/>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txBox="1"/>
          <p:nvPr/>
        </p:nvSpPr>
        <p:spPr>
          <a:xfrm>
            <a:off x="1697356" y="1306624"/>
            <a:ext cx="2783076" cy="197490"/>
          </a:xfrm>
          <a:prstGeom prst="rect">
            <a:avLst/>
          </a:prstGeom>
        </p:spPr>
        <p:txBody>
          <a:bodyPr vert="horz" wrap="square" lIns="0" tIns="12700" rIns="0" bIns="0" rtlCol="0">
            <a:spAutoFit/>
          </a:bodyPr>
          <a:lstStyle/>
          <a:p>
            <a:pPr marL="12700" algn="ctr">
              <a:lnSpc>
                <a:spcPct val="100000"/>
              </a:lnSpc>
              <a:spcBef>
                <a:spcPts val="100"/>
              </a:spcBef>
            </a:pPr>
            <a:r>
              <a:rPr sz="1200" b="1" dirty="0" smtClean="0">
                <a:solidFill>
                  <a:srgbClr val="FFFFFF"/>
                </a:solidFill>
                <a:latin typeface="+mj-lt"/>
                <a:cs typeface="Book Antiqua"/>
              </a:rPr>
              <a:t>MAA</a:t>
            </a:r>
            <a:r>
              <a:rPr lang="tr-TR" sz="1200" b="1" dirty="0" smtClean="0">
                <a:solidFill>
                  <a:srgbClr val="FFFFFF"/>
                </a:solidFill>
                <a:latin typeface="+mj-lt"/>
                <a:cs typeface="Book Antiqua"/>
              </a:rPr>
              <a:t>Ş</a:t>
            </a:r>
            <a:r>
              <a:rPr lang="tr-TR" sz="1200" b="1" dirty="0">
                <a:solidFill>
                  <a:srgbClr val="FFFFFF"/>
                </a:solidFill>
                <a:latin typeface="+mj-lt"/>
                <a:cs typeface="Book Antiqua"/>
              </a:rPr>
              <a:t> </a:t>
            </a:r>
            <a:r>
              <a:rPr lang="tr-TR" sz="1200" b="1" dirty="0" smtClean="0">
                <a:solidFill>
                  <a:srgbClr val="FFFFFF"/>
                </a:solidFill>
                <a:latin typeface="+mj-lt"/>
                <a:cs typeface="Book Antiqua"/>
              </a:rPr>
              <a:t>İŞLEMLERİ SÜRECİ</a:t>
            </a:r>
            <a:endParaRPr sz="1200" dirty="0">
              <a:latin typeface="+mj-lt"/>
              <a:cs typeface="Book Antiqua"/>
            </a:endParaRPr>
          </a:p>
        </p:txBody>
      </p:sp>
      <p:sp>
        <p:nvSpPr>
          <p:cNvPr id="11" name="object 11"/>
          <p:cNvSpPr/>
          <p:nvPr/>
        </p:nvSpPr>
        <p:spPr>
          <a:xfrm>
            <a:off x="767092" y="1660258"/>
            <a:ext cx="4955159" cy="1178064"/>
          </a:xfrm>
          <a:prstGeom prst="rect">
            <a:avLst/>
          </a:prstGeom>
          <a:solidFill>
            <a:schemeClr val="tx2">
              <a:lumMod val="40000"/>
              <a:lumOff val="60000"/>
            </a:schemeClr>
          </a:solidFill>
        </p:spPr>
        <p:txBody>
          <a:bodyPr wrap="square" lIns="0" tIns="0" rIns="0" bIns="0" rtlCol="0"/>
          <a:lstStyle/>
          <a:p>
            <a:pPr algn="ctr"/>
            <a:endParaRPr sz="1100" b="1"/>
          </a:p>
        </p:txBody>
      </p:sp>
      <p:sp>
        <p:nvSpPr>
          <p:cNvPr id="12" name="object 12"/>
          <p:cNvSpPr/>
          <p:nvPr/>
        </p:nvSpPr>
        <p:spPr>
          <a:xfrm>
            <a:off x="1498853" y="5758459"/>
            <a:ext cx="3280283" cy="900150"/>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14" name="object 14"/>
          <p:cNvSpPr/>
          <p:nvPr/>
        </p:nvSpPr>
        <p:spPr>
          <a:xfrm>
            <a:off x="3132963" y="5594984"/>
            <a:ext cx="0" cy="167005"/>
          </a:xfrm>
          <a:custGeom>
            <a:avLst/>
            <a:gdLst/>
            <a:ahLst/>
            <a:cxnLst/>
            <a:rect l="l" t="t" r="r" b="b"/>
            <a:pathLst>
              <a:path h="167004">
                <a:moveTo>
                  <a:pt x="0" y="0"/>
                </a:moveTo>
                <a:lnTo>
                  <a:pt x="0" y="166497"/>
                </a:lnTo>
              </a:path>
            </a:pathLst>
          </a:custGeom>
          <a:ln w="25146">
            <a:solidFill>
              <a:srgbClr val="375F92"/>
            </a:solidFill>
          </a:ln>
        </p:spPr>
        <p:txBody>
          <a:bodyPr wrap="square" lIns="0" tIns="0" rIns="0" bIns="0" rtlCol="0"/>
          <a:lstStyle/>
          <a:p>
            <a:endParaRPr sz="2400">
              <a:latin typeface="+mj-lt"/>
            </a:endParaRPr>
          </a:p>
        </p:txBody>
      </p:sp>
      <p:sp>
        <p:nvSpPr>
          <p:cNvPr id="15" name="object 15"/>
          <p:cNvSpPr/>
          <p:nvPr/>
        </p:nvSpPr>
        <p:spPr>
          <a:xfrm>
            <a:off x="3088894" y="5693664"/>
            <a:ext cx="88265" cy="67945"/>
          </a:xfrm>
          <a:custGeom>
            <a:avLst/>
            <a:gdLst/>
            <a:ahLst/>
            <a:cxnLst/>
            <a:rect l="l" t="t" r="r" b="b"/>
            <a:pathLst>
              <a:path w="88264" h="67945">
                <a:moveTo>
                  <a:pt x="88137" y="0"/>
                </a:moveTo>
                <a:lnTo>
                  <a:pt x="44068" y="67818"/>
                </a:lnTo>
                <a:lnTo>
                  <a:pt x="0" y="0"/>
                </a:lnTo>
              </a:path>
            </a:pathLst>
          </a:custGeom>
          <a:ln w="25146">
            <a:solidFill>
              <a:srgbClr val="375F92"/>
            </a:solidFill>
          </a:ln>
        </p:spPr>
        <p:txBody>
          <a:bodyPr wrap="square" lIns="0" tIns="0" rIns="0" bIns="0" rtlCol="0"/>
          <a:lstStyle/>
          <a:p>
            <a:endParaRPr sz="2400">
              <a:latin typeface="+mj-lt"/>
            </a:endParaRPr>
          </a:p>
        </p:txBody>
      </p:sp>
      <p:sp>
        <p:nvSpPr>
          <p:cNvPr id="16" name="object 16"/>
          <p:cNvSpPr/>
          <p:nvPr/>
        </p:nvSpPr>
        <p:spPr>
          <a:xfrm>
            <a:off x="1194104" y="6860616"/>
            <a:ext cx="3891103" cy="539546"/>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p:nvPr/>
        </p:nvSpPr>
        <p:spPr>
          <a:xfrm>
            <a:off x="1741804" y="7515415"/>
            <a:ext cx="2814066" cy="374154"/>
          </a:xfrm>
          <a:prstGeom prst="rect">
            <a:avLst/>
          </a:prstGeom>
          <a:solidFill>
            <a:schemeClr val="tx2">
              <a:lumMod val="40000"/>
              <a:lumOff val="60000"/>
            </a:schemeClr>
          </a:solidFill>
        </p:spPr>
        <p:txBody>
          <a:bodyPr wrap="square" lIns="0" tIns="0" rIns="0" bIns="0" rtlCol="0"/>
          <a:lstStyle/>
          <a:p>
            <a:pPr algn="ctr"/>
            <a:endParaRPr sz="1100" b="1"/>
          </a:p>
        </p:txBody>
      </p:sp>
      <p:sp>
        <p:nvSpPr>
          <p:cNvPr id="18" name="object 18"/>
          <p:cNvSpPr/>
          <p:nvPr/>
        </p:nvSpPr>
        <p:spPr>
          <a:xfrm>
            <a:off x="3132963" y="3820414"/>
            <a:ext cx="0" cy="224154"/>
          </a:xfrm>
          <a:custGeom>
            <a:avLst/>
            <a:gdLst/>
            <a:ahLst/>
            <a:cxnLst/>
            <a:rect l="l" t="t" r="r" b="b"/>
            <a:pathLst>
              <a:path h="224154">
                <a:moveTo>
                  <a:pt x="0" y="0"/>
                </a:moveTo>
                <a:lnTo>
                  <a:pt x="0" y="223774"/>
                </a:lnTo>
              </a:path>
            </a:pathLst>
          </a:custGeom>
          <a:ln w="25146">
            <a:solidFill>
              <a:srgbClr val="375F92"/>
            </a:solidFill>
          </a:ln>
        </p:spPr>
        <p:txBody>
          <a:bodyPr wrap="square" lIns="0" tIns="0" rIns="0" bIns="0" rtlCol="0"/>
          <a:lstStyle/>
          <a:p>
            <a:endParaRPr sz="2400">
              <a:latin typeface="+mj-lt"/>
            </a:endParaRPr>
          </a:p>
        </p:txBody>
      </p:sp>
      <p:sp>
        <p:nvSpPr>
          <p:cNvPr id="19" name="object 19"/>
          <p:cNvSpPr/>
          <p:nvPr/>
        </p:nvSpPr>
        <p:spPr>
          <a:xfrm>
            <a:off x="3088894" y="3976370"/>
            <a:ext cx="88265" cy="67945"/>
          </a:xfrm>
          <a:custGeom>
            <a:avLst/>
            <a:gdLst/>
            <a:ahLst/>
            <a:cxnLst/>
            <a:rect l="l" t="t" r="r" b="b"/>
            <a:pathLst>
              <a:path w="88264" h="67945">
                <a:moveTo>
                  <a:pt x="88137" y="0"/>
                </a:moveTo>
                <a:lnTo>
                  <a:pt x="44068" y="67817"/>
                </a:lnTo>
                <a:lnTo>
                  <a:pt x="0" y="0"/>
                </a:lnTo>
              </a:path>
            </a:pathLst>
          </a:custGeom>
          <a:ln w="25146">
            <a:solidFill>
              <a:srgbClr val="375F92"/>
            </a:solidFill>
          </a:ln>
        </p:spPr>
        <p:txBody>
          <a:bodyPr wrap="square" lIns="0" tIns="0" rIns="0" bIns="0" rtlCol="0"/>
          <a:lstStyle/>
          <a:p>
            <a:endParaRPr sz="2400">
              <a:latin typeface="+mj-lt"/>
            </a:endParaRPr>
          </a:p>
        </p:txBody>
      </p:sp>
      <p:sp>
        <p:nvSpPr>
          <p:cNvPr id="20" name="object 20"/>
          <p:cNvSpPr/>
          <p:nvPr/>
        </p:nvSpPr>
        <p:spPr>
          <a:xfrm>
            <a:off x="1224280" y="2982036"/>
            <a:ext cx="4282567" cy="356539"/>
          </a:xfrm>
          <a:prstGeom prst="rect">
            <a:avLst/>
          </a:prstGeom>
          <a:solidFill>
            <a:schemeClr val="tx2">
              <a:lumMod val="40000"/>
              <a:lumOff val="60000"/>
            </a:schemeClr>
          </a:solidFill>
        </p:spPr>
        <p:txBody>
          <a:bodyPr wrap="square" lIns="0" tIns="0" rIns="0" bIns="0" rtlCol="0"/>
          <a:lstStyle/>
          <a:p>
            <a:pPr algn="ctr"/>
            <a:endParaRPr sz="1100" b="1"/>
          </a:p>
        </p:txBody>
      </p:sp>
      <p:sp>
        <p:nvSpPr>
          <p:cNvPr id="21" name="object 21"/>
          <p:cNvSpPr/>
          <p:nvPr/>
        </p:nvSpPr>
        <p:spPr>
          <a:xfrm>
            <a:off x="1215224" y="3514839"/>
            <a:ext cx="4157942" cy="357898"/>
          </a:xfrm>
          <a:prstGeom prst="rect">
            <a:avLst/>
          </a:prstGeom>
          <a:solidFill>
            <a:schemeClr val="tx2">
              <a:lumMod val="40000"/>
              <a:lumOff val="60000"/>
            </a:schemeClr>
          </a:solidFill>
        </p:spPr>
        <p:txBody>
          <a:bodyPr wrap="square" lIns="0" tIns="0" rIns="0" bIns="0" rtlCol="0"/>
          <a:lstStyle/>
          <a:p>
            <a:pPr algn="ctr"/>
            <a:endParaRPr sz="1100" b="1"/>
          </a:p>
        </p:txBody>
      </p:sp>
      <p:sp>
        <p:nvSpPr>
          <p:cNvPr id="22" name="object 22"/>
          <p:cNvSpPr/>
          <p:nvPr/>
        </p:nvSpPr>
        <p:spPr>
          <a:xfrm>
            <a:off x="1194104" y="5126735"/>
            <a:ext cx="4179062" cy="464185"/>
          </a:xfrm>
          <a:prstGeom prst="rect">
            <a:avLst/>
          </a:prstGeom>
          <a:solidFill>
            <a:schemeClr val="tx2">
              <a:lumMod val="40000"/>
              <a:lumOff val="60000"/>
            </a:schemeClr>
          </a:solidFill>
        </p:spPr>
        <p:txBody>
          <a:bodyPr wrap="square" lIns="0" tIns="0" rIns="0" bIns="0" rtlCol="0"/>
          <a:lstStyle/>
          <a:p>
            <a:pPr algn="ctr"/>
            <a:endParaRPr sz="1100" b="1"/>
          </a:p>
        </p:txBody>
      </p:sp>
      <p:sp>
        <p:nvSpPr>
          <p:cNvPr id="23" name="object 23"/>
          <p:cNvSpPr/>
          <p:nvPr/>
        </p:nvSpPr>
        <p:spPr>
          <a:xfrm>
            <a:off x="1449069" y="4065295"/>
            <a:ext cx="3370833" cy="900150"/>
          </a:xfrm>
          <a:prstGeom prst="rect">
            <a:avLst/>
          </a:prstGeom>
          <a:blipFill>
            <a:blip r:embed="rId4" cstate="print"/>
            <a:stretch>
              <a:fillRect/>
            </a:stretch>
          </a:blipFill>
        </p:spPr>
        <p:txBody>
          <a:bodyPr wrap="square" lIns="0" tIns="0" rIns="0" bIns="0" rtlCol="0"/>
          <a:lstStyle/>
          <a:p>
            <a:endParaRPr sz="2400">
              <a:latin typeface="+mj-lt"/>
            </a:endParaRPr>
          </a:p>
        </p:txBody>
      </p:sp>
      <p:sp>
        <p:nvSpPr>
          <p:cNvPr id="24" name="object 24"/>
          <p:cNvSpPr/>
          <p:nvPr/>
        </p:nvSpPr>
        <p:spPr>
          <a:xfrm>
            <a:off x="3132963" y="3286505"/>
            <a:ext cx="0" cy="224154"/>
          </a:xfrm>
          <a:custGeom>
            <a:avLst/>
            <a:gdLst/>
            <a:ahLst/>
            <a:cxnLst/>
            <a:rect l="l" t="t" r="r" b="b"/>
            <a:pathLst>
              <a:path h="224154">
                <a:moveTo>
                  <a:pt x="0" y="0"/>
                </a:moveTo>
                <a:lnTo>
                  <a:pt x="0" y="223774"/>
                </a:lnTo>
              </a:path>
            </a:pathLst>
          </a:custGeom>
          <a:ln w="25146">
            <a:solidFill>
              <a:srgbClr val="375F92"/>
            </a:solidFill>
          </a:ln>
        </p:spPr>
        <p:txBody>
          <a:bodyPr wrap="square" lIns="0" tIns="0" rIns="0" bIns="0" rtlCol="0"/>
          <a:lstStyle/>
          <a:p>
            <a:endParaRPr sz="2400">
              <a:latin typeface="+mj-lt"/>
            </a:endParaRPr>
          </a:p>
        </p:txBody>
      </p:sp>
      <p:sp>
        <p:nvSpPr>
          <p:cNvPr id="25" name="object 25"/>
          <p:cNvSpPr/>
          <p:nvPr/>
        </p:nvSpPr>
        <p:spPr>
          <a:xfrm>
            <a:off x="3088894" y="3442461"/>
            <a:ext cx="88265" cy="67945"/>
          </a:xfrm>
          <a:custGeom>
            <a:avLst/>
            <a:gdLst/>
            <a:ahLst/>
            <a:cxnLst/>
            <a:rect l="l" t="t" r="r" b="b"/>
            <a:pathLst>
              <a:path w="88264" h="67945">
                <a:moveTo>
                  <a:pt x="88137" y="0"/>
                </a:moveTo>
                <a:lnTo>
                  <a:pt x="44068" y="67817"/>
                </a:lnTo>
                <a:lnTo>
                  <a:pt x="0" y="0"/>
                </a:lnTo>
              </a:path>
            </a:pathLst>
          </a:custGeom>
          <a:ln w="25146">
            <a:solidFill>
              <a:srgbClr val="375F92"/>
            </a:solidFill>
          </a:ln>
        </p:spPr>
        <p:txBody>
          <a:bodyPr wrap="square" lIns="0" tIns="0" rIns="0" bIns="0" rtlCol="0"/>
          <a:lstStyle/>
          <a:p>
            <a:endParaRPr sz="2400">
              <a:latin typeface="+mj-lt"/>
            </a:endParaRPr>
          </a:p>
        </p:txBody>
      </p:sp>
      <p:sp>
        <p:nvSpPr>
          <p:cNvPr id="26" name="object 26"/>
          <p:cNvSpPr/>
          <p:nvPr/>
        </p:nvSpPr>
        <p:spPr>
          <a:xfrm>
            <a:off x="3132963" y="4904866"/>
            <a:ext cx="0" cy="224790"/>
          </a:xfrm>
          <a:custGeom>
            <a:avLst/>
            <a:gdLst/>
            <a:ahLst/>
            <a:cxnLst/>
            <a:rect l="l" t="t" r="r" b="b"/>
            <a:pathLst>
              <a:path h="224789">
                <a:moveTo>
                  <a:pt x="0" y="0"/>
                </a:moveTo>
                <a:lnTo>
                  <a:pt x="0" y="224662"/>
                </a:lnTo>
              </a:path>
            </a:pathLst>
          </a:custGeom>
          <a:ln w="25146">
            <a:solidFill>
              <a:srgbClr val="375F92"/>
            </a:solidFill>
          </a:ln>
        </p:spPr>
        <p:txBody>
          <a:bodyPr wrap="square" lIns="0" tIns="0" rIns="0" bIns="0" rtlCol="0"/>
          <a:lstStyle/>
          <a:p>
            <a:endParaRPr sz="2400">
              <a:latin typeface="+mj-lt"/>
            </a:endParaRPr>
          </a:p>
        </p:txBody>
      </p:sp>
      <p:sp>
        <p:nvSpPr>
          <p:cNvPr id="27" name="object 27"/>
          <p:cNvSpPr/>
          <p:nvPr/>
        </p:nvSpPr>
        <p:spPr>
          <a:xfrm>
            <a:off x="3088894" y="5061839"/>
            <a:ext cx="88265" cy="67945"/>
          </a:xfrm>
          <a:custGeom>
            <a:avLst/>
            <a:gdLst/>
            <a:ahLst/>
            <a:cxnLst/>
            <a:rect l="l" t="t" r="r" b="b"/>
            <a:pathLst>
              <a:path w="88264" h="67945">
                <a:moveTo>
                  <a:pt x="88137" y="0"/>
                </a:moveTo>
                <a:lnTo>
                  <a:pt x="44068" y="67690"/>
                </a:lnTo>
                <a:lnTo>
                  <a:pt x="0" y="0"/>
                </a:lnTo>
              </a:path>
            </a:pathLst>
          </a:custGeom>
          <a:ln w="25146">
            <a:solidFill>
              <a:srgbClr val="375F92"/>
            </a:solidFill>
          </a:ln>
        </p:spPr>
        <p:txBody>
          <a:bodyPr wrap="square" lIns="0" tIns="0" rIns="0" bIns="0" rtlCol="0"/>
          <a:lstStyle/>
          <a:p>
            <a:endParaRPr sz="2400">
              <a:latin typeface="+mj-lt"/>
            </a:endParaRPr>
          </a:p>
        </p:txBody>
      </p:sp>
      <p:sp>
        <p:nvSpPr>
          <p:cNvPr id="28" name="object 28"/>
          <p:cNvSpPr/>
          <p:nvPr/>
        </p:nvSpPr>
        <p:spPr>
          <a:xfrm>
            <a:off x="3132963" y="6605396"/>
            <a:ext cx="0" cy="224154"/>
          </a:xfrm>
          <a:custGeom>
            <a:avLst/>
            <a:gdLst/>
            <a:ahLst/>
            <a:cxnLst/>
            <a:rect l="l" t="t" r="r" b="b"/>
            <a:pathLst>
              <a:path h="224154">
                <a:moveTo>
                  <a:pt x="0" y="0"/>
                </a:moveTo>
                <a:lnTo>
                  <a:pt x="0" y="223773"/>
                </a:lnTo>
              </a:path>
            </a:pathLst>
          </a:custGeom>
          <a:ln w="25146">
            <a:solidFill>
              <a:srgbClr val="375F92"/>
            </a:solidFill>
          </a:ln>
        </p:spPr>
        <p:txBody>
          <a:bodyPr wrap="square" lIns="0" tIns="0" rIns="0" bIns="0" rtlCol="0"/>
          <a:lstStyle/>
          <a:p>
            <a:endParaRPr sz="2400">
              <a:latin typeface="+mj-lt"/>
            </a:endParaRPr>
          </a:p>
        </p:txBody>
      </p:sp>
      <p:sp>
        <p:nvSpPr>
          <p:cNvPr id="29" name="object 29"/>
          <p:cNvSpPr/>
          <p:nvPr/>
        </p:nvSpPr>
        <p:spPr>
          <a:xfrm>
            <a:off x="3088894" y="6761353"/>
            <a:ext cx="88265" cy="67945"/>
          </a:xfrm>
          <a:custGeom>
            <a:avLst/>
            <a:gdLst/>
            <a:ahLst/>
            <a:cxnLst/>
            <a:rect l="l" t="t" r="r" b="b"/>
            <a:pathLst>
              <a:path w="88264" h="67945">
                <a:moveTo>
                  <a:pt x="88137" y="0"/>
                </a:moveTo>
                <a:lnTo>
                  <a:pt x="44068" y="67818"/>
                </a:lnTo>
                <a:lnTo>
                  <a:pt x="0" y="0"/>
                </a:lnTo>
              </a:path>
            </a:pathLst>
          </a:custGeom>
          <a:ln w="25146">
            <a:solidFill>
              <a:srgbClr val="375F92"/>
            </a:solidFill>
          </a:ln>
        </p:spPr>
        <p:txBody>
          <a:bodyPr wrap="square" lIns="0" tIns="0" rIns="0" bIns="0" rtlCol="0"/>
          <a:lstStyle/>
          <a:p>
            <a:endParaRPr sz="2400">
              <a:latin typeface="+mj-lt"/>
            </a:endParaRPr>
          </a:p>
        </p:txBody>
      </p:sp>
      <p:sp>
        <p:nvSpPr>
          <p:cNvPr id="30" name="object 30"/>
          <p:cNvSpPr txBox="1"/>
          <p:nvPr/>
        </p:nvSpPr>
        <p:spPr>
          <a:xfrm>
            <a:off x="1726977" y="6937311"/>
            <a:ext cx="3260027"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Tahakkuk teslim tutanağı hazırlanır, ekleri ile birlikte Strateji Geliştirme Daire Başkanlığı’na gönderilir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1" name="object 31"/>
          <p:cNvSpPr txBox="1"/>
          <p:nvPr/>
        </p:nvSpPr>
        <p:spPr>
          <a:xfrm>
            <a:off x="2376295" y="5979821"/>
            <a:ext cx="1638555" cy="490519"/>
          </a:xfrm>
          <a:prstGeom prst="rect">
            <a:avLst/>
          </a:prstGeom>
        </p:spPr>
        <p:txBody>
          <a:bodyPr vert="horz" wrap="square" lIns="0" tIns="5715" rIns="0" bIns="0" rtlCol="0">
            <a:spAutoFit/>
          </a:bodyPr>
          <a:lstStyle/>
          <a:p>
            <a:pPr marL="12700" marR="5080" indent="-635" algn="ctr">
              <a:lnSpc>
                <a:spcPct val="104900"/>
              </a:lnSpc>
              <a:spcBef>
                <a:spcPts val="45"/>
              </a:spcBef>
            </a:pPr>
            <a:r>
              <a:rPr lang="tr-TR" sz="1000" b="1" dirty="0" smtClean="0">
                <a:latin typeface="Book Antiqua" panose="02040602050305030304" pitchFamily="18" charset="0"/>
                <a:cs typeface="Book Antiqua"/>
              </a:rPr>
              <a:t>Gerçekleştirme görevlisi ve harcama yetkilisince onaylanır ise;</a:t>
            </a:r>
            <a:endParaRPr lang="tr-TR" sz="1000" dirty="0">
              <a:latin typeface="Book Antiqua" panose="02040602050305030304" pitchFamily="18" charset="0"/>
              <a:cs typeface="Book Antiqua"/>
            </a:endParaRPr>
          </a:p>
        </p:txBody>
      </p:sp>
      <p:sp>
        <p:nvSpPr>
          <p:cNvPr id="32" name="object 32"/>
          <p:cNvSpPr txBox="1"/>
          <p:nvPr/>
        </p:nvSpPr>
        <p:spPr>
          <a:xfrm>
            <a:off x="2159000" y="7600568"/>
            <a:ext cx="2660902"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panose="02040602050305030304" pitchFamily="18" charset="0"/>
                <a:cs typeface="Book Antiqua"/>
              </a:rPr>
              <a:t>Evrakların birer sureti dosyalanır.</a:t>
            </a:r>
            <a:endParaRPr lang="tr-TR" sz="1000" dirty="0">
              <a:latin typeface="Book Antiqua" panose="02040602050305030304" pitchFamily="18" charset="0"/>
              <a:cs typeface="Book Antiqua"/>
            </a:endParaRPr>
          </a:p>
        </p:txBody>
      </p:sp>
      <p:sp>
        <p:nvSpPr>
          <p:cNvPr id="34" name="object 34"/>
          <p:cNvSpPr txBox="1"/>
          <p:nvPr/>
        </p:nvSpPr>
        <p:spPr>
          <a:xfrm>
            <a:off x="2036826" y="3593338"/>
            <a:ext cx="3169373"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panose="02040602050305030304" pitchFamily="18" charset="0"/>
                <a:cs typeface="Book Antiqua"/>
              </a:rPr>
              <a:t>KBS sisteminden bordro dökümü alınır.</a:t>
            </a:r>
            <a:endParaRPr lang="tr-TR" sz="1000" dirty="0">
              <a:latin typeface="Book Antiqua" panose="02040602050305030304" pitchFamily="18" charset="0"/>
              <a:cs typeface="Book Antiqua"/>
            </a:endParaRPr>
          </a:p>
        </p:txBody>
      </p:sp>
      <p:sp>
        <p:nvSpPr>
          <p:cNvPr id="35" name="object 35"/>
          <p:cNvSpPr txBox="1"/>
          <p:nvPr/>
        </p:nvSpPr>
        <p:spPr>
          <a:xfrm>
            <a:off x="1239772" y="5149173"/>
            <a:ext cx="3911600" cy="486543"/>
          </a:xfrm>
          <a:prstGeom prst="rect">
            <a:avLst/>
          </a:prstGeom>
        </p:spPr>
        <p:txBody>
          <a:bodyPr vert="horz" wrap="square" lIns="0" tIns="6350" rIns="0" bIns="0" rtlCol="0">
            <a:spAutoFit/>
          </a:bodyPr>
          <a:lstStyle/>
          <a:p>
            <a:pPr marL="289560" marR="5080" indent="-277495" algn="ctr">
              <a:lnSpc>
                <a:spcPct val="104400"/>
              </a:lnSpc>
              <a:spcBef>
                <a:spcPts val="50"/>
              </a:spcBef>
            </a:pPr>
            <a:r>
              <a:rPr lang="tr-TR" sz="1000" b="1" dirty="0" smtClean="0">
                <a:latin typeface="Book Antiqua" panose="02040602050305030304" pitchFamily="18" charset="0"/>
                <a:cs typeface="Book Antiqua"/>
              </a:rPr>
              <a:t>Say2000i Sistemi üzerinden ödeme emri düzenlenip, gerçekleştirme  görevlisi ve harcama yetkilisine onay için imzaya gönderilir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36" name="object 36"/>
          <p:cNvSpPr txBox="1"/>
          <p:nvPr/>
        </p:nvSpPr>
        <p:spPr>
          <a:xfrm>
            <a:off x="2120900" y="4315223"/>
            <a:ext cx="2070100" cy="328936"/>
          </a:xfrm>
          <a:prstGeom prst="rect">
            <a:avLst/>
          </a:prstGeom>
        </p:spPr>
        <p:txBody>
          <a:bodyPr vert="horz" wrap="square" lIns="0" tIns="5715" rIns="0" bIns="0" rtlCol="0">
            <a:spAutoFit/>
          </a:bodyPr>
          <a:lstStyle/>
          <a:p>
            <a:pPr marL="12700" marR="5080" indent="8890" algn="ctr">
              <a:lnSpc>
                <a:spcPct val="105100"/>
              </a:lnSpc>
              <a:spcBef>
                <a:spcPts val="45"/>
              </a:spcBef>
            </a:pPr>
            <a:r>
              <a:rPr lang="tr-TR" sz="1000" b="1" dirty="0" err="1" smtClean="0">
                <a:latin typeface="Book Antiqua" panose="02040602050305030304" pitchFamily="18" charset="0"/>
                <a:cs typeface="Book Antiqua"/>
              </a:rPr>
              <a:t>KBS'den</a:t>
            </a:r>
            <a:r>
              <a:rPr lang="tr-TR" sz="1000" b="1" dirty="0" smtClean="0">
                <a:latin typeface="Book Antiqua" panose="02040602050305030304" pitchFamily="18" charset="0"/>
                <a:cs typeface="Book Antiqua"/>
              </a:rPr>
              <a:t> alınan bordro ve diğer maaş evrakları birbirine uygun ise;</a:t>
            </a:r>
            <a:endParaRPr lang="tr-TR" sz="1000" dirty="0">
              <a:latin typeface="Book Antiqua" panose="02040602050305030304" pitchFamily="18" charset="0"/>
              <a:cs typeface="Book Antiqua"/>
            </a:endParaRPr>
          </a:p>
        </p:txBody>
      </p:sp>
      <p:sp>
        <p:nvSpPr>
          <p:cNvPr id="37" name="object 37"/>
          <p:cNvSpPr/>
          <p:nvPr/>
        </p:nvSpPr>
        <p:spPr>
          <a:xfrm>
            <a:off x="3132963" y="7320406"/>
            <a:ext cx="0" cy="166370"/>
          </a:xfrm>
          <a:custGeom>
            <a:avLst/>
            <a:gdLst/>
            <a:ahLst/>
            <a:cxnLst/>
            <a:rect l="l" t="t" r="r" b="b"/>
            <a:pathLst>
              <a:path h="166370">
                <a:moveTo>
                  <a:pt x="0" y="0"/>
                </a:moveTo>
                <a:lnTo>
                  <a:pt x="0" y="166370"/>
                </a:lnTo>
              </a:path>
            </a:pathLst>
          </a:custGeom>
          <a:ln w="25146">
            <a:solidFill>
              <a:srgbClr val="375F92"/>
            </a:solidFill>
          </a:ln>
        </p:spPr>
        <p:txBody>
          <a:bodyPr wrap="square" lIns="0" tIns="0" rIns="0" bIns="0" rtlCol="0"/>
          <a:lstStyle/>
          <a:p>
            <a:endParaRPr sz="2400">
              <a:latin typeface="+mj-lt"/>
            </a:endParaRPr>
          </a:p>
        </p:txBody>
      </p:sp>
      <p:sp>
        <p:nvSpPr>
          <p:cNvPr id="38" name="object 38"/>
          <p:cNvSpPr/>
          <p:nvPr/>
        </p:nvSpPr>
        <p:spPr>
          <a:xfrm>
            <a:off x="3088894" y="7418958"/>
            <a:ext cx="88265" cy="67945"/>
          </a:xfrm>
          <a:custGeom>
            <a:avLst/>
            <a:gdLst/>
            <a:ahLst/>
            <a:cxnLst/>
            <a:rect l="l" t="t" r="r" b="b"/>
            <a:pathLst>
              <a:path w="88264" h="67945">
                <a:moveTo>
                  <a:pt x="88137" y="0"/>
                </a:moveTo>
                <a:lnTo>
                  <a:pt x="44068" y="67818"/>
                </a:lnTo>
                <a:lnTo>
                  <a:pt x="0" y="0"/>
                </a:lnTo>
              </a:path>
            </a:pathLst>
          </a:custGeom>
          <a:ln w="25146">
            <a:solidFill>
              <a:srgbClr val="375F92"/>
            </a:solidFill>
          </a:ln>
        </p:spPr>
        <p:txBody>
          <a:bodyPr wrap="square" lIns="0" tIns="0" rIns="0" bIns="0" rtlCol="0"/>
          <a:lstStyle/>
          <a:p>
            <a:endParaRPr sz="2400">
              <a:latin typeface="+mj-lt"/>
            </a:endParaRPr>
          </a:p>
        </p:txBody>
      </p:sp>
      <p:sp>
        <p:nvSpPr>
          <p:cNvPr id="39" name="object 39"/>
          <p:cNvSpPr/>
          <p:nvPr/>
        </p:nvSpPr>
        <p:spPr>
          <a:xfrm>
            <a:off x="3132963" y="2761488"/>
            <a:ext cx="0" cy="223520"/>
          </a:xfrm>
          <a:custGeom>
            <a:avLst/>
            <a:gdLst/>
            <a:ahLst/>
            <a:cxnLst/>
            <a:rect l="l" t="t" r="r" b="b"/>
            <a:pathLst>
              <a:path h="223519">
                <a:moveTo>
                  <a:pt x="0" y="0"/>
                </a:moveTo>
                <a:lnTo>
                  <a:pt x="0" y="223138"/>
                </a:lnTo>
              </a:path>
            </a:pathLst>
          </a:custGeom>
          <a:ln w="25146">
            <a:solidFill>
              <a:srgbClr val="375F92"/>
            </a:solidFill>
          </a:ln>
        </p:spPr>
        <p:txBody>
          <a:bodyPr wrap="square" lIns="0" tIns="0" rIns="0" bIns="0" rtlCol="0"/>
          <a:lstStyle/>
          <a:p>
            <a:endParaRPr sz="2400">
              <a:latin typeface="+mj-lt"/>
            </a:endParaRPr>
          </a:p>
        </p:txBody>
      </p:sp>
      <p:sp>
        <p:nvSpPr>
          <p:cNvPr id="40" name="object 40"/>
          <p:cNvSpPr/>
          <p:nvPr/>
        </p:nvSpPr>
        <p:spPr>
          <a:xfrm>
            <a:off x="3088894" y="2916808"/>
            <a:ext cx="88265" cy="67945"/>
          </a:xfrm>
          <a:custGeom>
            <a:avLst/>
            <a:gdLst/>
            <a:ahLst/>
            <a:cxnLst/>
            <a:rect l="l" t="t" r="r" b="b"/>
            <a:pathLst>
              <a:path w="88264" h="67944">
                <a:moveTo>
                  <a:pt x="88137" y="0"/>
                </a:moveTo>
                <a:lnTo>
                  <a:pt x="44068" y="67690"/>
                </a:lnTo>
                <a:lnTo>
                  <a:pt x="0" y="0"/>
                </a:lnTo>
              </a:path>
            </a:pathLst>
          </a:custGeom>
          <a:ln w="25146">
            <a:solidFill>
              <a:srgbClr val="375F92"/>
            </a:solidFill>
          </a:ln>
        </p:spPr>
        <p:txBody>
          <a:bodyPr wrap="square" lIns="0" tIns="0" rIns="0" bIns="0" rtlCol="0"/>
          <a:lstStyle/>
          <a:p>
            <a:endParaRPr sz="2400">
              <a:latin typeface="+mj-lt"/>
            </a:endParaRPr>
          </a:p>
        </p:txBody>
      </p:sp>
      <p:sp>
        <p:nvSpPr>
          <p:cNvPr id="41" name="object 41"/>
          <p:cNvSpPr/>
          <p:nvPr/>
        </p:nvSpPr>
        <p:spPr>
          <a:xfrm>
            <a:off x="3150742" y="7857743"/>
            <a:ext cx="1905" cy="199390"/>
          </a:xfrm>
          <a:custGeom>
            <a:avLst/>
            <a:gdLst/>
            <a:ahLst/>
            <a:cxnLst/>
            <a:rect l="l" t="t" r="r" b="b"/>
            <a:pathLst>
              <a:path w="1905" h="199390">
                <a:moveTo>
                  <a:pt x="762" y="-12573"/>
                </a:moveTo>
                <a:lnTo>
                  <a:pt x="762" y="211543"/>
                </a:lnTo>
              </a:path>
            </a:pathLst>
          </a:custGeom>
          <a:ln w="26670">
            <a:solidFill>
              <a:srgbClr val="375F92"/>
            </a:solidFill>
          </a:ln>
        </p:spPr>
        <p:txBody>
          <a:bodyPr wrap="square" lIns="0" tIns="0" rIns="0" bIns="0" rtlCol="0"/>
          <a:lstStyle/>
          <a:p>
            <a:endParaRPr sz="2400">
              <a:latin typeface="+mj-lt"/>
            </a:endParaRPr>
          </a:p>
        </p:txBody>
      </p:sp>
      <p:sp>
        <p:nvSpPr>
          <p:cNvPr id="42" name="object 42"/>
          <p:cNvSpPr/>
          <p:nvPr/>
        </p:nvSpPr>
        <p:spPr>
          <a:xfrm>
            <a:off x="3107308" y="7988693"/>
            <a:ext cx="88265" cy="68580"/>
          </a:xfrm>
          <a:custGeom>
            <a:avLst/>
            <a:gdLst/>
            <a:ahLst/>
            <a:cxnLst/>
            <a:rect l="l" t="t" r="r" b="b"/>
            <a:pathLst>
              <a:path w="88264" h="68579">
                <a:moveTo>
                  <a:pt x="0" y="0"/>
                </a:moveTo>
                <a:lnTo>
                  <a:pt x="43434" y="68033"/>
                </a:lnTo>
                <a:lnTo>
                  <a:pt x="88011" y="508"/>
                </a:lnTo>
              </a:path>
            </a:pathLst>
          </a:custGeom>
          <a:ln w="25146">
            <a:solidFill>
              <a:srgbClr val="375F92"/>
            </a:solidFill>
          </a:ln>
        </p:spPr>
        <p:txBody>
          <a:bodyPr wrap="square" lIns="0" tIns="0" rIns="0" bIns="0" rtlCol="0"/>
          <a:lstStyle/>
          <a:p>
            <a:endParaRPr sz="2400">
              <a:latin typeface="+mj-lt"/>
            </a:endParaRPr>
          </a:p>
        </p:txBody>
      </p:sp>
      <p:sp>
        <p:nvSpPr>
          <p:cNvPr id="43" name="object 43"/>
          <p:cNvSpPr txBox="1"/>
          <p:nvPr/>
        </p:nvSpPr>
        <p:spPr>
          <a:xfrm>
            <a:off x="2519426" y="8074312"/>
            <a:ext cx="1227074" cy="201514"/>
          </a:xfrm>
          <a:prstGeom prst="rect">
            <a:avLst/>
          </a:prstGeom>
          <a:solidFill>
            <a:schemeClr val="accent1">
              <a:lumMod val="50000"/>
            </a:schemeClr>
          </a:solidFill>
        </p:spPr>
        <p:txBody>
          <a:bodyPr wrap="square" lIns="0" tIns="0" rIns="0" bIns="0" rtlCol="0"/>
          <a:lstStyle>
            <a:defPPr>
              <a:defRPr lang="tr-TR"/>
            </a:defPPr>
            <a:lvl1pPr algn="ctr">
              <a:defRPr sz="1400" b="1">
                <a:solidFill>
                  <a:schemeClr val="bg1"/>
                </a:solidFill>
                <a:latin typeface="+mj-lt"/>
              </a:defRPr>
            </a:lvl1pPr>
          </a:lstStyle>
          <a:p>
            <a:r>
              <a:rPr lang="tr-TR" sz="1200" dirty="0"/>
              <a:t>İŞ</a:t>
            </a:r>
            <a:r>
              <a:rPr sz="1200" dirty="0"/>
              <a:t>LEM SONU</a:t>
            </a:r>
          </a:p>
        </p:txBody>
      </p:sp>
      <p:sp>
        <p:nvSpPr>
          <p:cNvPr id="33" name="object 33"/>
          <p:cNvSpPr txBox="1"/>
          <p:nvPr/>
        </p:nvSpPr>
        <p:spPr>
          <a:xfrm>
            <a:off x="802645" y="1733977"/>
            <a:ext cx="4884051" cy="1560042"/>
          </a:xfrm>
          <a:prstGeom prst="rect">
            <a:avLst/>
          </a:prstGeom>
        </p:spPr>
        <p:txBody>
          <a:bodyPr vert="horz" wrap="square" lIns="0" tIns="18415" rIns="0" bIns="0" rtlCol="0">
            <a:spAutoFit/>
          </a:bodyPr>
          <a:lstStyle/>
          <a:p>
            <a:pPr marL="12065" marR="5080" algn="ctr">
              <a:lnSpc>
                <a:spcPts val="1070"/>
              </a:lnSpc>
              <a:spcBef>
                <a:spcPts val="145"/>
              </a:spcBef>
            </a:pPr>
            <a:r>
              <a:rPr lang="tr-TR" sz="1000" b="1" dirty="0" smtClean="0">
                <a:latin typeface="Book Antiqua" panose="02040602050305030304" pitchFamily="18" charset="0"/>
                <a:cs typeface="Book Antiqua"/>
              </a:rPr>
              <a:t>İlgili aya ait, personelin derece, kademe, kıdem vb. terfi değişiklikleri, yabancı dil  puanı, aile yardımı için eşin çalışıp çalışmadığı, çocuk yardımı için yaş bilgileri  vb. değişiklikler KBS ekranından güncellenir. Nakil giden veya ücretsiz izne ayrılanların da sisteminden çıkışı yapılarak güncelleme işlemi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tamamlanır. Kesintiler (icra, sendika, emekli borçlanması, kira, kefalet, zam ve tazminat ödemelerinde 657 Sayılı Kanunun 152. Maddesine göre 7 günü aşan  hastalık izin süreleri vb.) girilerek hesaplama işlemi gerçekleştirilir.</a:t>
            </a:r>
            <a:endParaRPr lang="tr-TR" sz="1000" dirty="0" smtClean="0">
              <a:latin typeface="Book Antiqua" panose="02040602050305030304" pitchFamily="18" charset="0"/>
              <a:cs typeface="Book Antiqua"/>
            </a:endParaRPr>
          </a:p>
          <a:p>
            <a:pPr>
              <a:lnSpc>
                <a:spcPct val="100000"/>
              </a:lnSpc>
            </a:pPr>
            <a:endParaRPr sz="1400" dirty="0">
              <a:latin typeface="+mj-lt"/>
              <a:cs typeface="Times New Roman"/>
            </a:endParaRPr>
          </a:p>
          <a:p>
            <a:pPr marL="749935" algn="ctr">
              <a:lnSpc>
                <a:spcPct val="100000"/>
              </a:lnSpc>
            </a:pPr>
            <a:endParaRPr lang="tr-TR" sz="1200" dirty="0">
              <a:latin typeface="+mj-lt"/>
              <a:cs typeface="Times New Roman"/>
            </a:endParaRPr>
          </a:p>
          <a:p>
            <a:pPr marL="749935">
              <a:lnSpc>
                <a:spcPct val="100000"/>
              </a:lnSpc>
            </a:pPr>
            <a:r>
              <a:rPr lang="tr-TR" sz="1000" b="1" dirty="0" smtClean="0">
                <a:latin typeface="Book Antiqua" panose="02040602050305030304" pitchFamily="18" charset="0"/>
                <a:cs typeface="Times New Roman"/>
              </a:rPr>
              <a:t>                 </a:t>
            </a:r>
            <a:r>
              <a:rPr lang="tr-TR" sz="1000" b="1" dirty="0" smtClean="0">
                <a:latin typeface="Book Antiqua" panose="02040602050305030304" pitchFamily="18" charset="0"/>
                <a:cs typeface="Book Antiqua"/>
              </a:rPr>
              <a:t>Sistemden maaş hesaplaması yapılır.</a:t>
            </a:r>
            <a:endParaRPr lang="tr-TR" sz="1000" dirty="0">
              <a:latin typeface="Book Antiqua" panose="02040602050305030304" pitchFamily="18" charset="0"/>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759097179"/>
              </p:ext>
            </p:extLst>
          </p:nvPr>
        </p:nvGraphicFramePr>
        <p:xfrm>
          <a:off x="381000" y="201372"/>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1888630395"/>
                    </a:ext>
                  </a:extLst>
                </a:gridCol>
                <a:gridCol w="3340016">
                  <a:extLst>
                    <a:ext uri="{9D8B030D-6E8A-4147-A177-3AD203B41FA5}">
                      <a16:colId xmlns:a16="http://schemas.microsoft.com/office/drawing/2014/main" val="3664854861"/>
                    </a:ext>
                  </a:extLst>
                </a:gridCol>
                <a:gridCol w="967860">
                  <a:extLst>
                    <a:ext uri="{9D8B030D-6E8A-4147-A177-3AD203B41FA5}">
                      <a16:colId xmlns:a16="http://schemas.microsoft.com/office/drawing/2014/main" val="1832483915"/>
                    </a:ext>
                  </a:extLst>
                </a:gridCol>
                <a:gridCol w="892119">
                  <a:extLst>
                    <a:ext uri="{9D8B030D-6E8A-4147-A177-3AD203B41FA5}">
                      <a16:colId xmlns:a16="http://schemas.microsoft.com/office/drawing/2014/main" val="1304989555"/>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Maaş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687887"/>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376657"/>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759072"/>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946119"/>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252067"/>
                  </a:ext>
                </a:extLst>
              </a:tr>
            </a:tbl>
          </a:graphicData>
        </a:graphic>
      </p:graphicFrame>
      <p:pic>
        <p:nvPicPr>
          <p:cNvPr id="20481"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665" y="243250"/>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3152520" y="1841880"/>
            <a:ext cx="0" cy="252095"/>
          </a:xfrm>
          <a:custGeom>
            <a:avLst/>
            <a:gdLst/>
            <a:ahLst/>
            <a:cxnLst/>
            <a:rect l="l" t="t" r="r" b="b"/>
            <a:pathLst>
              <a:path h="252094">
                <a:moveTo>
                  <a:pt x="0" y="0"/>
                </a:moveTo>
                <a:lnTo>
                  <a:pt x="0" y="251587"/>
                </a:lnTo>
              </a:path>
            </a:pathLst>
          </a:custGeom>
          <a:ln w="25146">
            <a:solidFill>
              <a:srgbClr val="375F92"/>
            </a:solidFill>
          </a:ln>
        </p:spPr>
        <p:txBody>
          <a:bodyPr wrap="square" lIns="0" tIns="0" rIns="0" bIns="0" rtlCol="0"/>
          <a:lstStyle/>
          <a:p>
            <a:endParaRPr sz="2400">
              <a:latin typeface="+mj-lt"/>
            </a:endParaRPr>
          </a:p>
        </p:txBody>
      </p:sp>
      <p:sp>
        <p:nvSpPr>
          <p:cNvPr id="7" name="object 7"/>
          <p:cNvSpPr/>
          <p:nvPr/>
        </p:nvSpPr>
        <p:spPr>
          <a:xfrm>
            <a:off x="3108579" y="2007742"/>
            <a:ext cx="88265" cy="85725"/>
          </a:xfrm>
          <a:custGeom>
            <a:avLst/>
            <a:gdLst/>
            <a:ahLst/>
            <a:cxnLst/>
            <a:rect l="l" t="t" r="r" b="b"/>
            <a:pathLst>
              <a:path w="88264" h="85725">
                <a:moveTo>
                  <a:pt x="88010" y="0"/>
                </a:moveTo>
                <a:lnTo>
                  <a:pt x="43941" y="85725"/>
                </a:lnTo>
                <a:lnTo>
                  <a:pt x="0" y="0"/>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1174484" y="1471212"/>
            <a:ext cx="3990974" cy="435819"/>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txBox="1"/>
          <p:nvPr/>
        </p:nvSpPr>
        <p:spPr>
          <a:xfrm>
            <a:off x="1728660" y="1579364"/>
            <a:ext cx="2896997"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KISITLI MAA</a:t>
            </a:r>
            <a:r>
              <a:rPr lang="tr-TR" sz="1200" b="1" dirty="0">
                <a:solidFill>
                  <a:srgbClr val="FFFFFF"/>
                </a:solidFill>
                <a:latin typeface="+mj-lt"/>
                <a:cs typeface="Book Antiqua"/>
              </a:rPr>
              <a:t>Ş</a:t>
            </a:r>
            <a:r>
              <a:rPr sz="1200" b="1" dirty="0">
                <a:solidFill>
                  <a:srgbClr val="FFFFFF"/>
                </a:solidFill>
                <a:latin typeface="+mj-lt"/>
                <a:cs typeface="Book Antiqua"/>
              </a:rPr>
              <a:t> </a:t>
            </a:r>
            <a:r>
              <a:rPr lang="tr-TR" sz="1200" b="1" dirty="0">
                <a:solidFill>
                  <a:srgbClr val="FFFFFF"/>
                </a:solidFill>
                <a:latin typeface="+mj-lt"/>
                <a:cs typeface="Book Antiqua"/>
              </a:rPr>
              <a:t>İŞ</a:t>
            </a:r>
            <a:r>
              <a:rPr sz="1200" b="1" dirty="0">
                <a:solidFill>
                  <a:srgbClr val="FFFFFF"/>
                </a:solidFill>
                <a:latin typeface="+mj-lt"/>
                <a:cs typeface="Book Antiqua"/>
              </a:rPr>
              <a:t>LEMLER</a:t>
            </a:r>
            <a:r>
              <a:rPr lang="tr-TR" sz="1200" b="1" dirty="0">
                <a:solidFill>
                  <a:srgbClr val="FFFFFF"/>
                </a:solidFill>
                <a:latin typeface="+mj-lt"/>
                <a:cs typeface="Book Antiqua"/>
              </a:rPr>
              <a:t>İ</a:t>
            </a:r>
            <a:r>
              <a:rPr sz="1200" b="1" dirty="0">
                <a:solidFill>
                  <a:srgbClr val="FFFFFF"/>
                </a:solidFill>
                <a:latin typeface="+mj-lt"/>
                <a:cs typeface="Book Antiqua"/>
              </a:rPr>
              <a:t> SÜREC</a:t>
            </a:r>
            <a:r>
              <a:rPr lang="tr-TR" sz="1200" b="1" dirty="0">
                <a:solidFill>
                  <a:srgbClr val="FFFFFF"/>
                </a:solidFill>
                <a:latin typeface="+mj-lt"/>
                <a:cs typeface="Book Antiqua"/>
              </a:rPr>
              <a:t>İ</a:t>
            </a:r>
            <a:endParaRPr sz="1200" dirty="0">
              <a:latin typeface="+mj-lt"/>
              <a:cs typeface="Book Antiqua"/>
            </a:endParaRPr>
          </a:p>
        </p:txBody>
      </p:sp>
      <p:sp>
        <p:nvSpPr>
          <p:cNvPr id="12" name="object 12"/>
          <p:cNvSpPr txBox="1"/>
          <p:nvPr/>
        </p:nvSpPr>
        <p:spPr>
          <a:xfrm>
            <a:off x="1174483" y="2202942"/>
            <a:ext cx="3990975" cy="518732"/>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Açıktan atama, ücretsiz izin dönüşü, askerlik dönüşü ay başına denk  gelmeyen durumlarda işe başlandığı tarihten itibaren yapılır.</a:t>
            </a:r>
            <a:endParaRPr lang="tr-TR" sz="1000" dirty="0">
              <a:latin typeface="Book Antiqua" panose="02040602050305030304" pitchFamily="18" charset="0"/>
            </a:endParaRPr>
          </a:p>
        </p:txBody>
      </p:sp>
      <p:sp>
        <p:nvSpPr>
          <p:cNvPr id="13" name="object 13"/>
          <p:cNvSpPr/>
          <p:nvPr/>
        </p:nvSpPr>
        <p:spPr>
          <a:xfrm>
            <a:off x="2411094" y="7881029"/>
            <a:ext cx="1482852" cy="318113"/>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4" name="object 14"/>
          <p:cNvSpPr/>
          <p:nvPr/>
        </p:nvSpPr>
        <p:spPr>
          <a:xfrm>
            <a:off x="1802320" y="7431913"/>
            <a:ext cx="2814066" cy="369004"/>
          </a:xfrm>
          <a:prstGeom prst="rect">
            <a:avLst/>
          </a:prstGeom>
          <a:solidFill>
            <a:schemeClr val="tx2">
              <a:lumMod val="40000"/>
              <a:lumOff val="60000"/>
            </a:schemeClr>
          </a:solidFill>
        </p:spPr>
        <p:txBody>
          <a:bodyPr wrap="square" lIns="0" tIns="0" rIns="0" bIns="0" rtlCol="0"/>
          <a:lstStyle/>
          <a:p>
            <a:pPr algn="ctr"/>
            <a:endParaRPr sz="1100" b="1"/>
          </a:p>
        </p:txBody>
      </p:sp>
      <p:sp>
        <p:nvSpPr>
          <p:cNvPr id="17" name="object 17"/>
          <p:cNvSpPr/>
          <p:nvPr/>
        </p:nvSpPr>
        <p:spPr>
          <a:xfrm>
            <a:off x="3132963" y="5264784"/>
            <a:ext cx="0" cy="241935"/>
          </a:xfrm>
          <a:custGeom>
            <a:avLst/>
            <a:gdLst/>
            <a:ahLst/>
            <a:cxnLst/>
            <a:rect l="l" t="t" r="r" b="b"/>
            <a:pathLst>
              <a:path h="241935">
                <a:moveTo>
                  <a:pt x="0" y="0"/>
                </a:moveTo>
                <a:lnTo>
                  <a:pt x="0" y="241426"/>
                </a:lnTo>
              </a:path>
            </a:pathLst>
          </a:custGeom>
          <a:ln w="25146">
            <a:solidFill>
              <a:srgbClr val="375F92"/>
            </a:solidFill>
          </a:ln>
        </p:spPr>
        <p:txBody>
          <a:bodyPr wrap="square" lIns="0" tIns="0" rIns="0" bIns="0" rtlCol="0"/>
          <a:lstStyle/>
          <a:p>
            <a:endParaRPr sz="2400">
              <a:latin typeface="+mj-lt"/>
            </a:endParaRPr>
          </a:p>
        </p:txBody>
      </p:sp>
      <p:sp>
        <p:nvSpPr>
          <p:cNvPr id="18" name="object 18"/>
          <p:cNvSpPr/>
          <p:nvPr/>
        </p:nvSpPr>
        <p:spPr>
          <a:xfrm>
            <a:off x="3088894" y="5420486"/>
            <a:ext cx="88265" cy="85725"/>
          </a:xfrm>
          <a:custGeom>
            <a:avLst/>
            <a:gdLst/>
            <a:ahLst/>
            <a:cxnLst/>
            <a:rect l="l" t="t" r="r" b="b"/>
            <a:pathLst>
              <a:path w="88264" h="85725">
                <a:moveTo>
                  <a:pt x="88137" y="0"/>
                </a:moveTo>
                <a:lnTo>
                  <a:pt x="44068" y="85725"/>
                </a:lnTo>
                <a:lnTo>
                  <a:pt x="0" y="0"/>
                </a:lnTo>
              </a:path>
            </a:pathLst>
          </a:custGeom>
          <a:ln w="25146">
            <a:solidFill>
              <a:srgbClr val="375F92"/>
            </a:solidFill>
          </a:ln>
        </p:spPr>
        <p:txBody>
          <a:bodyPr wrap="square" lIns="0" tIns="0" rIns="0" bIns="0" rtlCol="0"/>
          <a:lstStyle/>
          <a:p>
            <a:endParaRPr sz="2400">
              <a:latin typeface="+mj-lt"/>
            </a:endParaRPr>
          </a:p>
        </p:txBody>
      </p:sp>
      <p:sp>
        <p:nvSpPr>
          <p:cNvPr id="19" name="object 19"/>
          <p:cNvSpPr/>
          <p:nvPr/>
        </p:nvSpPr>
        <p:spPr>
          <a:xfrm>
            <a:off x="1174483" y="2866186"/>
            <a:ext cx="3990976" cy="742391"/>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p:nvPr/>
        </p:nvSpPr>
        <p:spPr>
          <a:xfrm>
            <a:off x="1449069" y="5534075"/>
            <a:ext cx="3370833" cy="1136726"/>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21" name="object 21"/>
          <p:cNvSpPr/>
          <p:nvPr/>
        </p:nvSpPr>
        <p:spPr>
          <a:xfrm>
            <a:off x="3152520" y="3478403"/>
            <a:ext cx="0" cy="241300"/>
          </a:xfrm>
          <a:custGeom>
            <a:avLst/>
            <a:gdLst/>
            <a:ahLst/>
            <a:cxnLst/>
            <a:rect l="l" t="t" r="r" b="b"/>
            <a:pathLst>
              <a:path h="241300">
                <a:moveTo>
                  <a:pt x="0" y="0"/>
                </a:moveTo>
                <a:lnTo>
                  <a:pt x="0" y="240919"/>
                </a:lnTo>
              </a:path>
            </a:pathLst>
          </a:custGeom>
          <a:ln w="25146">
            <a:solidFill>
              <a:srgbClr val="375F92"/>
            </a:solidFill>
          </a:ln>
        </p:spPr>
        <p:txBody>
          <a:bodyPr wrap="square" lIns="0" tIns="0" rIns="0" bIns="0" rtlCol="0"/>
          <a:lstStyle/>
          <a:p>
            <a:endParaRPr sz="2400">
              <a:latin typeface="+mj-lt"/>
            </a:endParaRPr>
          </a:p>
        </p:txBody>
      </p:sp>
      <p:sp>
        <p:nvSpPr>
          <p:cNvPr id="22" name="object 22"/>
          <p:cNvSpPr/>
          <p:nvPr/>
        </p:nvSpPr>
        <p:spPr>
          <a:xfrm>
            <a:off x="3108579" y="3633596"/>
            <a:ext cx="88265" cy="85725"/>
          </a:xfrm>
          <a:custGeom>
            <a:avLst/>
            <a:gdLst/>
            <a:ahLst/>
            <a:cxnLst/>
            <a:rect l="l" t="t" r="r" b="b"/>
            <a:pathLst>
              <a:path w="88264" h="85725">
                <a:moveTo>
                  <a:pt x="88010" y="0"/>
                </a:moveTo>
                <a:lnTo>
                  <a:pt x="43941" y="85725"/>
                </a:lnTo>
                <a:lnTo>
                  <a:pt x="0" y="0"/>
                </a:lnTo>
              </a:path>
            </a:pathLst>
          </a:custGeom>
          <a:ln w="25146">
            <a:solidFill>
              <a:srgbClr val="375F92"/>
            </a:solidFill>
          </a:ln>
        </p:spPr>
        <p:txBody>
          <a:bodyPr wrap="square" lIns="0" tIns="0" rIns="0" bIns="0" rtlCol="0"/>
          <a:lstStyle/>
          <a:p>
            <a:endParaRPr sz="2400">
              <a:latin typeface="+mj-lt"/>
            </a:endParaRPr>
          </a:p>
        </p:txBody>
      </p:sp>
      <p:sp>
        <p:nvSpPr>
          <p:cNvPr id="25" name="object 25"/>
          <p:cNvSpPr/>
          <p:nvPr/>
        </p:nvSpPr>
        <p:spPr>
          <a:xfrm>
            <a:off x="1375092" y="6664191"/>
            <a:ext cx="3554856" cy="677240"/>
          </a:xfrm>
          <a:prstGeom prst="rect">
            <a:avLst/>
          </a:prstGeom>
          <a:solidFill>
            <a:schemeClr val="tx2">
              <a:lumMod val="40000"/>
              <a:lumOff val="60000"/>
            </a:schemeClr>
          </a:solidFill>
        </p:spPr>
        <p:txBody>
          <a:bodyPr wrap="square" lIns="0" tIns="0" rIns="0" bIns="0" rtlCol="0"/>
          <a:lstStyle/>
          <a:p>
            <a:pPr algn="ctr"/>
            <a:endParaRPr sz="1100" b="1"/>
          </a:p>
        </p:txBody>
      </p:sp>
      <p:sp>
        <p:nvSpPr>
          <p:cNvPr id="26" name="object 26"/>
          <p:cNvSpPr txBox="1"/>
          <p:nvPr/>
        </p:nvSpPr>
        <p:spPr>
          <a:xfrm>
            <a:off x="1569211" y="6768066"/>
            <a:ext cx="3280284" cy="476734"/>
          </a:xfrm>
          <a:prstGeom prst="rect">
            <a:avLst/>
          </a:prstGeom>
        </p:spPr>
        <p:txBody>
          <a:bodyPr vert="horz" wrap="square" lIns="0" tIns="10160" rIns="0" bIns="0" rtlCol="0">
            <a:spAutoFit/>
          </a:bodyPr>
          <a:lstStyle/>
          <a:p>
            <a:pPr marL="12700" marR="5080" algn="ctr">
              <a:lnSpc>
                <a:spcPct val="101699"/>
              </a:lnSpc>
              <a:spcBef>
                <a:spcPts val="80"/>
              </a:spcBef>
            </a:pPr>
            <a:r>
              <a:rPr lang="tr-TR" sz="1000" b="1" dirty="0" smtClean="0">
                <a:latin typeface="Book Antiqua" panose="02040602050305030304" pitchFamily="18" charset="0"/>
                <a:cs typeface="Book Antiqua"/>
              </a:rPr>
              <a:t>Tahakkuk Teslim Tutanağı hazırlanır, ödeme emri belgesi ekleri ile birlikte Strateji Geliştirme Daire Başkanlığı'na gönderilir.</a:t>
            </a:r>
            <a:endParaRPr lang="tr-TR" sz="1000" dirty="0">
              <a:latin typeface="Book Antiqua" panose="02040602050305030304" pitchFamily="18" charset="0"/>
              <a:cs typeface="Book Antiqua"/>
            </a:endParaRPr>
          </a:p>
        </p:txBody>
      </p:sp>
      <p:sp>
        <p:nvSpPr>
          <p:cNvPr id="27" name="object 27"/>
          <p:cNvSpPr txBox="1"/>
          <p:nvPr/>
        </p:nvSpPr>
        <p:spPr>
          <a:xfrm>
            <a:off x="2016728" y="7475118"/>
            <a:ext cx="2385249"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Birer sureti dosyalanır.</a:t>
            </a:r>
            <a:endParaRPr lang="tr-TR" sz="1000" dirty="0">
              <a:latin typeface="Book Antiqua" panose="02040602050305030304" pitchFamily="18" charset="0"/>
              <a:cs typeface="Book Antiqua"/>
            </a:endParaRPr>
          </a:p>
        </p:txBody>
      </p:sp>
      <p:sp>
        <p:nvSpPr>
          <p:cNvPr id="30" name="object 30"/>
          <p:cNvSpPr/>
          <p:nvPr/>
        </p:nvSpPr>
        <p:spPr>
          <a:xfrm>
            <a:off x="3152520" y="2629916"/>
            <a:ext cx="0" cy="241300"/>
          </a:xfrm>
          <a:custGeom>
            <a:avLst/>
            <a:gdLst/>
            <a:ahLst/>
            <a:cxnLst/>
            <a:rect l="l" t="t" r="r" b="b"/>
            <a:pathLst>
              <a:path h="241300">
                <a:moveTo>
                  <a:pt x="0" y="0"/>
                </a:moveTo>
                <a:lnTo>
                  <a:pt x="0" y="240918"/>
                </a:lnTo>
              </a:path>
            </a:pathLst>
          </a:custGeom>
          <a:ln w="25146">
            <a:solidFill>
              <a:srgbClr val="375F92"/>
            </a:solidFill>
          </a:ln>
        </p:spPr>
        <p:txBody>
          <a:bodyPr wrap="square" lIns="0" tIns="0" rIns="0" bIns="0" rtlCol="0"/>
          <a:lstStyle/>
          <a:p>
            <a:endParaRPr sz="2400">
              <a:latin typeface="+mj-lt"/>
            </a:endParaRPr>
          </a:p>
        </p:txBody>
      </p:sp>
      <p:sp>
        <p:nvSpPr>
          <p:cNvPr id="31" name="object 31"/>
          <p:cNvSpPr/>
          <p:nvPr/>
        </p:nvSpPr>
        <p:spPr>
          <a:xfrm>
            <a:off x="3108579" y="2785110"/>
            <a:ext cx="88265" cy="85725"/>
          </a:xfrm>
          <a:custGeom>
            <a:avLst/>
            <a:gdLst/>
            <a:ahLst/>
            <a:cxnLst/>
            <a:rect l="l" t="t" r="r" b="b"/>
            <a:pathLst>
              <a:path w="88264" h="85725">
                <a:moveTo>
                  <a:pt x="88010" y="0"/>
                </a:moveTo>
                <a:lnTo>
                  <a:pt x="43941" y="85725"/>
                </a:lnTo>
                <a:lnTo>
                  <a:pt x="0" y="0"/>
                </a:lnTo>
              </a:path>
            </a:pathLst>
          </a:custGeom>
          <a:ln w="25146">
            <a:solidFill>
              <a:srgbClr val="375F92"/>
            </a:solidFill>
          </a:ln>
        </p:spPr>
        <p:txBody>
          <a:bodyPr wrap="square" lIns="0" tIns="0" rIns="0" bIns="0" rtlCol="0"/>
          <a:lstStyle/>
          <a:p>
            <a:endParaRPr sz="2400">
              <a:latin typeface="+mj-lt"/>
            </a:endParaRPr>
          </a:p>
        </p:txBody>
      </p:sp>
      <p:sp>
        <p:nvSpPr>
          <p:cNvPr id="32" name="object 32"/>
          <p:cNvSpPr/>
          <p:nvPr/>
        </p:nvSpPr>
        <p:spPr>
          <a:xfrm>
            <a:off x="1174483" y="3756075"/>
            <a:ext cx="3990975" cy="601802"/>
          </a:xfrm>
          <a:prstGeom prst="rect">
            <a:avLst/>
          </a:prstGeom>
          <a:solidFill>
            <a:schemeClr val="tx2">
              <a:lumMod val="40000"/>
              <a:lumOff val="60000"/>
            </a:schemeClr>
          </a:solidFill>
        </p:spPr>
        <p:txBody>
          <a:bodyPr wrap="square" lIns="0" tIns="0" rIns="0" bIns="0" rtlCol="0"/>
          <a:lstStyle/>
          <a:p>
            <a:pPr algn="ctr"/>
            <a:endParaRPr sz="1100" b="1"/>
          </a:p>
        </p:txBody>
      </p:sp>
      <p:sp>
        <p:nvSpPr>
          <p:cNvPr id="33" name="object 33"/>
          <p:cNvSpPr/>
          <p:nvPr/>
        </p:nvSpPr>
        <p:spPr>
          <a:xfrm>
            <a:off x="1174483" y="4496739"/>
            <a:ext cx="3990975" cy="741426"/>
          </a:xfrm>
          <a:prstGeom prst="rect">
            <a:avLst/>
          </a:prstGeom>
          <a:solidFill>
            <a:schemeClr val="tx2">
              <a:lumMod val="40000"/>
              <a:lumOff val="60000"/>
            </a:schemeClr>
          </a:solidFill>
        </p:spPr>
        <p:txBody>
          <a:bodyPr wrap="square" lIns="0" tIns="0" rIns="0" bIns="0" rtlCol="0"/>
          <a:lstStyle/>
          <a:p>
            <a:pPr algn="ctr"/>
            <a:endParaRPr sz="1100" b="1"/>
          </a:p>
        </p:txBody>
      </p:sp>
      <p:sp>
        <p:nvSpPr>
          <p:cNvPr id="34" name="object 34"/>
          <p:cNvSpPr txBox="1"/>
          <p:nvPr/>
        </p:nvSpPr>
        <p:spPr>
          <a:xfrm>
            <a:off x="1569211" y="2922523"/>
            <a:ext cx="3244850" cy="468077"/>
          </a:xfrm>
          <a:prstGeom prst="rect">
            <a:avLst/>
          </a:prstGeom>
        </p:spPr>
        <p:txBody>
          <a:bodyPr vert="horz" wrap="square" lIns="0" tIns="6350" rIns="0" bIns="0" rtlCol="0">
            <a:spAutoFit/>
          </a:bodyPr>
          <a:lstStyle/>
          <a:p>
            <a:pPr marL="1270" algn="ctr">
              <a:lnSpc>
                <a:spcPct val="100000"/>
              </a:lnSpc>
              <a:spcBef>
                <a:spcPts val="60"/>
              </a:spcBef>
            </a:pPr>
            <a:r>
              <a:rPr lang="tr-TR" sz="1000" b="1" dirty="0" smtClean="0">
                <a:latin typeface="Book Antiqua" panose="02040602050305030304" pitchFamily="18" charset="0"/>
                <a:cs typeface="Book Antiqua"/>
              </a:rPr>
              <a:t>İşe başlama tarihinden sonra 15 gün içerisinde SGK üzerinden işe giriş bildirgesi hazırlayıp, işyeri tescil işlemi yapılır. </a:t>
            </a:r>
            <a:endParaRPr lang="tr-TR" sz="1000" dirty="0">
              <a:latin typeface="Book Antiqua" panose="02040602050305030304" pitchFamily="18" charset="0"/>
              <a:cs typeface="Book Antiqua"/>
            </a:endParaRPr>
          </a:p>
        </p:txBody>
      </p:sp>
      <p:sp>
        <p:nvSpPr>
          <p:cNvPr id="35" name="object 35"/>
          <p:cNvSpPr txBox="1"/>
          <p:nvPr/>
        </p:nvSpPr>
        <p:spPr>
          <a:xfrm>
            <a:off x="1534160" y="3886200"/>
            <a:ext cx="3315335" cy="351891"/>
          </a:xfrm>
          <a:prstGeom prst="rect">
            <a:avLst/>
          </a:prstGeom>
        </p:spPr>
        <p:txBody>
          <a:bodyPr vert="horz" wrap="square" lIns="0" tIns="12700" rIns="0" bIns="0" rtlCol="0">
            <a:spAutoFit/>
          </a:bodyPr>
          <a:lstStyle/>
          <a:p>
            <a:pPr marL="1386205" marR="5080" indent="-1374140" algn="ctr">
              <a:lnSpc>
                <a:spcPct val="105600"/>
              </a:lnSpc>
              <a:spcBef>
                <a:spcPts val="100"/>
              </a:spcBef>
            </a:pPr>
            <a:r>
              <a:rPr lang="tr-TR" sz="1000" b="1" dirty="0" smtClean="0">
                <a:latin typeface="Book Antiqua" panose="02040602050305030304" pitchFamily="18" charset="0"/>
                <a:cs typeface="Book Antiqua"/>
              </a:rPr>
              <a:t>İşe başlama tarihine göre kısıtlı </a:t>
            </a:r>
          </a:p>
          <a:p>
            <a:pPr marL="1386205" marR="5080" indent="-1374140" algn="ctr">
              <a:lnSpc>
                <a:spcPct val="105600"/>
              </a:lnSpc>
              <a:spcBef>
                <a:spcPts val="100"/>
              </a:spcBef>
            </a:pPr>
            <a:r>
              <a:rPr lang="tr-TR" sz="1000" b="1" dirty="0" smtClean="0">
                <a:latin typeface="Book Antiqua" panose="02040602050305030304" pitchFamily="18" charset="0"/>
                <a:cs typeface="Book Antiqua"/>
              </a:rPr>
              <a:t>maaş bordosu ve banka listesi hazırlanır.</a:t>
            </a:r>
            <a:endParaRPr lang="tr-TR" sz="1000" dirty="0">
              <a:latin typeface="Book Antiqua" panose="02040602050305030304" pitchFamily="18" charset="0"/>
              <a:cs typeface="Book Antiqua"/>
            </a:endParaRPr>
          </a:p>
        </p:txBody>
      </p:sp>
      <p:sp>
        <p:nvSpPr>
          <p:cNvPr id="36" name="object 36"/>
          <p:cNvSpPr txBox="1"/>
          <p:nvPr/>
        </p:nvSpPr>
        <p:spPr>
          <a:xfrm>
            <a:off x="1452993" y="4550323"/>
            <a:ext cx="3474720" cy="654218"/>
          </a:xfrm>
          <a:prstGeom prst="rect">
            <a:avLst/>
          </a:prstGeom>
        </p:spPr>
        <p:txBody>
          <a:bodyPr vert="horz" wrap="square" lIns="0" tIns="13335" rIns="0" bIns="0" rtlCol="0">
            <a:spAutoFit/>
          </a:bodyPr>
          <a:lstStyle/>
          <a:p>
            <a:pPr marL="12700" marR="5080" algn="ctr">
              <a:lnSpc>
                <a:spcPct val="105000"/>
              </a:lnSpc>
              <a:spcBef>
                <a:spcPts val="105"/>
              </a:spcBef>
            </a:pPr>
            <a:r>
              <a:rPr lang="tr-TR" sz="1000" b="1" dirty="0" smtClean="0">
                <a:latin typeface="Book Antiqua" panose="02040602050305030304" pitchFamily="18" charset="0"/>
                <a:cs typeface="Book Antiqua"/>
              </a:rPr>
              <a:t>Say2000i sistemi üzerinden veya manuel oluşturulan bordro ile  HYS üzerinden ödeme emri düzenlenip, gerçekleştirme görevlisi  ve harcama yetkilisine onay için imzaya gönderilir.</a:t>
            </a:r>
            <a:endParaRPr lang="tr-TR" sz="1000" dirty="0">
              <a:latin typeface="Book Antiqua" panose="02040602050305030304" pitchFamily="18" charset="0"/>
              <a:cs typeface="Book Antiqua"/>
            </a:endParaRPr>
          </a:p>
        </p:txBody>
      </p:sp>
      <p:sp>
        <p:nvSpPr>
          <p:cNvPr id="37" name="object 37"/>
          <p:cNvSpPr txBox="1"/>
          <p:nvPr/>
        </p:nvSpPr>
        <p:spPr>
          <a:xfrm>
            <a:off x="2392426" y="5809615"/>
            <a:ext cx="1491615" cy="490519"/>
          </a:xfrm>
          <a:prstGeom prst="rect">
            <a:avLst/>
          </a:prstGeom>
        </p:spPr>
        <p:txBody>
          <a:bodyPr vert="horz" wrap="square" lIns="0" tIns="5715" rIns="0" bIns="0" rtlCol="0">
            <a:spAutoFit/>
          </a:bodyPr>
          <a:lstStyle/>
          <a:p>
            <a:pPr marL="12700" marR="5080" algn="ctr">
              <a:lnSpc>
                <a:spcPct val="105000"/>
              </a:lnSpc>
              <a:spcBef>
                <a:spcPts val="45"/>
              </a:spcBef>
            </a:pPr>
            <a:r>
              <a:rPr lang="tr-TR" sz="1000" b="1" dirty="0" smtClean="0">
                <a:latin typeface="Book Antiqua" panose="02040602050305030304" pitchFamily="18" charset="0"/>
                <a:cs typeface="Book Antiqua"/>
              </a:rPr>
              <a:t>Gerçekleştirme görevlisi ve harcama yetkilisi  tarafından onaylanır ise;</a:t>
            </a:r>
            <a:endParaRPr lang="tr-TR" sz="1000" dirty="0">
              <a:latin typeface="Book Antiqua" panose="02040602050305030304" pitchFamily="18" charset="0"/>
              <a:cs typeface="Book Antiqua"/>
            </a:endParaRPr>
          </a:p>
        </p:txBody>
      </p:sp>
      <p:sp>
        <p:nvSpPr>
          <p:cNvPr id="38" name="object 38"/>
          <p:cNvSpPr/>
          <p:nvPr/>
        </p:nvSpPr>
        <p:spPr>
          <a:xfrm>
            <a:off x="3152520" y="4278376"/>
            <a:ext cx="0" cy="220979"/>
          </a:xfrm>
          <a:custGeom>
            <a:avLst/>
            <a:gdLst/>
            <a:ahLst/>
            <a:cxnLst/>
            <a:rect l="l" t="t" r="r" b="b"/>
            <a:pathLst>
              <a:path h="220979">
                <a:moveTo>
                  <a:pt x="0" y="0"/>
                </a:moveTo>
                <a:lnTo>
                  <a:pt x="0" y="220725"/>
                </a:lnTo>
              </a:path>
            </a:pathLst>
          </a:custGeom>
          <a:ln w="25146">
            <a:solidFill>
              <a:srgbClr val="375F92"/>
            </a:solidFill>
          </a:ln>
        </p:spPr>
        <p:txBody>
          <a:bodyPr wrap="square" lIns="0" tIns="0" rIns="0" bIns="0" rtlCol="0"/>
          <a:lstStyle/>
          <a:p>
            <a:endParaRPr sz="2400">
              <a:latin typeface="+mj-lt"/>
            </a:endParaRPr>
          </a:p>
        </p:txBody>
      </p:sp>
      <p:sp>
        <p:nvSpPr>
          <p:cNvPr id="39" name="object 39"/>
          <p:cNvSpPr/>
          <p:nvPr/>
        </p:nvSpPr>
        <p:spPr>
          <a:xfrm>
            <a:off x="3108579" y="4413377"/>
            <a:ext cx="88265" cy="85725"/>
          </a:xfrm>
          <a:custGeom>
            <a:avLst/>
            <a:gdLst/>
            <a:ahLst/>
            <a:cxnLst/>
            <a:rect l="l" t="t" r="r" b="b"/>
            <a:pathLst>
              <a:path w="88264" h="85725">
                <a:moveTo>
                  <a:pt x="0" y="0"/>
                </a:moveTo>
                <a:lnTo>
                  <a:pt x="43941" y="85725"/>
                </a:lnTo>
                <a:lnTo>
                  <a:pt x="88010" y="0"/>
                </a:lnTo>
              </a:path>
            </a:pathLst>
          </a:custGeom>
          <a:ln w="25146">
            <a:solidFill>
              <a:srgbClr val="375F92"/>
            </a:solidFill>
          </a:ln>
        </p:spPr>
        <p:txBody>
          <a:bodyPr wrap="square" lIns="0" tIns="0" rIns="0" bIns="0" rtlCol="0"/>
          <a:lstStyle/>
          <a:p>
            <a:endParaRPr sz="2400">
              <a:latin typeface="+mj-lt"/>
            </a:endParaRPr>
          </a:p>
        </p:txBody>
      </p:sp>
      <p:sp>
        <p:nvSpPr>
          <p:cNvPr id="40" name="object 40"/>
          <p:cNvSpPr txBox="1"/>
          <p:nvPr/>
        </p:nvSpPr>
        <p:spPr>
          <a:xfrm>
            <a:off x="2606470" y="7959356"/>
            <a:ext cx="1126999" cy="187231"/>
          </a:xfrm>
          <a:prstGeom prst="rect">
            <a:avLst/>
          </a:prstGeom>
        </p:spPr>
        <p:txBody>
          <a:bodyPr vert="horz" wrap="square" lIns="0" tIns="2540" rIns="0" bIns="0" rtlCol="0">
            <a:spAutoFit/>
          </a:bodyPr>
          <a:lstStyle/>
          <a:p>
            <a:pPr marL="12700" algn="ctr">
              <a:lnSpc>
                <a:spcPct val="100000"/>
              </a:lnSpc>
              <a:spcBef>
                <a:spcPts val="2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2412096142"/>
              </p:ext>
            </p:extLst>
          </p:nvPr>
        </p:nvGraphicFramePr>
        <p:xfrm>
          <a:off x="381000" y="360787"/>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83955472"/>
                    </a:ext>
                  </a:extLst>
                </a:gridCol>
                <a:gridCol w="3340016">
                  <a:extLst>
                    <a:ext uri="{9D8B030D-6E8A-4147-A177-3AD203B41FA5}">
                      <a16:colId xmlns:a16="http://schemas.microsoft.com/office/drawing/2014/main" val="1548194056"/>
                    </a:ext>
                  </a:extLst>
                </a:gridCol>
                <a:gridCol w="967860">
                  <a:extLst>
                    <a:ext uri="{9D8B030D-6E8A-4147-A177-3AD203B41FA5}">
                      <a16:colId xmlns:a16="http://schemas.microsoft.com/office/drawing/2014/main" val="174770858"/>
                    </a:ext>
                  </a:extLst>
                </a:gridCol>
                <a:gridCol w="892119">
                  <a:extLst>
                    <a:ext uri="{9D8B030D-6E8A-4147-A177-3AD203B41FA5}">
                      <a16:colId xmlns:a16="http://schemas.microsoft.com/office/drawing/2014/main" val="963275084"/>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Kısıtlı Maaş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328889"/>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37557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39249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23390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053385"/>
                  </a:ext>
                </a:extLst>
              </a:tr>
            </a:tbl>
          </a:graphicData>
        </a:graphic>
      </p:graphicFrame>
      <p:pic>
        <p:nvPicPr>
          <p:cNvPr id="21505"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886" y="405239"/>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3152520" y="1929257"/>
            <a:ext cx="0" cy="257175"/>
          </a:xfrm>
          <a:custGeom>
            <a:avLst/>
            <a:gdLst/>
            <a:ahLst/>
            <a:cxnLst/>
            <a:rect l="l" t="t" r="r" b="b"/>
            <a:pathLst>
              <a:path h="257175">
                <a:moveTo>
                  <a:pt x="0" y="0"/>
                </a:moveTo>
                <a:lnTo>
                  <a:pt x="0" y="257175"/>
                </a:lnTo>
              </a:path>
            </a:pathLst>
          </a:custGeom>
          <a:ln w="25146">
            <a:solidFill>
              <a:srgbClr val="375F92"/>
            </a:solidFill>
          </a:ln>
        </p:spPr>
        <p:txBody>
          <a:bodyPr wrap="square" lIns="0" tIns="0" rIns="0" bIns="0" rtlCol="0"/>
          <a:lstStyle/>
          <a:p>
            <a:pPr algn="ctr"/>
            <a:endParaRPr sz="2400">
              <a:latin typeface="+mj-lt"/>
            </a:endParaRPr>
          </a:p>
        </p:txBody>
      </p:sp>
      <p:sp>
        <p:nvSpPr>
          <p:cNvPr id="7" name="object 7"/>
          <p:cNvSpPr/>
          <p:nvPr/>
        </p:nvSpPr>
        <p:spPr>
          <a:xfrm>
            <a:off x="3108579" y="2098929"/>
            <a:ext cx="88265" cy="87630"/>
          </a:xfrm>
          <a:custGeom>
            <a:avLst/>
            <a:gdLst/>
            <a:ahLst/>
            <a:cxnLst/>
            <a:rect l="l" t="t" r="r" b="b"/>
            <a:pathLst>
              <a:path w="88264" h="87630">
                <a:moveTo>
                  <a:pt x="88010" y="0"/>
                </a:moveTo>
                <a:lnTo>
                  <a:pt x="43941" y="87629"/>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8" name="object 8"/>
          <p:cNvSpPr/>
          <p:nvPr/>
        </p:nvSpPr>
        <p:spPr>
          <a:xfrm>
            <a:off x="1185049" y="1388757"/>
            <a:ext cx="3990975" cy="522428"/>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9" name="object 9"/>
          <p:cNvSpPr/>
          <p:nvPr/>
        </p:nvSpPr>
        <p:spPr>
          <a:xfrm>
            <a:off x="1204658" y="2192959"/>
            <a:ext cx="3990975" cy="504647"/>
          </a:xfrm>
          <a:prstGeom prst="rect">
            <a:avLst/>
          </a:prstGeom>
          <a:solidFill>
            <a:schemeClr val="tx2">
              <a:lumMod val="40000"/>
              <a:lumOff val="60000"/>
            </a:schemeClr>
          </a:solidFill>
        </p:spPr>
        <p:txBody>
          <a:bodyPr wrap="square" lIns="0" tIns="0" rIns="0" bIns="0" rtlCol="0"/>
          <a:lstStyle/>
          <a:p>
            <a:pPr algn="ctr"/>
            <a:endParaRPr sz="1100" b="1"/>
          </a:p>
        </p:txBody>
      </p:sp>
      <p:sp>
        <p:nvSpPr>
          <p:cNvPr id="10" name="object 10"/>
          <p:cNvSpPr txBox="1"/>
          <p:nvPr/>
        </p:nvSpPr>
        <p:spPr>
          <a:xfrm>
            <a:off x="1449070" y="2288666"/>
            <a:ext cx="3639682" cy="333425"/>
          </a:xfrm>
          <a:prstGeom prst="rect">
            <a:avLst/>
          </a:prstGeom>
        </p:spPr>
        <p:txBody>
          <a:bodyPr vert="horz" wrap="square" lIns="0" tIns="12700" rIns="0" bIns="0" rtlCol="0">
            <a:spAutoFit/>
          </a:bodyPr>
          <a:lstStyle/>
          <a:p>
            <a:pPr marL="1196975" marR="5080" indent="-1184910" algn="ctr">
              <a:lnSpc>
                <a:spcPct val="100000"/>
              </a:lnSpc>
              <a:spcBef>
                <a:spcPts val="100"/>
              </a:spcBef>
            </a:pPr>
            <a:r>
              <a:rPr lang="tr-TR" sz="1000" b="1" dirty="0" smtClean="0">
                <a:latin typeface="Book Antiqua" panose="02040602050305030304" pitchFamily="18" charset="0"/>
                <a:cs typeface="Book Antiqua"/>
              </a:rPr>
              <a:t>Doğum yardımı alacak personel </a:t>
            </a:r>
          </a:p>
          <a:p>
            <a:pPr marL="1196975" marR="5080" indent="-1184910" algn="ctr">
              <a:lnSpc>
                <a:spcPct val="100000"/>
              </a:lnSpc>
              <a:spcBef>
                <a:spcPts val="100"/>
              </a:spcBef>
            </a:pPr>
            <a:r>
              <a:rPr lang="tr-TR" sz="1000" b="1" dirty="0" smtClean="0">
                <a:latin typeface="Book Antiqua" panose="02040602050305030304" pitchFamily="18" charset="0"/>
                <a:cs typeface="Book Antiqua"/>
              </a:rPr>
              <a:t>dilekçe ile başvuruda bulunur.</a:t>
            </a:r>
            <a:endParaRPr lang="tr-TR" sz="1000" dirty="0">
              <a:latin typeface="Book Antiqua" panose="02040602050305030304" pitchFamily="18" charset="0"/>
              <a:cs typeface="Book Antiqua"/>
            </a:endParaRPr>
          </a:p>
        </p:txBody>
      </p:sp>
      <p:sp>
        <p:nvSpPr>
          <p:cNvPr id="11" name="object 11"/>
          <p:cNvSpPr/>
          <p:nvPr/>
        </p:nvSpPr>
        <p:spPr>
          <a:xfrm>
            <a:off x="2477439" y="7615084"/>
            <a:ext cx="1425828" cy="437220"/>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2" name="object 12"/>
          <p:cNvSpPr/>
          <p:nvPr/>
        </p:nvSpPr>
        <p:spPr>
          <a:xfrm>
            <a:off x="1741803" y="7076102"/>
            <a:ext cx="2814066" cy="483616"/>
          </a:xfrm>
          <a:prstGeom prst="rect">
            <a:avLst/>
          </a:prstGeom>
          <a:solidFill>
            <a:schemeClr val="tx2">
              <a:lumMod val="40000"/>
              <a:lumOff val="60000"/>
            </a:schemeClr>
          </a:solidFill>
        </p:spPr>
        <p:txBody>
          <a:bodyPr wrap="square" lIns="0" tIns="0" rIns="0" bIns="0" rtlCol="0"/>
          <a:lstStyle/>
          <a:p>
            <a:pPr algn="ctr"/>
            <a:endParaRPr sz="1100" b="1"/>
          </a:p>
        </p:txBody>
      </p:sp>
      <p:sp>
        <p:nvSpPr>
          <p:cNvPr id="15" name="object 15"/>
          <p:cNvSpPr/>
          <p:nvPr/>
        </p:nvSpPr>
        <p:spPr>
          <a:xfrm>
            <a:off x="3132963" y="5109209"/>
            <a:ext cx="0" cy="321310"/>
          </a:xfrm>
          <a:custGeom>
            <a:avLst/>
            <a:gdLst/>
            <a:ahLst/>
            <a:cxnLst/>
            <a:rect l="l" t="t" r="r" b="b"/>
            <a:pathLst>
              <a:path h="321310">
                <a:moveTo>
                  <a:pt x="0" y="0"/>
                </a:moveTo>
                <a:lnTo>
                  <a:pt x="0" y="320801"/>
                </a:lnTo>
              </a:path>
            </a:pathLst>
          </a:custGeom>
          <a:ln w="25146">
            <a:solidFill>
              <a:srgbClr val="375F92"/>
            </a:solidFill>
          </a:ln>
        </p:spPr>
        <p:txBody>
          <a:bodyPr wrap="square" lIns="0" tIns="0" rIns="0" bIns="0" rtlCol="0"/>
          <a:lstStyle/>
          <a:p>
            <a:pPr algn="ctr"/>
            <a:endParaRPr sz="2400">
              <a:latin typeface="+mj-lt"/>
            </a:endParaRPr>
          </a:p>
        </p:txBody>
      </p:sp>
      <p:sp>
        <p:nvSpPr>
          <p:cNvPr id="16" name="object 16"/>
          <p:cNvSpPr/>
          <p:nvPr/>
        </p:nvSpPr>
        <p:spPr>
          <a:xfrm>
            <a:off x="3088894" y="5342382"/>
            <a:ext cx="88265" cy="87630"/>
          </a:xfrm>
          <a:custGeom>
            <a:avLst/>
            <a:gdLst/>
            <a:ahLst/>
            <a:cxnLst/>
            <a:rect l="l" t="t" r="r" b="b"/>
            <a:pathLst>
              <a:path w="88264" h="87629">
                <a:moveTo>
                  <a:pt x="88137" y="0"/>
                </a:moveTo>
                <a:lnTo>
                  <a:pt x="44068" y="87629"/>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17" name="object 17"/>
          <p:cNvSpPr/>
          <p:nvPr/>
        </p:nvSpPr>
        <p:spPr>
          <a:xfrm>
            <a:off x="1194104" y="2871127"/>
            <a:ext cx="3992499" cy="693889"/>
          </a:xfrm>
          <a:prstGeom prst="rect">
            <a:avLst/>
          </a:prstGeom>
          <a:solidFill>
            <a:schemeClr val="tx2">
              <a:lumMod val="40000"/>
              <a:lumOff val="60000"/>
            </a:schemeClr>
          </a:solidFill>
        </p:spPr>
        <p:txBody>
          <a:bodyPr wrap="square" lIns="0" tIns="0" rIns="0" bIns="0" rtlCol="0"/>
          <a:lstStyle/>
          <a:p>
            <a:pPr algn="ctr"/>
            <a:endParaRPr sz="1100" b="1"/>
          </a:p>
        </p:txBody>
      </p:sp>
      <p:sp>
        <p:nvSpPr>
          <p:cNvPr id="18" name="object 18"/>
          <p:cNvSpPr/>
          <p:nvPr/>
        </p:nvSpPr>
        <p:spPr>
          <a:xfrm>
            <a:off x="1185049" y="3759453"/>
            <a:ext cx="3990975" cy="586994"/>
          </a:xfrm>
          <a:prstGeom prst="rect">
            <a:avLst/>
          </a:prstGeom>
          <a:solidFill>
            <a:schemeClr val="tx2">
              <a:lumMod val="40000"/>
              <a:lumOff val="60000"/>
            </a:schemeClr>
          </a:solidFill>
        </p:spPr>
        <p:txBody>
          <a:bodyPr wrap="square" lIns="0" tIns="0" rIns="0" bIns="0" rtlCol="0"/>
          <a:lstStyle/>
          <a:p>
            <a:pPr algn="ctr"/>
            <a:endParaRPr sz="1100" b="1"/>
          </a:p>
        </p:txBody>
      </p:sp>
      <p:sp>
        <p:nvSpPr>
          <p:cNvPr id="19" name="object 19"/>
          <p:cNvSpPr/>
          <p:nvPr/>
        </p:nvSpPr>
        <p:spPr>
          <a:xfrm>
            <a:off x="1449069" y="5457431"/>
            <a:ext cx="3370833" cy="1026807"/>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20" name="object 20"/>
          <p:cNvSpPr/>
          <p:nvPr/>
        </p:nvSpPr>
        <p:spPr>
          <a:xfrm>
            <a:off x="3152520" y="3497453"/>
            <a:ext cx="0" cy="222885"/>
          </a:xfrm>
          <a:custGeom>
            <a:avLst/>
            <a:gdLst/>
            <a:ahLst/>
            <a:cxnLst/>
            <a:rect l="l" t="t" r="r" b="b"/>
            <a:pathLst>
              <a:path h="222885">
                <a:moveTo>
                  <a:pt x="0" y="0"/>
                </a:moveTo>
                <a:lnTo>
                  <a:pt x="0" y="222504"/>
                </a:lnTo>
              </a:path>
            </a:pathLst>
          </a:custGeom>
          <a:ln w="25146">
            <a:solidFill>
              <a:srgbClr val="375F92"/>
            </a:solidFill>
          </a:ln>
        </p:spPr>
        <p:txBody>
          <a:bodyPr wrap="square" lIns="0" tIns="0" rIns="0" bIns="0" rtlCol="0"/>
          <a:lstStyle/>
          <a:p>
            <a:pPr algn="ctr"/>
            <a:endParaRPr sz="2400">
              <a:latin typeface="+mj-lt"/>
            </a:endParaRPr>
          </a:p>
        </p:txBody>
      </p:sp>
      <p:sp>
        <p:nvSpPr>
          <p:cNvPr id="21" name="object 21"/>
          <p:cNvSpPr/>
          <p:nvPr/>
        </p:nvSpPr>
        <p:spPr>
          <a:xfrm>
            <a:off x="3108579" y="3632453"/>
            <a:ext cx="88265" cy="87630"/>
          </a:xfrm>
          <a:custGeom>
            <a:avLst/>
            <a:gdLst/>
            <a:ahLst/>
            <a:cxnLst/>
            <a:rect l="l" t="t" r="r" b="b"/>
            <a:pathLst>
              <a:path w="88264" h="87629">
                <a:moveTo>
                  <a:pt x="88010" y="0"/>
                </a:moveTo>
                <a:lnTo>
                  <a:pt x="43941" y="87503"/>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24" name="object 24"/>
          <p:cNvSpPr/>
          <p:nvPr/>
        </p:nvSpPr>
        <p:spPr>
          <a:xfrm>
            <a:off x="1245253" y="6473132"/>
            <a:ext cx="4013962" cy="515588"/>
          </a:xfrm>
          <a:prstGeom prst="rect">
            <a:avLst/>
          </a:prstGeom>
          <a:solidFill>
            <a:schemeClr val="tx2">
              <a:lumMod val="40000"/>
              <a:lumOff val="60000"/>
            </a:schemeClr>
          </a:solidFill>
        </p:spPr>
        <p:txBody>
          <a:bodyPr wrap="square" lIns="0" tIns="0" rIns="0" bIns="0" rtlCol="0"/>
          <a:lstStyle/>
          <a:p>
            <a:pPr algn="ctr"/>
            <a:endParaRPr sz="1100" b="1"/>
          </a:p>
        </p:txBody>
      </p:sp>
      <p:sp>
        <p:nvSpPr>
          <p:cNvPr id="25" name="object 25"/>
          <p:cNvSpPr txBox="1"/>
          <p:nvPr/>
        </p:nvSpPr>
        <p:spPr>
          <a:xfrm>
            <a:off x="1501568" y="6571620"/>
            <a:ext cx="3587184"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Tahakkuk teslim tutanağı hazırlanır, </a:t>
            </a:r>
            <a:r>
              <a:rPr lang="tr-TR" sz="1000" b="1" spc="-5" dirty="0" smtClean="0">
                <a:latin typeface="Book Antiqua" panose="02040602050305030304" pitchFamily="18" charset="0"/>
                <a:cs typeface="Book Antiqua"/>
              </a:rPr>
              <a:t>ödeme</a:t>
            </a:r>
            <a:r>
              <a:rPr lang="tr-TR" sz="1000" b="1" spc="-13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emri </a:t>
            </a:r>
            <a:r>
              <a:rPr lang="tr-TR" sz="1000" b="1" dirty="0" smtClean="0">
                <a:latin typeface="Book Antiqua" panose="02040602050305030304" pitchFamily="18" charset="0"/>
                <a:cs typeface="Book Antiqua"/>
              </a:rPr>
              <a:t>ve ekleri ile birlikte Strateji </a:t>
            </a:r>
            <a:r>
              <a:rPr lang="tr-TR" sz="1000" b="1" spc="-40" dirty="0" smtClean="0">
                <a:latin typeface="Book Antiqua" panose="02040602050305030304" pitchFamily="18" charset="0"/>
                <a:cs typeface="Book Antiqua"/>
              </a:rPr>
              <a:t>Geliştirme</a:t>
            </a:r>
            <a:r>
              <a:rPr lang="tr-TR" sz="1000" b="1" spc="-6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Dairesi </a:t>
            </a:r>
            <a:r>
              <a:rPr lang="tr-TR" sz="1000" b="1" spc="-30" dirty="0" smtClean="0">
                <a:latin typeface="Book Antiqua" panose="02040602050305030304" pitchFamily="18" charset="0"/>
                <a:cs typeface="Book Antiqua"/>
              </a:rPr>
              <a:t>Başkanlığı’na</a:t>
            </a:r>
            <a:r>
              <a:rPr lang="tr-TR" sz="1000" b="1" spc="-2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gönderilir.</a:t>
            </a:r>
            <a:endParaRPr lang="tr-TR" sz="1000" dirty="0">
              <a:latin typeface="Book Antiqua" panose="02040602050305030304" pitchFamily="18" charset="0"/>
              <a:cs typeface="Book Antiqua"/>
            </a:endParaRPr>
          </a:p>
        </p:txBody>
      </p:sp>
      <p:sp>
        <p:nvSpPr>
          <p:cNvPr id="26" name="object 26"/>
          <p:cNvSpPr txBox="1"/>
          <p:nvPr/>
        </p:nvSpPr>
        <p:spPr>
          <a:xfrm>
            <a:off x="2277999" y="7145324"/>
            <a:ext cx="179832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spc="-5" dirty="0" smtClean="0">
                <a:latin typeface="Book Antiqua" panose="02040602050305030304" pitchFamily="18" charset="0"/>
                <a:cs typeface="Book Antiqua"/>
              </a:rPr>
              <a:t>Evrakların </a:t>
            </a:r>
            <a:r>
              <a:rPr lang="tr-TR" sz="1000" b="1" dirty="0" smtClean="0">
                <a:latin typeface="Book Antiqua" panose="02040602050305030304" pitchFamily="18" charset="0"/>
                <a:cs typeface="Book Antiqua"/>
              </a:rPr>
              <a:t>birer sureti</a:t>
            </a:r>
            <a:r>
              <a:rPr lang="tr-TR" sz="1000" b="1" spc="-8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dosyalanır.</a:t>
            </a:r>
            <a:endParaRPr lang="tr-TR" sz="1000" dirty="0">
              <a:latin typeface="Book Antiqua" panose="02040602050305030304" pitchFamily="18" charset="0"/>
              <a:cs typeface="Book Antiqua"/>
            </a:endParaRPr>
          </a:p>
        </p:txBody>
      </p:sp>
      <p:sp>
        <p:nvSpPr>
          <p:cNvPr id="27" name="object 27"/>
          <p:cNvSpPr txBox="1"/>
          <p:nvPr/>
        </p:nvSpPr>
        <p:spPr>
          <a:xfrm>
            <a:off x="1520697" y="3006090"/>
            <a:ext cx="3317875" cy="326500"/>
          </a:xfrm>
          <a:prstGeom prst="rect">
            <a:avLst/>
          </a:prstGeom>
        </p:spPr>
        <p:txBody>
          <a:bodyPr vert="horz" wrap="square" lIns="0" tIns="6350" rIns="0" bIns="0" rtlCol="0">
            <a:spAutoFit/>
          </a:bodyPr>
          <a:lstStyle/>
          <a:p>
            <a:pPr marL="434340" marR="5080" indent="-422275" algn="ctr">
              <a:lnSpc>
                <a:spcPct val="104400"/>
              </a:lnSpc>
              <a:spcBef>
                <a:spcPts val="50"/>
              </a:spcBef>
            </a:pPr>
            <a:r>
              <a:rPr lang="tr-TR" sz="1000" b="1" spc="-5" dirty="0" smtClean="0">
                <a:latin typeface="Book Antiqua" panose="02040602050305030304" pitchFamily="18" charset="0"/>
                <a:cs typeface="Book Antiqua"/>
              </a:rPr>
              <a:t>Aile yardımı </a:t>
            </a:r>
            <a:r>
              <a:rPr lang="tr-TR" sz="1000" b="1" dirty="0" smtClean="0">
                <a:latin typeface="Book Antiqua" panose="02040602050305030304" pitchFamily="18" charset="0"/>
                <a:cs typeface="Book Antiqua"/>
              </a:rPr>
              <a:t>ve </a:t>
            </a:r>
            <a:r>
              <a:rPr lang="tr-TR" sz="1000" b="1" spc="-5" dirty="0" smtClean="0">
                <a:latin typeface="Book Antiqua" panose="02040602050305030304" pitchFamily="18" charset="0"/>
                <a:cs typeface="Book Antiqua"/>
              </a:rPr>
              <a:t>aile durum bildirimi doldurtulur. </a:t>
            </a:r>
            <a:r>
              <a:rPr lang="tr-TR" sz="1000" b="1" dirty="0">
                <a:latin typeface="Book Antiqua" panose="02040602050305030304" pitchFamily="18" charset="0"/>
                <a:cs typeface="Book Antiqua"/>
              </a:rPr>
              <a:t>T</a:t>
            </a:r>
            <a:r>
              <a:rPr lang="tr-TR" sz="1000" b="1" dirty="0" smtClean="0">
                <a:latin typeface="Book Antiqua" panose="02040602050305030304" pitchFamily="18" charset="0"/>
                <a:cs typeface="Book Antiqua"/>
              </a:rPr>
              <a:t>akip eden ay </a:t>
            </a:r>
            <a:r>
              <a:rPr lang="tr-TR" sz="1000" b="1" spc="-45" dirty="0" smtClean="0">
                <a:latin typeface="Book Antiqua" panose="02040602050305030304" pitchFamily="18" charset="0"/>
                <a:cs typeface="Book Antiqua"/>
              </a:rPr>
              <a:t>başından </a:t>
            </a:r>
            <a:r>
              <a:rPr lang="tr-TR" sz="1000" b="1" dirty="0" smtClean="0">
                <a:latin typeface="Book Antiqua" panose="02040602050305030304" pitchFamily="18" charset="0"/>
                <a:cs typeface="Book Antiqua"/>
              </a:rPr>
              <a:t>itibaren </a:t>
            </a:r>
            <a:r>
              <a:rPr lang="tr-TR" sz="1000" b="1" spc="-70" dirty="0" smtClean="0">
                <a:latin typeface="Book Antiqua" panose="02040602050305030304" pitchFamily="18" charset="0"/>
                <a:cs typeface="Book Antiqua"/>
              </a:rPr>
              <a:t>maaşa</a:t>
            </a:r>
            <a:r>
              <a:rPr lang="tr-TR" sz="1000" b="1" spc="-2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yansıtılır.</a:t>
            </a:r>
            <a:endParaRPr lang="tr-TR" sz="1000" dirty="0">
              <a:latin typeface="Book Antiqua" panose="02040602050305030304" pitchFamily="18" charset="0"/>
              <a:cs typeface="Book Antiqua"/>
            </a:endParaRPr>
          </a:p>
        </p:txBody>
      </p:sp>
      <p:sp>
        <p:nvSpPr>
          <p:cNvPr id="30" name="object 30"/>
          <p:cNvSpPr/>
          <p:nvPr/>
        </p:nvSpPr>
        <p:spPr>
          <a:xfrm>
            <a:off x="3152520" y="2608072"/>
            <a:ext cx="0" cy="245110"/>
          </a:xfrm>
          <a:custGeom>
            <a:avLst/>
            <a:gdLst/>
            <a:ahLst/>
            <a:cxnLst/>
            <a:rect l="l" t="t" r="r" b="b"/>
            <a:pathLst>
              <a:path h="245110">
                <a:moveTo>
                  <a:pt x="0" y="0"/>
                </a:moveTo>
                <a:lnTo>
                  <a:pt x="0" y="244982"/>
                </a:lnTo>
              </a:path>
            </a:pathLst>
          </a:custGeom>
          <a:ln w="25146">
            <a:solidFill>
              <a:srgbClr val="375F92"/>
            </a:solidFill>
          </a:ln>
        </p:spPr>
        <p:txBody>
          <a:bodyPr wrap="square" lIns="0" tIns="0" rIns="0" bIns="0" rtlCol="0"/>
          <a:lstStyle/>
          <a:p>
            <a:pPr algn="ctr"/>
            <a:endParaRPr sz="2400">
              <a:latin typeface="+mj-lt"/>
            </a:endParaRPr>
          </a:p>
        </p:txBody>
      </p:sp>
      <p:sp>
        <p:nvSpPr>
          <p:cNvPr id="31" name="object 31"/>
          <p:cNvSpPr/>
          <p:nvPr/>
        </p:nvSpPr>
        <p:spPr>
          <a:xfrm>
            <a:off x="3108579" y="2765425"/>
            <a:ext cx="88265" cy="87630"/>
          </a:xfrm>
          <a:custGeom>
            <a:avLst/>
            <a:gdLst/>
            <a:ahLst/>
            <a:cxnLst/>
            <a:rect l="l" t="t" r="r" b="b"/>
            <a:pathLst>
              <a:path w="88264" h="87630">
                <a:moveTo>
                  <a:pt x="88010" y="0"/>
                </a:moveTo>
                <a:lnTo>
                  <a:pt x="43941" y="87629"/>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32" name="object 32"/>
          <p:cNvSpPr/>
          <p:nvPr/>
        </p:nvSpPr>
        <p:spPr>
          <a:xfrm>
            <a:off x="1174483" y="4481448"/>
            <a:ext cx="3990975" cy="760476"/>
          </a:xfrm>
          <a:prstGeom prst="rect">
            <a:avLst/>
          </a:prstGeom>
          <a:solidFill>
            <a:schemeClr val="tx2">
              <a:lumMod val="40000"/>
              <a:lumOff val="60000"/>
            </a:schemeClr>
          </a:solidFill>
        </p:spPr>
        <p:txBody>
          <a:bodyPr wrap="square" lIns="0" tIns="0" rIns="0" bIns="0" rtlCol="0"/>
          <a:lstStyle/>
          <a:p>
            <a:pPr algn="ctr"/>
            <a:endParaRPr sz="1100" b="1"/>
          </a:p>
        </p:txBody>
      </p:sp>
      <p:sp>
        <p:nvSpPr>
          <p:cNvPr id="33" name="object 33"/>
          <p:cNvSpPr txBox="1"/>
          <p:nvPr/>
        </p:nvSpPr>
        <p:spPr>
          <a:xfrm>
            <a:off x="1317866" y="3879593"/>
            <a:ext cx="3868737" cy="339324"/>
          </a:xfrm>
          <a:prstGeom prst="rect">
            <a:avLst/>
          </a:prstGeom>
        </p:spPr>
        <p:txBody>
          <a:bodyPr vert="horz" wrap="square" lIns="0" tIns="6350" rIns="0" bIns="0" rtlCol="0">
            <a:spAutoFit/>
          </a:bodyPr>
          <a:lstStyle/>
          <a:p>
            <a:pPr marL="1227455" marR="5080" indent="-1215390" algn="ctr">
              <a:lnSpc>
                <a:spcPct val="104400"/>
              </a:lnSpc>
              <a:spcBef>
                <a:spcPts val="50"/>
              </a:spcBef>
            </a:pPr>
            <a:r>
              <a:rPr lang="tr-TR" sz="1000" b="1" spc="-55" dirty="0" smtClean="0">
                <a:latin typeface="Book Antiqua" panose="02040602050305030304" pitchFamily="18" charset="0"/>
                <a:cs typeface="Book Antiqua"/>
              </a:rPr>
              <a:t>Çeşitli </a:t>
            </a:r>
            <a:r>
              <a:rPr lang="tr-TR" sz="1000" b="1" dirty="0" smtClean="0">
                <a:latin typeface="Book Antiqua" panose="02040602050305030304" pitchFamily="18" charset="0"/>
                <a:cs typeface="Book Antiqua"/>
              </a:rPr>
              <a:t>ödemeler </a:t>
            </a:r>
            <a:r>
              <a:rPr lang="tr-TR" sz="1000" b="1" spc="-5" dirty="0" smtClean="0">
                <a:latin typeface="Book Antiqua" panose="02040602050305030304" pitchFamily="18" charset="0"/>
                <a:cs typeface="Book Antiqua"/>
              </a:rPr>
              <a:t>bordrosundan </a:t>
            </a:r>
          </a:p>
          <a:p>
            <a:pPr marL="1227455" marR="5080" indent="-1215390" algn="ctr">
              <a:lnSpc>
                <a:spcPct val="104400"/>
              </a:lnSpc>
              <a:spcBef>
                <a:spcPts val="50"/>
              </a:spcBef>
            </a:pPr>
            <a:r>
              <a:rPr lang="tr-TR" sz="1000" b="1" dirty="0" smtClean="0">
                <a:latin typeface="Book Antiqua" panose="02040602050305030304" pitchFamily="18" charset="0"/>
                <a:cs typeface="Book Antiqua"/>
              </a:rPr>
              <a:t>doğum </a:t>
            </a:r>
            <a:r>
              <a:rPr lang="tr-TR" sz="1000" b="1" spc="-5" dirty="0" smtClean="0">
                <a:latin typeface="Book Antiqua" panose="02040602050305030304" pitchFamily="18" charset="0"/>
                <a:cs typeface="Book Antiqua"/>
              </a:rPr>
              <a:t>yardımı bordrosu </a:t>
            </a:r>
            <a:r>
              <a:rPr lang="tr-TR" sz="1000" b="1" dirty="0" smtClean="0">
                <a:latin typeface="Book Antiqua" panose="02040602050305030304" pitchFamily="18" charset="0"/>
                <a:cs typeface="Book Antiqua"/>
              </a:rPr>
              <a:t>hazırlanır.</a:t>
            </a:r>
            <a:endParaRPr lang="tr-TR" sz="1000" dirty="0">
              <a:latin typeface="Book Antiqua" panose="02040602050305030304" pitchFamily="18" charset="0"/>
              <a:cs typeface="Book Antiqua"/>
            </a:endParaRPr>
          </a:p>
        </p:txBody>
      </p:sp>
      <p:sp>
        <p:nvSpPr>
          <p:cNvPr id="34" name="object 34"/>
          <p:cNvSpPr txBox="1"/>
          <p:nvPr/>
        </p:nvSpPr>
        <p:spPr>
          <a:xfrm>
            <a:off x="1657350" y="4565141"/>
            <a:ext cx="3089910" cy="502189"/>
          </a:xfrm>
          <a:prstGeom prst="rect">
            <a:avLst/>
          </a:prstGeom>
        </p:spPr>
        <p:txBody>
          <a:bodyPr vert="horz" wrap="square" lIns="0" tIns="12700" rIns="0" bIns="0" rtlCol="0">
            <a:spAutoFit/>
          </a:bodyPr>
          <a:lstStyle/>
          <a:p>
            <a:pPr marL="12700" marR="5080" indent="231140" algn="ctr">
              <a:lnSpc>
                <a:spcPct val="105600"/>
              </a:lnSpc>
              <a:spcBef>
                <a:spcPts val="100"/>
              </a:spcBef>
            </a:pPr>
            <a:r>
              <a:rPr lang="tr-TR" sz="1000" b="1" spc="-5" dirty="0" smtClean="0">
                <a:latin typeface="Book Antiqua" panose="02040602050305030304" pitchFamily="18" charset="0"/>
                <a:cs typeface="Book Antiqua"/>
              </a:rPr>
              <a:t>HYS sistemi üzerinden </a:t>
            </a:r>
            <a:r>
              <a:rPr lang="tr-TR" sz="1000" b="1" dirty="0" smtClean="0">
                <a:latin typeface="Book Antiqua" panose="02040602050305030304" pitchFamily="18" charset="0"/>
                <a:cs typeface="Book Antiqua"/>
              </a:rPr>
              <a:t>ödeme emri düzenlenerek </a:t>
            </a:r>
            <a:r>
              <a:rPr lang="tr-TR" sz="1000" b="1" spc="-30" dirty="0" smtClean="0">
                <a:latin typeface="Book Antiqua" panose="02040602050305030304" pitchFamily="18" charset="0"/>
                <a:cs typeface="Book Antiqua"/>
              </a:rPr>
              <a:t>gerçekleştirme </a:t>
            </a:r>
            <a:r>
              <a:rPr lang="tr-TR" sz="1000" b="1" spc="-5" dirty="0" smtClean="0">
                <a:latin typeface="Book Antiqua" panose="02040602050305030304" pitchFamily="18" charset="0"/>
                <a:cs typeface="Book Antiqua"/>
              </a:rPr>
              <a:t>görevlisi </a:t>
            </a:r>
            <a:r>
              <a:rPr lang="tr-TR" sz="1000" b="1" dirty="0" smtClean="0">
                <a:latin typeface="Book Antiqua" panose="02040602050305030304" pitchFamily="18" charset="0"/>
                <a:cs typeface="Book Antiqua"/>
              </a:rPr>
              <a:t>ve </a:t>
            </a:r>
            <a:r>
              <a:rPr lang="tr-TR" sz="1000" b="1" spc="-5" dirty="0" smtClean="0">
                <a:latin typeface="Book Antiqua" panose="02040602050305030304" pitchFamily="18" charset="0"/>
                <a:cs typeface="Book Antiqua"/>
              </a:rPr>
              <a:t>harcama yetkilisine </a:t>
            </a:r>
            <a:r>
              <a:rPr lang="tr-TR" sz="1000" b="1" dirty="0" smtClean="0">
                <a:latin typeface="Book Antiqua" panose="02040602050305030304" pitchFamily="18" charset="0"/>
                <a:cs typeface="Book Antiqua"/>
              </a:rPr>
              <a:t>onay</a:t>
            </a:r>
            <a:r>
              <a:rPr lang="tr-TR" sz="1000" b="1" spc="5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için </a:t>
            </a:r>
            <a:r>
              <a:rPr lang="tr-TR" sz="1000" b="1" dirty="0" smtClean="0">
                <a:latin typeface="Book Antiqua" panose="02040602050305030304" pitchFamily="18" charset="0"/>
                <a:cs typeface="Book Antiqua"/>
              </a:rPr>
              <a:t>imzaya</a:t>
            </a:r>
            <a:r>
              <a:rPr lang="tr-TR" sz="1000" b="1" spc="-2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sunulur.</a:t>
            </a:r>
            <a:endParaRPr lang="tr-TR" sz="1000" dirty="0">
              <a:latin typeface="Book Antiqua" panose="02040602050305030304" pitchFamily="18" charset="0"/>
              <a:cs typeface="Book Antiqua"/>
            </a:endParaRPr>
          </a:p>
        </p:txBody>
      </p:sp>
      <p:sp>
        <p:nvSpPr>
          <p:cNvPr id="35" name="object 35"/>
          <p:cNvSpPr txBox="1"/>
          <p:nvPr/>
        </p:nvSpPr>
        <p:spPr>
          <a:xfrm>
            <a:off x="2403029" y="5655343"/>
            <a:ext cx="1491615" cy="484941"/>
          </a:xfrm>
          <a:prstGeom prst="rect">
            <a:avLst/>
          </a:prstGeom>
        </p:spPr>
        <p:txBody>
          <a:bodyPr vert="horz" wrap="square" lIns="0" tIns="5715" rIns="0" bIns="0" rtlCol="0">
            <a:spAutoFit/>
          </a:bodyPr>
          <a:lstStyle/>
          <a:p>
            <a:pPr marL="12700" marR="5080" algn="ctr">
              <a:lnSpc>
                <a:spcPct val="105000"/>
              </a:lnSpc>
              <a:spcBef>
                <a:spcPts val="45"/>
              </a:spcBef>
            </a:pPr>
            <a:r>
              <a:rPr lang="tr-TR" sz="1000" b="1" spc="-30" dirty="0" smtClean="0">
                <a:latin typeface="Book Antiqua" panose="02040602050305030304" pitchFamily="18" charset="0"/>
                <a:cs typeface="Book Antiqua"/>
              </a:rPr>
              <a:t>Gerçekleştirme </a:t>
            </a:r>
            <a:r>
              <a:rPr lang="tr-TR" sz="1000" b="1" spc="-5" dirty="0" smtClean="0">
                <a:latin typeface="Book Antiqua" panose="02040602050305030304" pitchFamily="18" charset="0"/>
                <a:cs typeface="Book Antiqua"/>
              </a:rPr>
              <a:t>görevlisi </a:t>
            </a:r>
            <a:r>
              <a:rPr lang="tr-TR" sz="1000" b="1" dirty="0" smtClean="0">
                <a:latin typeface="Book Antiqua" panose="02040602050305030304" pitchFamily="18" charset="0"/>
                <a:cs typeface="Book Antiqua"/>
              </a:rPr>
              <a:t>ve </a:t>
            </a:r>
            <a:r>
              <a:rPr lang="tr-TR" sz="1000" b="1" spc="-5" dirty="0" smtClean="0">
                <a:latin typeface="Book Antiqua" panose="02040602050305030304" pitchFamily="18" charset="0"/>
                <a:cs typeface="Book Antiqua"/>
              </a:rPr>
              <a:t>harcama yetkilisi  tarafından </a:t>
            </a:r>
            <a:r>
              <a:rPr lang="tr-TR" sz="1000" b="1" dirty="0" smtClean="0">
                <a:latin typeface="Book Antiqua" panose="02040602050305030304" pitchFamily="18" charset="0"/>
                <a:cs typeface="Book Antiqua"/>
              </a:rPr>
              <a:t>onaylanır</a:t>
            </a:r>
            <a:r>
              <a:rPr lang="tr-TR" sz="1000" b="1" spc="-6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ise;</a:t>
            </a:r>
            <a:endParaRPr lang="tr-TR" sz="1000" dirty="0">
              <a:latin typeface="Book Antiqua" panose="02040602050305030304" pitchFamily="18" charset="0"/>
              <a:cs typeface="Book Antiqua"/>
            </a:endParaRPr>
          </a:p>
        </p:txBody>
      </p:sp>
      <p:sp>
        <p:nvSpPr>
          <p:cNvPr id="36" name="object 36"/>
          <p:cNvSpPr/>
          <p:nvPr/>
        </p:nvSpPr>
        <p:spPr>
          <a:xfrm>
            <a:off x="3163189" y="4237990"/>
            <a:ext cx="0" cy="226060"/>
          </a:xfrm>
          <a:custGeom>
            <a:avLst/>
            <a:gdLst/>
            <a:ahLst/>
            <a:cxnLst/>
            <a:rect l="l" t="t" r="r" b="b"/>
            <a:pathLst>
              <a:path h="226060">
                <a:moveTo>
                  <a:pt x="0" y="0"/>
                </a:moveTo>
                <a:lnTo>
                  <a:pt x="0" y="225806"/>
                </a:lnTo>
              </a:path>
            </a:pathLst>
          </a:custGeom>
          <a:ln w="25146">
            <a:solidFill>
              <a:srgbClr val="375F92"/>
            </a:solidFill>
          </a:ln>
        </p:spPr>
        <p:txBody>
          <a:bodyPr wrap="square" lIns="0" tIns="0" rIns="0" bIns="0" rtlCol="0"/>
          <a:lstStyle/>
          <a:p>
            <a:pPr algn="ctr"/>
            <a:endParaRPr sz="2400">
              <a:latin typeface="+mj-lt"/>
            </a:endParaRPr>
          </a:p>
        </p:txBody>
      </p:sp>
      <p:sp>
        <p:nvSpPr>
          <p:cNvPr id="37" name="object 37"/>
          <p:cNvSpPr/>
          <p:nvPr/>
        </p:nvSpPr>
        <p:spPr>
          <a:xfrm>
            <a:off x="3119120" y="4376292"/>
            <a:ext cx="88265" cy="87630"/>
          </a:xfrm>
          <a:custGeom>
            <a:avLst/>
            <a:gdLst/>
            <a:ahLst/>
            <a:cxnLst/>
            <a:rect l="l" t="t" r="r" b="b"/>
            <a:pathLst>
              <a:path w="88264" h="87629">
                <a:moveTo>
                  <a:pt x="0" y="0"/>
                </a:moveTo>
                <a:lnTo>
                  <a:pt x="44068" y="87503"/>
                </a:lnTo>
                <a:lnTo>
                  <a:pt x="88011" y="0"/>
                </a:lnTo>
              </a:path>
            </a:pathLst>
          </a:custGeom>
          <a:ln w="25145">
            <a:solidFill>
              <a:srgbClr val="375F92"/>
            </a:solidFill>
          </a:ln>
        </p:spPr>
        <p:txBody>
          <a:bodyPr wrap="square" lIns="0" tIns="0" rIns="0" bIns="0" rtlCol="0"/>
          <a:lstStyle/>
          <a:p>
            <a:pPr algn="ctr"/>
            <a:endParaRPr sz="2400">
              <a:latin typeface="+mj-lt"/>
            </a:endParaRPr>
          </a:p>
        </p:txBody>
      </p:sp>
      <p:sp>
        <p:nvSpPr>
          <p:cNvPr id="40" name="object 40"/>
          <p:cNvSpPr txBox="1"/>
          <p:nvPr/>
        </p:nvSpPr>
        <p:spPr>
          <a:xfrm>
            <a:off x="2652667" y="7718571"/>
            <a:ext cx="1034605"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39" name="object 39"/>
          <p:cNvSpPr txBox="1"/>
          <p:nvPr/>
        </p:nvSpPr>
        <p:spPr>
          <a:xfrm>
            <a:off x="1520698" y="1554225"/>
            <a:ext cx="3317874" cy="228268"/>
          </a:xfrm>
          <a:prstGeom prst="rect">
            <a:avLst/>
          </a:prstGeom>
        </p:spPr>
        <p:txBody>
          <a:bodyPr vert="horz" wrap="square" lIns="0" tIns="12700" rIns="0" bIns="0" rtlCol="0">
            <a:spAutoFit/>
          </a:bodyPr>
          <a:lstStyle/>
          <a:p>
            <a:pPr marL="12700" algn="ctr">
              <a:lnSpc>
                <a:spcPct val="100000"/>
              </a:lnSpc>
              <a:spcBef>
                <a:spcPts val="100"/>
              </a:spcBef>
            </a:pPr>
            <a:r>
              <a:rPr sz="1400" b="1" dirty="0">
                <a:solidFill>
                  <a:srgbClr val="FFFFFF"/>
                </a:solidFill>
                <a:latin typeface="+mj-lt"/>
                <a:cs typeface="Book Antiqua"/>
              </a:rPr>
              <a:t>DOĞUM </a:t>
            </a:r>
            <a:r>
              <a:rPr sz="1400" b="1" spc="-5" dirty="0">
                <a:solidFill>
                  <a:srgbClr val="FFFFFF"/>
                </a:solidFill>
                <a:latin typeface="+mj-lt"/>
                <a:cs typeface="Book Antiqua"/>
              </a:rPr>
              <a:t>YARDIMI </a:t>
            </a:r>
            <a:r>
              <a:rPr lang="tr-TR" sz="1400" b="1" spc="-155" dirty="0">
                <a:solidFill>
                  <a:srgbClr val="FFFFFF"/>
                </a:solidFill>
                <a:latin typeface="+mj-lt"/>
                <a:cs typeface="Book Antiqua"/>
              </a:rPr>
              <a:t>İŞ</a:t>
            </a:r>
            <a:r>
              <a:rPr sz="1400" b="1" spc="-155" dirty="0">
                <a:solidFill>
                  <a:srgbClr val="FFFFFF"/>
                </a:solidFill>
                <a:latin typeface="+mj-lt"/>
                <a:cs typeface="Book Antiqua"/>
              </a:rPr>
              <a:t>LEM</a:t>
            </a:r>
            <a:r>
              <a:rPr lang="tr-TR" sz="1400" b="1" spc="-155" dirty="0">
                <a:solidFill>
                  <a:srgbClr val="FFFFFF"/>
                </a:solidFill>
                <a:latin typeface="+mj-lt"/>
                <a:cs typeface="Book Antiqua"/>
              </a:rPr>
              <a:t>İ    </a:t>
            </a:r>
            <a:r>
              <a:rPr sz="1400" b="1" spc="-85" dirty="0">
                <a:solidFill>
                  <a:srgbClr val="FFFFFF"/>
                </a:solidFill>
                <a:latin typeface="+mj-lt"/>
                <a:cs typeface="Book Antiqua"/>
              </a:rPr>
              <a:t>SÜREC</a:t>
            </a:r>
            <a:r>
              <a:rPr lang="tr-TR" sz="1400" b="1" spc="-85" dirty="0">
                <a:solidFill>
                  <a:srgbClr val="FFFFFF"/>
                </a:solidFill>
                <a:latin typeface="+mj-lt"/>
                <a:cs typeface="Book Antiqua"/>
              </a:rPr>
              <a:t>İ</a:t>
            </a:r>
            <a:endParaRPr sz="14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1830979450"/>
              </p:ext>
            </p:extLst>
          </p:nvPr>
        </p:nvGraphicFramePr>
        <p:xfrm>
          <a:off x="381000" y="200513"/>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24812412"/>
                    </a:ext>
                  </a:extLst>
                </a:gridCol>
                <a:gridCol w="3340016">
                  <a:extLst>
                    <a:ext uri="{9D8B030D-6E8A-4147-A177-3AD203B41FA5}">
                      <a16:colId xmlns:a16="http://schemas.microsoft.com/office/drawing/2014/main" val="1150697724"/>
                    </a:ext>
                  </a:extLst>
                </a:gridCol>
                <a:gridCol w="967860">
                  <a:extLst>
                    <a:ext uri="{9D8B030D-6E8A-4147-A177-3AD203B41FA5}">
                      <a16:colId xmlns:a16="http://schemas.microsoft.com/office/drawing/2014/main" val="1980415587"/>
                    </a:ext>
                  </a:extLst>
                </a:gridCol>
                <a:gridCol w="892119">
                  <a:extLst>
                    <a:ext uri="{9D8B030D-6E8A-4147-A177-3AD203B41FA5}">
                      <a16:colId xmlns:a16="http://schemas.microsoft.com/office/drawing/2014/main" val="1302640141"/>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Doğum Yardımı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KYS-İA-268</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943065"/>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27115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678905"/>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64586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291801"/>
                  </a:ext>
                </a:extLst>
              </a:tr>
            </a:tbl>
          </a:graphicData>
        </a:graphic>
      </p:graphicFrame>
      <p:pic>
        <p:nvPicPr>
          <p:cNvPr id="22529"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59" y="234644"/>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3152520" y="1877822"/>
            <a:ext cx="0" cy="253365"/>
          </a:xfrm>
          <a:custGeom>
            <a:avLst/>
            <a:gdLst/>
            <a:ahLst/>
            <a:cxnLst/>
            <a:rect l="l" t="t" r="r" b="b"/>
            <a:pathLst>
              <a:path h="253364">
                <a:moveTo>
                  <a:pt x="0" y="0"/>
                </a:moveTo>
                <a:lnTo>
                  <a:pt x="0" y="253237"/>
                </a:lnTo>
              </a:path>
            </a:pathLst>
          </a:custGeom>
          <a:ln w="25146">
            <a:solidFill>
              <a:srgbClr val="375F92"/>
            </a:solidFill>
          </a:ln>
        </p:spPr>
        <p:txBody>
          <a:bodyPr wrap="square" lIns="0" tIns="0" rIns="0" bIns="0" rtlCol="0"/>
          <a:lstStyle/>
          <a:p>
            <a:pPr algn="ctr"/>
            <a:endParaRPr sz="2400">
              <a:latin typeface="+mj-lt"/>
            </a:endParaRPr>
          </a:p>
        </p:txBody>
      </p:sp>
      <p:sp>
        <p:nvSpPr>
          <p:cNvPr id="7" name="object 7"/>
          <p:cNvSpPr/>
          <p:nvPr/>
        </p:nvSpPr>
        <p:spPr>
          <a:xfrm>
            <a:off x="3108579" y="2044826"/>
            <a:ext cx="88265" cy="86360"/>
          </a:xfrm>
          <a:custGeom>
            <a:avLst/>
            <a:gdLst/>
            <a:ahLst/>
            <a:cxnLst/>
            <a:rect l="l" t="t" r="r" b="b"/>
            <a:pathLst>
              <a:path w="88264" h="86360">
                <a:moveTo>
                  <a:pt x="88010" y="0"/>
                </a:moveTo>
                <a:lnTo>
                  <a:pt x="43941" y="86232"/>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8" name="object 8"/>
          <p:cNvSpPr/>
          <p:nvPr/>
        </p:nvSpPr>
        <p:spPr>
          <a:xfrm>
            <a:off x="959120" y="1395714"/>
            <a:ext cx="4320000" cy="535723"/>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txBox="1"/>
          <p:nvPr/>
        </p:nvSpPr>
        <p:spPr>
          <a:xfrm>
            <a:off x="1143000" y="1494299"/>
            <a:ext cx="4149000" cy="228268"/>
          </a:xfrm>
          <a:prstGeom prst="rect">
            <a:avLst/>
          </a:prstGeom>
        </p:spPr>
        <p:txBody>
          <a:bodyPr vert="horz" wrap="square" lIns="0" tIns="12700" rIns="0" bIns="0" rtlCol="0">
            <a:spAutoFit/>
          </a:bodyPr>
          <a:lstStyle/>
          <a:p>
            <a:pPr marL="12700" algn="ctr">
              <a:lnSpc>
                <a:spcPct val="100000"/>
              </a:lnSpc>
              <a:spcBef>
                <a:spcPts val="100"/>
              </a:spcBef>
            </a:pPr>
            <a:r>
              <a:rPr sz="1400" b="1" dirty="0">
                <a:solidFill>
                  <a:srgbClr val="FFFFFF"/>
                </a:solidFill>
                <a:latin typeface="+mj-lt"/>
                <a:cs typeface="Book Antiqua"/>
              </a:rPr>
              <a:t>ÖLÜM </a:t>
            </a:r>
            <a:r>
              <a:rPr sz="1400" b="1" spc="-5" dirty="0">
                <a:solidFill>
                  <a:srgbClr val="FFFFFF"/>
                </a:solidFill>
                <a:latin typeface="+mj-lt"/>
                <a:cs typeface="Book Antiqua"/>
              </a:rPr>
              <a:t>YARDIMI </a:t>
            </a:r>
            <a:r>
              <a:rPr lang="tr-TR" sz="1400" b="1" spc="-155" dirty="0">
                <a:solidFill>
                  <a:srgbClr val="FFFFFF"/>
                </a:solidFill>
                <a:latin typeface="+mj-lt"/>
                <a:cs typeface="Book Antiqua"/>
              </a:rPr>
              <a:t>İŞ</a:t>
            </a:r>
            <a:r>
              <a:rPr sz="1400" b="1" spc="-155" dirty="0">
                <a:solidFill>
                  <a:srgbClr val="FFFFFF"/>
                </a:solidFill>
                <a:latin typeface="+mj-lt"/>
                <a:cs typeface="Book Antiqua"/>
              </a:rPr>
              <a:t>LEM</a:t>
            </a:r>
            <a:r>
              <a:rPr lang="tr-TR" sz="1400" b="1" spc="-155" dirty="0">
                <a:solidFill>
                  <a:srgbClr val="FFFFFF"/>
                </a:solidFill>
                <a:latin typeface="+mj-lt"/>
                <a:cs typeface="Book Antiqua"/>
              </a:rPr>
              <a:t>İ </a:t>
            </a:r>
            <a:r>
              <a:rPr lang="tr-TR" sz="1400" b="1" spc="-155" dirty="0" smtClean="0">
                <a:solidFill>
                  <a:srgbClr val="FFFFFF"/>
                </a:solidFill>
                <a:latin typeface="+mj-lt"/>
                <a:cs typeface="Book Antiqua"/>
              </a:rPr>
              <a:t> </a:t>
            </a:r>
            <a:r>
              <a:rPr sz="1400" b="1" spc="-85" dirty="0">
                <a:solidFill>
                  <a:srgbClr val="FFFFFF"/>
                </a:solidFill>
                <a:latin typeface="+mj-lt"/>
                <a:cs typeface="Book Antiqua"/>
              </a:rPr>
              <a:t>SÜREC</a:t>
            </a:r>
            <a:r>
              <a:rPr lang="tr-TR" sz="1400" b="1" spc="-85" dirty="0">
                <a:solidFill>
                  <a:srgbClr val="FFFFFF"/>
                </a:solidFill>
                <a:latin typeface="+mj-lt"/>
                <a:cs typeface="Book Antiqua"/>
              </a:rPr>
              <a:t>İ</a:t>
            </a:r>
            <a:endParaRPr sz="1400" dirty="0">
              <a:latin typeface="+mj-lt"/>
              <a:cs typeface="Book Antiqua"/>
            </a:endParaRPr>
          </a:p>
        </p:txBody>
      </p:sp>
      <p:sp>
        <p:nvSpPr>
          <p:cNvPr id="11" name="object 11"/>
          <p:cNvSpPr/>
          <p:nvPr/>
        </p:nvSpPr>
        <p:spPr>
          <a:xfrm>
            <a:off x="972000" y="2137384"/>
            <a:ext cx="4320000" cy="531393"/>
          </a:xfrm>
          <a:prstGeom prst="rect">
            <a:avLst/>
          </a:prstGeom>
          <a:solidFill>
            <a:schemeClr val="tx2">
              <a:lumMod val="40000"/>
              <a:lumOff val="60000"/>
            </a:schemeClr>
          </a:solidFill>
        </p:spPr>
        <p:txBody>
          <a:bodyPr wrap="square" lIns="0" tIns="0" rIns="0" bIns="0" rtlCol="0"/>
          <a:lstStyle/>
          <a:p>
            <a:pPr algn="ctr"/>
            <a:endParaRPr sz="1100" b="1"/>
          </a:p>
        </p:txBody>
      </p:sp>
      <p:sp>
        <p:nvSpPr>
          <p:cNvPr id="12" name="object 12"/>
          <p:cNvSpPr/>
          <p:nvPr/>
        </p:nvSpPr>
        <p:spPr>
          <a:xfrm>
            <a:off x="946420" y="7672916"/>
            <a:ext cx="4320000" cy="417919"/>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3" name="object 13"/>
          <p:cNvSpPr/>
          <p:nvPr/>
        </p:nvSpPr>
        <p:spPr>
          <a:xfrm>
            <a:off x="959120" y="7174775"/>
            <a:ext cx="4320000" cy="398577"/>
          </a:xfrm>
          <a:prstGeom prst="rect">
            <a:avLst/>
          </a:prstGeom>
          <a:solidFill>
            <a:schemeClr val="tx2">
              <a:lumMod val="40000"/>
              <a:lumOff val="60000"/>
            </a:schemeClr>
          </a:solidFill>
        </p:spPr>
        <p:txBody>
          <a:bodyPr wrap="square" lIns="0" tIns="0" rIns="0" bIns="0" rtlCol="0"/>
          <a:lstStyle/>
          <a:p>
            <a:pPr algn="ctr"/>
            <a:endParaRPr sz="1100" b="1"/>
          </a:p>
        </p:txBody>
      </p:sp>
      <p:sp>
        <p:nvSpPr>
          <p:cNvPr id="16" name="object 16"/>
          <p:cNvSpPr/>
          <p:nvPr/>
        </p:nvSpPr>
        <p:spPr>
          <a:xfrm>
            <a:off x="3132963" y="5240654"/>
            <a:ext cx="0" cy="316230"/>
          </a:xfrm>
          <a:custGeom>
            <a:avLst/>
            <a:gdLst/>
            <a:ahLst/>
            <a:cxnLst/>
            <a:rect l="l" t="t" r="r" b="b"/>
            <a:pathLst>
              <a:path h="316229">
                <a:moveTo>
                  <a:pt x="0" y="0"/>
                </a:moveTo>
                <a:lnTo>
                  <a:pt x="0" y="315849"/>
                </a:lnTo>
              </a:path>
            </a:pathLst>
          </a:custGeom>
          <a:ln w="25146">
            <a:solidFill>
              <a:srgbClr val="375F92"/>
            </a:solidFill>
          </a:ln>
        </p:spPr>
        <p:txBody>
          <a:bodyPr wrap="square" lIns="0" tIns="0" rIns="0" bIns="0" rtlCol="0"/>
          <a:lstStyle/>
          <a:p>
            <a:pPr algn="ctr"/>
            <a:endParaRPr sz="2400">
              <a:latin typeface="+mj-lt"/>
            </a:endParaRPr>
          </a:p>
        </p:txBody>
      </p:sp>
      <p:sp>
        <p:nvSpPr>
          <p:cNvPr id="17" name="object 17"/>
          <p:cNvSpPr/>
          <p:nvPr/>
        </p:nvSpPr>
        <p:spPr>
          <a:xfrm>
            <a:off x="3088894" y="5470144"/>
            <a:ext cx="88265" cy="86360"/>
          </a:xfrm>
          <a:custGeom>
            <a:avLst/>
            <a:gdLst/>
            <a:ahLst/>
            <a:cxnLst/>
            <a:rect l="l" t="t" r="r" b="b"/>
            <a:pathLst>
              <a:path w="88264" h="86360">
                <a:moveTo>
                  <a:pt x="88137" y="0"/>
                </a:moveTo>
                <a:lnTo>
                  <a:pt x="44068" y="86359"/>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19" name="object 19"/>
          <p:cNvSpPr/>
          <p:nvPr/>
        </p:nvSpPr>
        <p:spPr>
          <a:xfrm>
            <a:off x="972000" y="3912742"/>
            <a:ext cx="4320000" cy="577976"/>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txBox="1"/>
          <p:nvPr/>
        </p:nvSpPr>
        <p:spPr>
          <a:xfrm>
            <a:off x="972000" y="2190115"/>
            <a:ext cx="4320000" cy="334579"/>
          </a:xfrm>
          <a:prstGeom prst="rect">
            <a:avLst/>
          </a:prstGeom>
        </p:spPr>
        <p:txBody>
          <a:bodyPr vert="horz" wrap="square" lIns="0" tIns="10795" rIns="0" bIns="0" rtlCol="0">
            <a:spAutoFit/>
          </a:bodyPr>
          <a:lstStyle/>
          <a:p>
            <a:pPr marL="1468120" marR="5080" indent="-1456055" algn="ctr">
              <a:lnSpc>
                <a:spcPct val="101099"/>
              </a:lnSpc>
              <a:spcBef>
                <a:spcPts val="85"/>
              </a:spcBef>
            </a:pPr>
            <a:r>
              <a:rPr lang="tr-TR" sz="1000" b="1" dirty="0" smtClean="0">
                <a:latin typeface="Book Antiqua" panose="02040602050305030304" pitchFamily="18" charset="0"/>
                <a:cs typeface="Book Antiqua"/>
              </a:rPr>
              <a:t>Ölüm yardımı alacak personel veya yakını </a:t>
            </a:r>
          </a:p>
          <a:p>
            <a:pPr marL="1468120" marR="5080" indent="-1456055" algn="ctr">
              <a:lnSpc>
                <a:spcPct val="101099"/>
              </a:lnSpc>
              <a:spcBef>
                <a:spcPts val="85"/>
              </a:spcBef>
            </a:pPr>
            <a:r>
              <a:rPr lang="tr-TR" sz="1000" b="1" dirty="0" smtClean="0">
                <a:latin typeface="Book Antiqua" panose="02040602050305030304" pitchFamily="18" charset="0"/>
                <a:cs typeface="Book Antiqua"/>
              </a:rPr>
              <a:t>dilekçe ile başvuruda  bulunur.</a:t>
            </a:r>
            <a:endParaRPr lang="tr-TR" sz="1000" dirty="0">
              <a:latin typeface="Book Antiqua" panose="02040602050305030304" pitchFamily="18" charset="0"/>
              <a:cs typeface="Book Antiqua"/>
            </a:endParaRPr>
          </a:p>
        </p:txBody>
      </p:sp>
      <p:sp>
        <p:nvSpPr>
          <p:cNvPr id="21" name="object 21"/>
          <p:cNvSpPr txBox="1"/>
          <p:nvPr/>
        </p:nvSpPr>
        <p:spPr>
          <a:xfrm>
            <a:off x="972000" y="2965487"/>
            <a:ext cx="4320000" cy="521297"/>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Vefat eden personel ise takip eden ay başı maaş bordrosundan  maaşı çıkartılır. Bakmakla yükümlü olduğu eş veya çocukları var  ise takip eden ay başından itibaren maaş </a:t>
            </a:r>
            <a:r>
              <a:rPr lang="tr-TR" sz="1000" dirty="0" err="1" smtClean="0">
                <a:latin typeface="Book Antiqua" panose="02040602050305030304" pitchFamily="18" charset="0"/>
              </a:rPr>
              <a:t>bodrosundan</a:t>
            </a:r>
            <a:r>
              <a:rPr lang="tr-TR" sz="1000" dirty="0" smtClean="0">
                <a:latin typeface="Book Antiqua" panose="02040602050305030304" pitchFamily="18" charset="0"/>
              </a:rPr>
              <a:t> çıkartılır.</a:t>
            </a:r>
            <a:endParaRPr lang="tr-TR" sz="1000" dirty="0">
              <a:latin typeface="Book Antiqua" panose="02040602050305030304" pitchFamily="18" charset="0"/>
            </a:endParaRPr>
          </a:p>
        </p:txBody>
      </p:sp>
      <p:sp>
        <p:nvSpPr>
          <p:cNvPr id="22" name="object 22"/>
          <p:cNvSpPr txBox="1"/>
          <p:nvPr/>
        </p:nvSpPr>
        <p:spPr>
          <a:xfrm>
            <a:off x="972000" y="4092729"/>
            <a:ext cx="4320000" cy="166456"/>
          </a:xfrm>
          <a:prstGeom prst="rect">
            <a:avLst/>
          </a:prstGeom>
        </p:spPr>
        <p:txBody>
          <a:bodyPr vert="horz" wrap="square" lIns="0" tIns="6350" rIns="0" bIns="0" rtlCol="0">
            <a:spAutoFit/>
          </a:bodyPr>
          <a:lstStyle/>
          <a:p>
            <a:pPr marL="1179830" marR="5080" indent="-1167765" algn="ctr">
              <a:lnSpc>
                <a:spcPct val="104400"/>
              </a:lnSpc>
              <a:spcBef>
                <a:spcPts val="50"/>
              </a:spcBef>
            </a:pPr>
            <a:r>
              <a:rPr lang="tr-TR" sz="1000" b="1" spc="-55" dirty="0" smtClean="0">
                <a:latin typeface="Book Antiqua" panose="02040602050305030304" pitchFamily="18" charset="0"/>
                <a:cs typeface="Book Antiqua"/>
              </a:rPr>
              <a:t>Çeşitli </a:t>
            </a:r>
            <a:r>
              <a:rPr lang="tr-TR" sz="1000" b="1" dirty="0" smtClean="0">
                <a:latin typeface="Book Antiqua" panose="02040602050305030304" pitchFamily="18" charset="0"/>
                <a:cs typeface="Book Antiqua"/>
              </a:rPr>
              <a:t>ödemeler </a:t>
            </a:r>
            <a:r>
              <a:rPr lang="tr-TR" sz="1000" b="1" spc="-5" dirty="0" smtClean="0">
                <a:latin typeface="Book Antiqua" panose="02040602050305030304" pitchFamily="18" charset="0"/>
                <a:cs typeface="Book Antiqua"/>
              </a:rPr>
              <a:t>bordrosundan </a:t>
            </a:r>
            <a:r>
              <a:rPr lang="tr-TR" sz="1000" b="1" dirty="0" smtClean="0">
                <a:latin typeface="Book Antiqua" panose="02040602050305030304" pitchFamily="18" charset="0"/>
                <a:cs typeface="Book Antiqua"/>
              </a:rPr>
              <a:t>ölüm </a:t>
            </a:r>
            <a:r>
              <a:rPr lang="tr-TR" sz="1000" b="1" spc="-5" dirty="0" smtClean="0">
                <a:latin typeface="Book Antiqua" panose="02040602050305030304" pitchFamily="18" charset="0"/>
                <a:cs typeface="Book Antiqua"/>
              </a:rPr>
              <a:t>yardımı </a:t>
            </a:r>
            <a:r>
              <a:rPr lang="tr-TR" sz="1000" b="1" dirty="0" smtClean="0">
                <a:latin typeface="Book Antiqua" panose="02040602050305030304" pitchFamily="18" charset="0"/>
                <a:cs typeface="Book Antiqua"/>
              </a:rPr>
              <a:t>bordrosu hazırlanır.</a:t>
            </a:r>
            <a:endParaRPr lang="tr-TR" sz="1000" dirty="0">
              <a:latin typeface="Book Antiqua" panose="02040602050305030304" pitchFamily="18" charset="0"/>
              <a:cs typeface="Book Antiqua"/>
            </a:endParaRPr>
          </a:p>
        </p:txBody>
      </p:sp>
      <p:sp>
        <p:nvSpPr>
          <p:cNvPr id="23" name="object 23"/>
          <p:cNvSpPr/>
          <p:nvPr/>
        </p:nvSpPr>
        <p:spPr>
          <a:xfrm>
            <a:off x="972000" y="5584532"/>
            <a:ext cx="4320000" cy="1009307"/>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24" name="object 24"/>
          <p:cNvSpPr/>
          <p:nvPr/>
        </p:nvSpPr>
        <p:spPr>
          <a:xfrm>
            <a:off x="3152520" y="3629405"/>
            <a:ext cx="0" cy="243840"/>
          </a:xfrm>
          <a:custGeom>
            <a:avLst/>
            <a:gdLst/>
            <a:ahLst/>
            <a:cxnLst/>
            <a:rect l="l" t="t" r="r" b="b"/>
            <a:pathLst>
              <a:path h="243839">
                <a:moveTo>
                  <a:pt x="0" y="0"/>
                </a:moveTo>
                <a:lnTo>
                  <a:pt x="0" y="243332"/>
                </a:lnTo>
              </a:path>
            </a:pathLst>
          </a:custGeom>
          <a:ln w="25146">
            <a:solidFill>
              <a:srgbClr val="375F92"/>
            </a:solidFill>
          </a:ln>
        </p:spPr>
        <p:txBody>
          <a:bodyPr wrap="square" lIns="0" tIns="0" rIns="0" bIns="0" rtlCol="0"/>
          <a:lstStyle/>
          <a:p>
            <a:pPr algn="ctr"/>
            <a:endParaRPr sz="2400">
              <a:latin typeface="+mj-lt"/>
            </a:endParaRPr>
          </a:p>
        </p:txBody>
      </p:sp>
      <p:sp>
        <p:nvSpPr>
          <p:cNvPr id="25" name="object 25"/>
          <p:cNvSpPr/>
          <p:nvPr/>
        </p:nvSpPr>
        <p:spPr>
          <a:xfrm>
            <a:off x="3108579" y="3786504"/>
            <a:ext cx="88265" cy="86360"/>
          </a:xfrm>
          <a:custGeom>
            <a:avLst/>
            <a:gdLst/>
            <a:ahLst/>
            <a:cxnLst/>
            <a:rect l="l" t="t" r="r" b="b"/>
            <a:pathLst>
              <a:path w="88264" h="86360">
                <a:moveTo>
                  <a:pt x="88010" y="0"/>
                </a:moveTo>
                <a:lnTo>
                  <a:pt x="43941" y="86233"/>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29" name="object 29"/>
          <p:cNvSpPr txBox="1"/>
          <p:nvPr/>
        </p:nvSpPr>
        <p:spPr>
          <a:xfrm>
            <a:off x="972000" y="6704346"/>
            <a:ext cx="4320000" cy="342530"/>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Ödeme Emri Belgesi, Tahakkuk Teslim Tutanağı ekleri ile birlikle Strateji Geliştirme Daire Başkanlığı’na gönderilir.</a:t>
            </a:r>
            <a:endParaRPr lang="tr-TR" sz="1000" dirty="0">
              <a:latin typeface="Book Antiqua" panose="02040602050305030304" pitchFamily="18" charset="0"/>
            </a:endParaRPr>
          </a:p>
        </p:txBody>
      </p:sp>
      <p:sp>
        <p:nvSpPr>
          <p:cNvPr id="30" name="object 30"/>
          <p:cNvSpPr txBox="1"/>
          <p:nvPr/>
        </p:nvSpPr>
        <p:spPr>
          <a:xfrm>
            <a:off x="918988" y="7266028"/>
            <a:ext cx="432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Evrakların birer sureti dosyalanır.</a:t>
            </a:r>
            <a:endParaRPr lang="tr-TR" sz="1000" dirty="0">
              <a:latin typeface="Book Antiqua" panose="02040602050305030304" pitchFamily="18" charset="0"/>
              <a:cs typeface="Book Antiqua"/>
            </a:endParaRPr>
          </a:p>
        </p:txBody>
      </p:sp>
      <p:sp>
        <p:nvSpPr>
          <p:cNvPr id="31" name="object 31"/>
          <p:cNvSpPr txBox="1"/>
          <p:nvPr/>
        </p:nvSpPr>
        <p:spPr>
          <a:xfrm>
            <a:off x="1689579" y="5893304"/>
            <a:ext cx="2838000" cy="329577"/>
          </a:xfrm>
          <a:prstGeom prst="rect">
            <a:avLst/>
          </a:prstGeom>
        </p:spPr>
        <p:txBody>
          <a:bodyPr vert="horz" wrap="square" lIns="0" tIns="6350" rIns="0" bIns="0" rtlCol="0">
            <a:spAutoFit/>
          </a:bodyPr>
          <a:lstStyle/>
          <a:p>
            <a:pPr marL="12700" marR="5080" algn="ctr">
              <a:lnSpc>
                <a:spcPct val="104800"/>
              </a:lnSpc>
              <a:spcBef>
                <a:spcPts val="50"/>
              </a:spcBef>
            </a:pPr>
            <a:r>
              <a:rPr lang="tr-TR" sz="1000" b="1" dirty="0" smtClean="0">
                <a:latin typeface="Book Antiqua" panose="02040602050305030304" pitchFamily="18" charset="0"/>
                <a:cs typeface="Book Antiqua"/>
              </a:rPr>
              <a:t>Gerçekleştirme görevlisi ve harcama yetkilisi  tarafından onaylanması halinde;</a:t>
            </a:r>
            <a:endParaRPr lang="tr-TR" sz="1000" dirty="0">
              <a:latin typeface="Book Antiqua" panose="02040602050305030304" pitchFamily="18" charset="0"/>
              <a:cs typeface="Book Antiqua"/>
            </a:endParaRPr>
          </a:p>
        </p:txBody>
      </p:sp>
      <p:sp>
        <p:nvSpPr>
          <p:cNvPr id="34" name="object 34"/>
          <p:cNvSpPr/>
          <p:nvPr/>
        </p:nvSpPr>
        <p:spPr>
          <a:xfrm>
            <a:off x="3152520" y="2546223"/>
            <a:ext cx="0" cy="241300"/>
          </a:xfrm>
          <a:custGeom>
            <a:avLst/>
            <a:gdLst/>
            <a:ahLst/>
            <a:cxnLst/>
            <a:rect l="l" t="t" r="r" b="b"/>
            <a:pathLst>
              <a:path h="241300">
                <a:moveTo>
                  <a:pt x="0" y="0"/>
                </a:moveTo>
                <a:lnTo>
                  <a:pt x="0" y="241173"/>
                </a:lnTo>
              </a:path>
            </a:pathLst>
          </a:custGeom>
          <a:ln w="25146">
            <a:solidFill>
              <a:srgbClr val="375F92"/>
            </a:solidFill>
          </a:ln>
        </p:spPr>
        <p:txBody>
          <a:bodyPr wrap="square" lIns="0" tIns="0" rIns="0" bIns="0" rtlCol="0"/>
          <a:lstStyle/>
          <a:p>
            <a:pPr algn="ctr"/>
            <a:endParaRPr sz="2400">
              <a:latin typeface="+mj-lt"/>
            </a:endParaRPr>
          </a:p>
        </p:txBody>
      </p:sp>
      <p:sp>
        <p:nvSpPr>
          <p:cNvPr id="35" name="object 35"/>
          <p:cNvSpPr/>
          <p:nvPr/>
        </p:nvSpPr>
        <p:spPr>
          <a:xfrm>
            <a:off x="3108579" y="2701035"/>
            <a:ext cx="88265" cy="86360"/>
          </a:xfrm>
          <a:custGeom>
            <a:avLst/>
            <a:gdLst/>
            <a:ahLst/>
            <a:cxnLst/>
            <a:rect l="l" t="t" r="r" b="b"/>
            <a:pathLst>
              <a:path w="88264" h="86360">
                <a:moveTo>
                  <a:pt x="88010" y="0"/>
                </a:moveTo>
                <a:lnTo>
                  <a:pt x="43941" y="86360"/>
                </a:lnTo>
                <a:lnTo>
                  <a:pt x="0" y="0"/>
                </a:lnTo>
              </a:path>
            </a:pathLst>
          </a:custGeom>
          <a:ln w="25146">
            <a:solidFill>
              <a:srgbClr val="375F92"/>
            </a:solidFill>
          </a:ln>
        </p:spPr>
        <p:txBody>
          <a:bodyPr wrap="square" lIns="0" tIns="0" rIns="0" bIns="0" rtlCol="0"/>
          <a:lstStyle/>
          <a:p>
            <a:pPr algn="ctr"/>
            <a:endParaRPr sz="2400">
              <a:latin typeface="+mj-lt"/>
            </a:endParaRPr>
          </a:p>
        </p:txBody>
      </p:sp>
      <p:sp>
        <p:nvSpPr>
          <p:cNvPr id="36" name="object 36"/>
          <p:cNvSpPr/>
          <p:nvPr/>
        </p:nvSpPr>
        <p:spPr>
          <a:xfrm>
            <a:off x="972000" y="4642586"/>
            <a:ext cx="4320000" cy="664235"/>
          </a:xfrm>
          <a:prstGeom prst="rect">
            <a:avLst/>
          </a:prstGeom>
          <a:solidFill>
            <a:schemeClr val="tx2">
              <a:lumMod val="40000"/>
              <a:lumOff val="60000"/>
            </a:schemeClr>
          </a:solidFill>
        </p:spPr>
        <p:txBody>
          <a:bodyPr wrap="square" lIns="0" tIns="0" rIns="0" bIns="0" rtlCol="0"/>
          <a:lstStyle/>
          <a:p>
            <a:pPr algn="ctr"/>
            <a:endParaRPr sz="1100" b="1"/>
          </a:p>
        </p:txBody>
      </p:sp>
      <p:sp>
        <p:nvSpPr>
          <p:cNvPr id="37" name="object 37"/>
          <p:cNvSpPr txBox="1"/>
          <p:nvPr/>
        </p:nvSpPr>
        <p:spPr>
          <a:xfrm>
            <a:off x="972000" y="4724400"/>
            <a:ext cx="4320000" cy="326500"/>
          </a:xfrm>
          <a:prstGeom prst="rect">
            <a:avLst/>
          </a:prstGeom>
        </p:spPr>
        <p:txBody>
          <a:bodyPr vert="horz" wrap="square" lIns="0" tIns="6350" rIns="0" bIns="0" rtlCol="0">
            <a:spAutoFit/>
          </a:bodyPr>
          <a:lstStyle/>
          <a:p>
            <a:pPr marL="57785" marR="5080" indent="-45720" algn="ctr">
              <a:lnSpc>
                <a:spcPct val="104400"/>
              </a:lnSpc>
              <a:spcBef>
                <a:spcPts val="50"/>
              </a:spcBef>
            </a:pPr>
            <a:r>
              <a:rPr lang="tr-TR" sz="1000" b="1" spc="-5" dirty="0" smtClean="0">
                <a:latin typeface="Book Antiqua" panose="02040602050305030304" pitchFamily="18" charset="0"/>
                <a:cs typeface="Book Antiqua"/>
              </a:rPr>
              <a:t>HYS sistemi üzerinden </a:t>
            </a:r>
            <a:r>
              <a:rPr lang="tr-TR" sz="1000" b="1" dirty="0" smtClean="0">
                <a:latin typeface="Book Antiqua" panose="02040602050305030304" pitchFamily="18" charset="0"/>
                <a:cs typeface="Book Antiqua"/>
              </a:rPr>
              <a:t>ödeme emri kesilerek </a:t>
            </a:r>
            <a:r>
              <a:rPr lang="tr-TR" sz="1000" b="1" spc="-30" dirty="0" smtClean="0">
                <a:latin typeface="Book Antiqua" panose="02040602050305030304" pitchFamily="18" charset="0"/>
                <a:cs typeface="Book Antiqua"/>
              </a:rPr>
              <a:t>gerçekleştirme </a:t>
            </a:r>
            <a:r>
              <a:rPr lang="tr-TR" sz="1000" b="1" spc="-5" dirty="0" smtClean="0">
                <a:latin typeface="Book Antiqua" panose="02040602050305030304" pitchFamily="18" charset="0"/>
                <a:cs typeface="Book Antiqua"/>
              </a:rPr>
              <a:t>görevlisi </a:t>
            </a:r>
            <a:r>
              <a:rPr lang="tr-TR" sz="1000" b="1" dirty="0" smtClean="0">
                <a:latin typeface="Book Antiqua" panose="02040602050305030304" pitchFamily="18" charset="0"/>
                <a:cs typeface="Book Antiqua"/>
              </a:rPr>
              <a:t>ve </a:t>
            </a:r>
            <a:r>
              <a:rPr lang="tr-TR" sz="1000" b="1" spc="-5" dirty="0" smtClean="0">
                <a:latin typeface="Book Antiqua" panose="02040602050305030304" pitchFamily="18" charset="0"/>
                <a:cs typeface="Book Antiqua"/>
              </a:rPr>
              <a:t>harcama yetkilisine </a:t>
            </a:r>
            <a:r>
              <a:rPr lang="tr-TR" sz="1000" b="1" dirty="0" smtClean="0">
                <a:latin typeface="Book Antiqua" panose="02040602050305030304" pitchFamily="18" charset="0"/>
                <a:cs typeface="Book Antiqua"/>
              </a:rPr>
              <a:t>onay </a:t>
            </a:r>
            <a:r>
              <a:rPr lang="tr-TR" sz="1000" b="1" spc="-5" dirty="0" smtClean="0">
                <a:latin typeface="Book Antiqua" panose="02040602050305030304" pitchFamily="18" charset="0"/>
                <a:cs typeface="Book Antiqua"/>
              </a:rPr>
              <a:t>için </a:t>
            </a:r>
            <a:r>
              <a:rPr lang="tr-TR" sz="1000" b="1" dirty="0" smtClean="0">
                <a:latin typeface="Book Antiqua" panose="02040602050305030304" pitchFamily="18" charset="0"/>
                <a:cs typeface="Book Antiqua"/>
              </a:rPr>
              <a:t>imzaya</a:t>
            </a:r>
            <a:r>
              <a:rPr lang="tr-TR" sz="1000" b="1" spc="-1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sunulur.</a:t>
            </a:r>
            <a:endParaRPr lang="tr-TR" sz="1000" dirty="0">
              <a:latin typeface="Book Antiqua" panose="02040602050305030304" pitchFamily="18" charset="0"/>
              <a:cs typeface="Book Antiqua"/>
            </a:endParaRPr>
          </a:p>
        </p:txBody>
      </p:sp>
      <p:sp>
        <p:nvSpPr>
          <p:cNvPr id="38" name="object 38"/>
          <p:cNvSpPr/>
          <p:nvPr/>
        </p:nvSpPr>
        <p:spPr>
          <a:xfrm>
            <a:off x="3163189" y="4382770"/>
            <a:ext cx="0" cy="222885"/>
          </a:xfrm>
          <a:custGeom>
            <a:avLst/>
            <a:gdLst/>
            <a:ahLst/>
            <a:cxnLst/>
            <a:rect l="l" t="t" r="r" b="b"/>
            <a:pathLst>
              <a:path h="222885">
                <a:moveTo>
                  <a:pt x="0" y="0"/>
                </a:moveTo>
                <a:lnTo>
                  <a:pt x="0" y="222376"/>
                </a:lnTo>
              </a:path>
            </a:pathLst>
          </a:custGeom>
          <a:ln w="25146">
            <a:solidFill>
              <a:srgbClr val="375F92"/>
            </a:solidFill>
          </a:ln>
        </p:spPr>
        <p:txBody>
          <a:bodyPr wrap="square" lIns="0" tIns="0" rIns="0" bIns="0" rtlCol="0"/>
          <a:lstStyle/>
          <a:p>
            <a:pPr algn="ctr"/>
            <a:endParaRPr sz="2400">
              <a:latin typeface="+mj-lt"/>
            </a:endParaRPr>
          </a:p>
        </p:txBody>
      </p:sp>
      <p:sp>
        <p:nvSpPr>
          <p:cNvPr id="39" name="object 39"/>
          <p:cNvSpPr/>
          <p:nvPr/>
        </p:nvSpPr>
        <p:spPr>
          <a:xfrm>
            <a:off x="3119120" y="4518914"/>
            <a:ext cx="88265" cy="86360"/>
          </a:xfrm>
          <a:custGeom>
            <a:avLst/>
            <a:gdLst/>
            <a:ahLst/>
            <a:cxnLst/>
            <a:rect l="l" t="t" r="r" b="b"/>
            <a:pathLst>
              <a:path w="88264" h="86360">
                <a:moveTo>
                  <a:pt x="0" y="0"/>
                </a:moveTo>
                <a:lnTo>
                  <a:pt x="44068" y="86233"/>
                </a:lnTo>
                <a:lnTo>
                  <a:pt x="88011" y="0"/>
                </a:lnTo>
              </a:path>
            </a:pathLst>
          </a:custGeom>
          <a:ln w="25146">
            <a:solidFill>
              <a:srgbClr val="375F92"/>
            </a:solidFill>
          </a:ln>
        </p:spPr>
        <p:txBody>
          <a:bodyPr wrap="square" lIns="0" tIns="0" rIns="0" bIns="0" rtlCol="0"/>
          <a:lstStyle/>
          <a:p>
            <a:pPr algn="ctr"/>
            <a:endParaRPr sz="2400">
              <a:latin typeface="+mj-lt"/>
            </a:endParaRPr>
          </a:p>
        </p:txBody>
      </p:sp>
      <p:sp>
        <p:nvSpPr>
          <p:cNvPr id="40" name="object 40"/>
          <p:cNvSpPr txBox="1"/>
          <p:nvPr/>
        </p:nvSpPr>
        <p:spPr>
          <a:xfrm>
            <a:off x="871336" y="7788259"/>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445198548"/>
              </p:ext>
            </p:extLst>
          </p:nvPr>
        </p:nvGraphicFramePr>
        <p:xfrm>
          <a:off x="413657" y="31943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329111115"/>
                    </a:ext>
                  </a:extLst>
                </a:gridCol>
                <a:gridCol w="3340016">
                  <a:extLst>
                    <a:ext uri="{9D8B030D-6E8A-4147-A177-3AD203B41FA5}">
                      <a16:colId xmlns:a16="http://schemas.microsoft.com/office/drawing/2014/main" val="3539390751"/>
                    </a:ext>
                  </a:extLst>
                </a:gridCol>
                <a:gridCol w="967860">
                  <a:extLst>
                    <a:ext uri="{9D8B030D-6E8A-4147-A177-3AD203B41FA5}">
                      <a16:colId xmlns:a16="http://schemas.microsoft.com/office/drawing/2014/main" val="3290547092"/>
                    </a:ext>
                  </a:extLst>
                </a:gridCol>
                <a:gridCol w="892119">
                  <a:extLst>
                    <a:ext uri="{9D8B030D-6E8A-4147-A177-3AD203B41FA5}">
                      <a16:colId xmlns:a16="http://schemas.microsoft.com/office/drawing/2014/main" val="3371428220"/>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Ölüm Yardımı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KYS-İA-269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947878"/>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836069"/>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76664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648339"/>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071880"/>
                  </a:ext>
                </a:extLst>
              </a:tr>
            </a:tbl>
          </a:graphicData>
        </a:graphic>
      </p:graphicFrame>
      <p:pic>
        <p:nvPicPr>
          <p:cNvPr id="23553"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363" y="360809"/>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722501" y="2382392"/>
            <a:ext cx="0" cy="391160"/>
          </a:xfrm>
          <a:custGeom>
            <a:avLst/>
            <a:gdLst/>
            <a:ahLst/>
            <a:cxnLst/>
            <a:rect l="l" t="t" r="r" b="b"/>
            <a:pathLst>
              <a:path h="391160">
                <a:moveTo>
                  <a:pt x="0" y="0"/>
                </a:moveTo>
                <a:lnTo>
                  <a:pt x="0" y="390651"/>
                </a:lnTo>
              </a:path>
            </a:pathLst>
          </a:custGeom>
          <a:ln w="25146">
            <a:solidFill>
              <a:srgbClr val="375F92"/>
            </a:solidFill>
          </a:ln>
        </p:spPr>
        <p:txBody>
          <a:bodyPr wrap="square" lIns="0" tIns="0" rIns="0" bIns="0" rtlCol="0"/>
          <a:lstStyle/>
          <a:p>
            <a:endParaRPr sz="2400">
              <a:latin typeface="+mj-lt"/>
            </a:endParaRPr>
          </a:p>
        </p:txBody>
      </p:sp>
      <p:sp>
        <p:nvSpPr>
          <p:cNvPr id="7" name="object 7"/>
          <p:cNvSpPr/>
          <p:nvPr/>
        </p:nvSpPr>
        <p:spPr>
          <a:xfrm>
            <a:off x="1678558" y="2694177"/>
            <a:ext cx="88265" cy="79375"/>
          </a:xfrm>
          <a:custGeom>
            <a:avLst/>
            <a:gdLst/>
            <a:ahLst/>
            <a:cxnLst/>
            <a:rect l="l" t="t" r="r" b="b"/>
            <a:pathLst>
              <a:path w="88264" h="79375">
                <a:moveTo>
                  <a:pt x="0" y="0"/>
                </a:moveTo>
                <a:lnTo>
                  <a:pt x="43942" y="78867"/>
                </a:lnTo>
                <a:lnTo>
                  <a:pt x="88011" y="0"/>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1335786" y="1317840"/>
            <a:ext cx="4311904" cy="515663"/>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txBox="1"/>
          <p:nvPr/>
        </p:nvSpPr>
        <p:spPr>
          <a:xfrm>
            <a:off x="1599946" y="1476006"/>
            <a:ext cx="3962653" cy="197490"/>
          </a:xfrm>
          <a:prstGeom prst="rect">
            <a:avLst/>
          </a:prstGeom>
        </p:spPr>
        <p:txBody>
          <a:bodyPr vert="horz" wrap="square" lIns="0" tIns="12700" rIns="0" bIns="0" rtlCol="0">
            <a:spAutoFit/>
          </a:bodyPr>
          <a:lstStyle/>
          <a:p>
            <a:pPr marL="12700" algn="ctr">
              <a:lnSpc>
                <a:spcPct val="100000"/>
              </a:lnSpc>
              <a:spcBef>
                <a:spcPts val="100"/>
              </a:spcBef>
            </a:pPr>
            <a:r>
              <a:rPr sz="1200" b="1" spc="-70" dirty="0">
                <a:solidFill>
                  <a:srgbClr val="FFFFFF"/>
                </a:solidFill>
                <a:latin typeface="+mj-lt"/>
                <a:cs typeface="Book Antiqua"/>
              </a:rPr>
              <a:t>SÜREKL</a:t>
            </a:r>
            <a:r>
              <a:rPr lang="tr-TR" sz="1200" b="1" spc="-70" dirty="0">
                <a:solidFill>
                  <a:srgbClr val="FFFFFF"/>
                </a:solidFill>
                <a:latin typeface="+mj-lt"/>
                <a:cs typeface="Book Antiqua"/>
              </a:rPr>
              <a:t>İ</a:t>
            </a:r>
            <a:r>
              <a:rPr sz="1200" b="1" spc="-70" dirty="0">
                <a:solidFill>
                  <a:srgbClr val="FFFFFF"/>
                </a:solidFill>
                <a:latin typeface="+mj-lt"/>
                <a:cs typeface="Book Antiqua"/>
              </a:rPr>
              <a:t> </a:t>
            </a:r>
            <a:r>
              <a:rPr sz="1200" b="1" dirty="0">
                <a:solidFill>
                  <a:srgbClr val="FFFFFF"/>
                </a:solidFill>
                <a:latin typeface="+mj-lt"/>
                <a:cs typeface="Book Antiqua"/>
              </a:rPr>
              <a:t>GÖREV YOLLUĞU </a:t>
            </a:r>
            <a:r>
              <a:rPr lang="tr-TR" sz="1200" b="1" spc="-105" dirty="0">
                <a:solidFill>
                  <a:srgbClr val="FFFFFF"/>
                </a:solidFill>
                <a:latin typeface="+mj-lt"/>
                <a:cs typeface="Book Antiqua"/>
              </a:rPr>
              <a:t>İŞ</a:t>
            </a:r>
            <a:r>
              <a:rPr sz="1200" b="1" spc="-105" dirty="0">
                <a:solidFill>
                  <a:srgbClr val="FFFFFF"/>
                </a:solidFill>
                <a:latin typeface="+mj-lt"/>
                <a:cs typeface="Book Antiqua"/>
              </a:rPr>
              <a:t>LEMLER</a:t>
            </a:r>
            <a:r>
              <a:rPr lang="tr-TR" sz="1200" b="1" spc="-105" dirty="0">
                <a:solidFill>
                  <a:srgbClr val="FFFFFF"/>
                </a:solidFill>
                <a:latin typeface="+mj-lt"/>
                <a:cs typeface="Book Antiqua"/>
              </a:rPr>
              <a:t>İ</a:t>
            </a:r>
            <a:r>
              <a:rPr sz="1200" b="1" spc="-60" dirty="0">
                <a:solidFill>
                  <a:srgbClr val="FFFFFF"/>
                </a:solidFill>
                <a:latin typeface="+mj-lt"/>
                <a:cs typeface="Book Antiqua"/>
              </a:rPr>
              <a:t> </a:t>
            </a:r>
            <a:r>
              <a:rPr sz="1200" b="1" spc="-85" dirty="0">
                <a:solidFill>
                  <a:srgbClr val="FFFFFF"/>
                </a:solidFill>
                <a:latin typeface="+mj-lt"/>
                <a:cs typeface="Book Antiqua"/>
              </a:rPr>
              <a:t>SÜREC</a:t>
            </a:r>
            <a:r>
              <a:rPr lang="tr-TR" sz="1200" b="1" spc="-85" dirty="0">
                <a:solidFill>
                  <a:srgbClr val="FFFFFF"/>
                </a:solidFill>
                <a:latin typeface="+mj-lt"/>
                <a:cs typeface="Book Antiqua"/>
              </a:rPr>
              <a:t>İ</a:t>
            </a:r>
            <a:endParaRPr sz="1200" dirty="0">
              <a:latin typeface="+mj-lt"/>
              <a:cs typeface="Book Antiqua"/>
            </a:endParaRPr>
          </a:p>
        </p:txBody>
      </p:sp>
      <p:sp>
        <p:nvSpPr>
          <p:cNvPr id="11" name="object 11"/>
          <p:cNvSpPr/>
          <p:nvPr/>
        </p:nvSpPr>
        <p:spPr>
          <a:xfrm>
            <a:off x="880249" y="2008111"/>
            <a:ext cx="1759331" cy="454037"/>
          </a:xfrm>
          <a:prstGeom prst="rect">
            <a:avLst/>
          </a:prstGeom>
          <a:solidFill>
            <a:schemeClr val="tx2">
              <a:lumMod val="40000"/>
              <a:lumOff val="60000"/>
            </a:schemeClr>
          </a:solidFill>
        </p:spPr>
        <p:txBody>
          <a:bodyPr wrap="square" lIns="0" tIns="0" rIns="0" bIns="0" rtlCol="0"/>
          <a:lstStyle/>
          <a:p>
            <a:pPr algn="ctr"/>
            <a:endParaRPr sz="1100" b="1"/>
          </a:p>
        </p:txBody>
      </p:sp>
      <p:sp>
        <p:nvSpPr>
          <p:cNvPr id="12" name="object 12"/>
          <p:cNvSpPr txBox="1"/>
          <p:nvPr/>
        </p:nvSpPr>
        <p:spPr>
          <a:xfrm>
            <a:off x="1349121" y="2126742"/>
            <a:ext cx="1290459" cy="166712"/>
          </a:xfrm>
          <a:prstGeom prst="rect">
            <a:avLst/>
          </a:prstGeom>
        </p:spPr>
        <p:txBody>
          <a:bodyPr vert="horz" wrap="square" lIns="0" tIns="12700" rIns="0" bIns="0" rtlCol="0">
            <a:spAutoFit/>
          </a:bodyPr>
          <a:lstStyle/>
          <a:p>
            <a:pPr marL="12700">
              <a:lnSpc>
                <a:spcPct val="100000"/>
              </a:lnSpc>
              <a:spcBef>
                <a:spcPts val="100"/>
              </a:spcBef>
            </a:pPr>
            <a:r>
              <a:rPr sz="1000" b="1" spc="-10" dirty="0" err="1">
                <a:latin typeface="Book Antiqua" panose="02040602050305030304" pitchFamily="18" charset="0"/>
                <a:cs typeface="Book Antiqua"/>
              </a:rPr>
              <a:t>Gelen</a:t>
            </a:r>
            <a:r>
              <a:rPr sz="1000" b="1" spc="-85" dirty="0">
                <a:latin typeface="Book Antiqua" panose="02040602050305030304" pitchFamily="18" charset="0"/>
                <a:cs typeface="Book Antiqua"/>
              </a:rPr>
              <a:t> </a:t>
            </a:r>
            <a:r>
              <a:rPr lang="tr-TR" sz="1000" b="1" spc="-10" dirty="0" smtClean="0">
                <a:latin typeface="Book Antiqua" panose="02040602050305030304" pitchFamily="18" charset="0"/>
                <a:cs typeface="Book Antiqua"/>
              </a:rPr>
              <a:t>personel</a:t>
            </a:r>
            <a:endParaRPr sz="1000" dirty="0">
              <a:latin typeface="Book Antiqua" panose="02040602050305030304" pitchFamily="18" charset="0"/>
              <a:cs typeface="Book Antiqua"/>
            </a:endParaRPr>
          </a:p>
        </p:txBody>
      </p:sp>
      <p:sp>
        <p:nvSpPr>
          <p:cNvPr id="13" name="object 13"/>
          <p:cNvSpPr/>
          <p:nvPr/>
        </p:nvSpPr>
        <p:spPr>
          <a:xfrm>
            <a:off x="2552064" y="7506579"/>
            <a:ext cx="1424432" cy="439851"/>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4" name="object 14"/>
          <p:cNvSpPr/>
          <p:nvPr/>
        </p:nvSpPr>
        <p:spPr>
          <a:xfrm>
            <a:off x="1867153" y="6992200"/>
            <a:ext cx="2815590" cy="405660"/>
          </a:xfrm>
          <a:prstGeom prst="rect">
            <a:avLst/>
          </a:prstGeom>
          <a:solidFill>
            <a:schemeClr val="tx2">
              <a:lumMod val="40000"/>
              <a:lumOff val="60000"/>
            </a:schemeClr>
          </a:solidFill>
        </p:spPr>
        <p:txBody>
          <a:bodyPr wrap="square" lIns="0" tIns="0" rIns="0" bIns="0" rtlCol="0"/>
          <a:lstStyle/>
          <a:p>
            <a:pPr algn="ctr"/>
            <a:endParaRPr sz="1100" b="1"/>
          </a:p>
        </p:txBody>
      </p:sp>
      <p:sp>
        <p:nvSpPr>
          <p:cNvPr id="15" name="object 15"/>
          <p:cNvSpPr txBox="1"/>
          <p:nvPr/>
        </p:nvSpPr>
        <p:spPr>
          <a:xfrm>
            <a:off x="2222752" y="7102736"/>
            <a:ext cx="2394712" cy="166712"/>
          </a:xfrm>
          <a:prstGeom prst="rect">
            <a:avLst/>
          </a:prstGeom>
        </p:spPr>
        <p:txBody>
          <a:bodyPr vert="horz" wrap="square" lIns="0" tIns="12700" rIns="0" bIns="0" rtlCol="0">
            <a:spAutoFit/>
          </a:bodyPr>
          <a:lstStyle/>
          <a:p>
            <a:pPr marL="12700">
              <a:lnSpc>
                <a:spcPct val="100000"/>
              </a:lnSpc>
              <a:spcBef>
                <a:spcPts val="100"/>
              </a:spcBef>
            </a:pPr>
            <a:r>
              <a:rPr lang="tr-TR" sz="1000" b="1" spc="-5" dirty="0" smtClean="0">
                <a:latin typeface="Book Antiqua" panose="02040602050305030304" pitchFamily="18" charset="0"/>
                <a:cs typeface="Book Antiqua"/>
              </a:rPr>
              <a:t>Evrakların </a:t>
            </a:r>
            <a:r>
              <a:rPr lang="tr-TR" sz="1000" b="1" dirty="0" smtClean="0">
                <a:latin typeface="Book Antiqua" panose="02040602050305030304" pitchFamily="18" charset="0"/>
                <a:cs typeface="Book Antiqua"/>
              </a:rPr>
              <a:t>birer sureti dosyalanır.</a:t>
            </a:r>
            <a:endParaRPr lang="tr-TR" sz="1000" dirty="0">
              <a:latin typeface="Book Antiqua" panose="02040602050305030304" pitchFamily="18" charset="0"/>
              <a:cs typeface="Book Antiqua"/>
            </a:endParaRPr>
          </a:p>
        </p:txBody>
      </p:sp>
      <p:sp>
        <p:nvSpPr>
          <p:cNvPr id="18" name="object 18"/>
          <p:cNvSpPr/>
          <p:nvPr/>
        </p:nvSpPr>
        <p:spPr>
          <a:xfrm>
            <a:off x="3264280" y="5173726"/>
            <a:ext cx="0" cy="290195"/>
          </a:xfrm>
          <a:custGeom>
            <a:avLst/>
            <a:gdLst/>
            <a:ahLst/>
            <a:cxnLst/>
            <a:rect l="l" t="t" r="r" b="b"/>
            <a:pathLst>
              <a:path h="290195">
                <a:moveTo>
                  <a:pt x="0" y="0"/>
                </a:moveTo>
                <a:lnTo>
                  <a:pt x="0" y="290068"/>
                </a:lnTo>
              </a:path>
            </a:pathLst>
          </a:custGeom>
          <a:ln w="25146">
            <a:solidFill>
              <a:srgbClr val="375F92"/>
            </a:solidFill>
          </a:ln>
        </p:spPr>
        <p:txBody>
          <a:bodyPr wrap="square" lIns="0" tIns="0" rIns="0" bIns="0" rtlCol="0"/>
          <a:lstStyle/>
          <a:p>
            <a:endParaRPr sz="2400">
              <a:latin typeface="+mj-lt"/>
            </a:endParaRPr>
          </a:p>
        </p:txBody>
      </p:sp>
      <p:sp>
        <p:nvSpPr>
          <p:cNvPr id="19" name="object 19"/>
          <p:cNvSpPr/>
          <p:nvPr/>
        </p:nvSpPr>
        <p:spPr>
          <a:xfrm>
            <a:off x="3220211" y="5385053"/>
            <a:ext cx="88265" cy="78740"/>
          </a:xfrm>
          <a:custGeom>
            <a:avLst/>
            <a:gdLst/>
            <a:ahLst/>
            <a:cxnLst/>
            <a:rect l="l" t="t" r="r" b="b"/>
            <a:pathLst>
              <a:path w="88264" h="78739">
                <a:moveTo>
                  <a:pt x="88011" y="0"/>
                </a:moveTo>
                <a:lnTo>
                  <a:pt x="44068" y="78740"/>
                </a:lnTo>
                <a:lnTo>
                  <a:pt x="0" y="0"/>
                </a:lnTo>
              </a:path>
            </a:pathLst>
          </a:custGeom>
          <a:ln w="25146">
            <a:solidFill>
              <a:srgbClr val="375F92"/>
            </a:solidFill>
          </a:ln>
        </p:spPr>
        <p:txBody>
          <a:bodyPr wrap="square" lIns="0" tIns="0" rIns="0" bIns="0" rtlCol="0"/>
          <a:lstStyle/>
          <a:p>
            <a:endParaRPr sz="2400">
              <a:latin typeface="+mj-lt"/>
            </a:endParaRPr>
          </a:p>
        </p:txBody>
      </p:sp>
      <p:sp>
        <p:nvSpPr>
          <p:cNvPr id="20" name="object 20"/>
          <p:cNvSpPr/>
          <p:nvPr/>
        </p:nvSpPr>
        <p:spPr>
          <a:xfrm>
            <a:off x="3799966" y="2027034"/>
            <a:ext cx="2055114" cy="454037"/>
          </a:xfrm>
          <a:prstGeom prst="rect">
            <a:avLst/>
          </a:prstGeom>
          <a:solidFill>
            <a:schemeClr val="tx2">
              <a:lumMod val="40000"/>
              <a:lumOff val="60000"/>
            </a:schemeClr>
          </a:solidFill>
        </p:spPr>
        <p:txBody>
          <a:bodyPr wrap="square" lIns="0" tIns="0" rIns="0" bIns="0" rtlCol="0"/>
          <a:lstStyle/>
          <a:p>
            <a:pPr algn="ctr"/>
            <a:endParaRPr sz="1100" b="1"/>
          </a:p>
        </p:txBody>
      </p:sp>
      <p:sp>
        <p:nvSpPr>
          <p:cNvPr id="21" name="object 21"/>
          <p:cNvSpPr txBox="1"/>
          <p:nvPr/>
        </p:nvSpPr>
        <p:spPr>
          <a:xfrm>
            <a:off x="4343780" y="2139822"/>
            <a:ext cx="1218820" cy="166712"/>
          </a:xfrm>
          <a:prstGeom prst="rect">
            <a:avLst/>
          </a:prstGeom>
        </p:spPr>
        <p:txBody>
          <a:bodyPr vert="horz" wrap="square" lIns="0" tIns="12700" rIns="0" bIns="0" rtlCol="0">
            <a:spAutoFit/>
          </a:bodyPr>
          <a:lstStyle/>
          <a:p>
            <a:pPr marL="12700">
              <a:lnSpc>
                <a:spcPct val="100000"/>
              </a:lnSpc>
              <a:spcBef>
                <a:spcPts val="100"/>
              </a:spcBef>
            </a:pPr>
            <a:r>
              <a:rPr sz="1000" b="1" spc="15" dirty="0" err="1">
                <a:latin typeface="Book Antiqua" panose="02040602050305030304" pitchFamily="18" charset="0"/>
                <a:cs typeface="Book Antiqua"/>
              </a:rPr>
              <a:t>Emekli</a:t>
            </a:r>
            <a:r>
              <a:rPr sz="1000" b="1" spc="-55" dirty="0">
                <a:latin typeface="Book Antiqua" panose="02040602050305030304" pitchFamily="18" charset="0"/>
                <a:cs typeface="Book Antiqua"/>
              </a:rPr>
              <a:t> </a:t>
            </a:r>
            <a:r>
              <a:rPr lang="tr-TR" sz="1000" b="1" spc="5" dirty="0" smtClean="0">
                <a:latin typeface="Book Antiqua" panose="02040602050305030304" pitchFamily="18" charset="0"/>
                <a:cs typeface="Book Antiqua"/>
              </a:rPr>
              <a:t>personel</a:t>
            </a:r>
            <a:endParaRPr sz="1000" dirty="0">
              <a:latin typeface="Book Antiqua" panose="02040602050305030304" pitchFamily="18" charset="0"/>
              <a:cs typeface="Book Antiqua"/>
            </a:endParaRPr>
          </a:p>
        </p:txBody>
      </p:sp>
      <p:sp>
        <p:nvSpPr>
          <p:cNvPr id="22" name="object 22"/>
          <p:cNvSpPr/>
          <p:nvPr/>
        </p:nvSpPr>
        <p:spPr>
          <a:xfrm>
            <a:off x="383832" y="2788424"/>
            <a:ext cx="2693289" cy="1070470"/>
          </a:xfrm>
          <a:prstGeom prst="rect">
            <a:avLst/>
          </a:prstGeom>
          <a:solidFill>
            <a:schemeClr val="tx2">
              <a:lumMod val="40000"/>
              <a:lumOff val="60000"/>
            </a:schemeClr>
          </a:solidFill>
        </p:spPr>
        <p:txBody>
          <a:bodyPr wrap="square" lIns="0" tIns="0" rIns="0" bIns="0" rtlCol="0"/>
          <a:lstStyle/>
          <a:p>
            <a:pPr algn="ctr"/>
            <a:endParaRPr sz="1100" b="1"/>
          </a:p>
        </p:txBody>
      </p:sp>
      <p:sp>
        <p:nvSpPr>
          <p:cNvPr id="23" name="object 23"/>
          <p:cNvSpPr txBox="1"/>
          <p:nvPr/>
        </p:nvSpPr>
        <p:spPr>
          <a:xfrm>
            <a:off x="378244" y="2892933"/>
            <a:ext cx="2515995" cy="806631"/>
          </a:xfrm>
          <a:prstGeom prst="rect">
            <a:avLst/>
          </a:prstGeom>
        </p:spPr>
        <p:txBody>
          <a:bodyPr vert="horz" wrap="square" lIns="0" tIns="6350" rIns="0" bIns="0" rtlCol="0">
            <a:spAutoFit/>
          </a:bodyPr>
          <a:lstStyle/>
          <a:p>
            <a:pPr marL="90170" marR="81280" algn="ctr">
              <a:lnSpc>
                <a:spcPct val="104400"/>
              </a:lnSpc>
              <a:spcBef>
                <a:spcPts val="50"/>
              </a:spcBef>
            </a:pPr>
            <a:r>
              <a:rPr lang="tr-TR" sz="1000" b="1" dirty="0" smtClean="0">
                <a:latin typeface="Book Antiqua" panose="02040602050305030304" pitchFamily="18" charset="0"/>
                <a:cs typeface="Book Antiqua"/>
              </a:rPr>
              <a:t>Atama onayı, işle başlama yazısı,  naklen gelmiş ise maaş nakil</a:t>
            </a:r>
            <a:r>
              <a:rPr lang="tr-TR" sz="1000" dirty="0" smtClean="0">
                <a:latin typeface="Book Antiqua" panose="02040602050305030304" pitchFamily="18" charset="0"/>
                <a:cs typeface="Book Antiqua"/>
              </a:rPr>
              <a:t> </a:t>
            </a:r>
            <a:r>
              <a:rPr lang="tr-TR" sz="1000" b="1" dirty="0" err="1" smtClean="0">
                <a:latin typeface="Book Antiqua" panose="02040602050305030304" pitchFamily="18" charset="0"/>
                <a:cs typeface="Book Antiqua"/>
              </a:rPr>
              <a:t>ilmuhaberi</a:t>
            </a:r>
            <a:r>
              <a:rPr lang="tr-TR" sz="1000" b="1" dirty="0" smtClean="0">
                <a:latin typeface="Book Antiqua" panose="02040602050305030304" pitchFamily="18" charset="0"/>
                <a:cs typeface="Book Antiqua"/>
              </a:rPr>
              <a:t>, aile durum bildirimi ile  birlikte hazırlanan yolluk bildirimi  ilgili personele imzalattırılır.</a:t>
            </a:r>
            <a:endParaRPr lang="tr-TR" sz="1000" dirty="0">
              <a:latin typeface="Book Antiqua" panose="02040602050305030304" pitchFamily="18" charset="0"/>
              <a:cs typeface="Book Antiqua"/>
            </a:endParaRPr>
          </a:p>
        </p:txBody>
      </p:sp>
      <p:sp>
        <p:nvSpPr>
          <p:cNvPr id="24" name="object 24"/>
          <p:cNvSpPr/>
          <p:nvPr/>
        </p:nvSpPr>
        <p:spPr>
          <a:xfrm>
            <a:off x="1621155" y="5455931"/>
            <a:ext cx="3372358" cy="963283"/>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25" name="object 25"/>
          <p:cNvSpPr txBox="1"/>
          <p:nvPr/>
        </p:nvSpPr>
        <p:spPr>
          <a:xfrm>
            <a:off x="2438400" y="5638800"/>
            <a:ext cx="1752600" cy="490519"/>
          </a:xfrm>
          <a:prstGeom prst="rect">
            <a:avLst/>
          </a:prstGeom>
        </p:spPr>
        <p:txBody>
          <a:bodyPr vert="horz" wrap="square" lIns="0" tIns="5715" rIns="0" bIns="0" rtlCol="0">
            <a:spAutoFit/>
          </a:bodyPr>
          <a:lstStyle/>
          <a:p>
            <a:pPr marL="12700" marR="5080" algn="ctr">
              <a:lnSpc>
                <a:spcPct val="104800"/>
              </a:lnSpc>
              <a:spcBef>
                <a:spcPts val="45"/>
              </a:spcBef>
            </a:pPr>
            <a:r>
              <a:rPr lang="tr-TR" sz="1000" b="1" spc="-30" dirty="0" smtClean="0">
                <a:latin typeface="Book Antiqua" panose="02040602050305030304" pitchFamily="18" charset="0"/>
                <a:cs typeface="Book Antiqua"/>
              </a:rPr>
              <a:t>Gerçekleştirme </a:t>
            </a:r>
            <a:r>
              <a:rPr lang="tr-TR" sz="1000" b="1" spc="-5" dirty="0" smtClean="0">
                <a:latin typeface="Book Antiqua" panose="02040602050305030304" pitchFamily="18" charset="0"/>
                <a:cs typeface="Book Antiqua"/>
              </a:rPr>
              <a:t>görevlisi </a:t>
            </a:r>
            <a:r>
              <a:rPr lang="tr-TR" sz="1000" b="1" dirty="0" smtClean="0">
                <a:latin typeface="Book Antiqua" panose="02040602050305030304" pitchFamily="18" charset="0"/>
                <a:cs typeface="Book Antiqua"/>
              </a:rPr>
              <a:t>ve  </a:t>
            </a:r>
            <a:r>
              <a:rPr lang="tr-TR" sz="1000" b="1" spc="-5" dirty="0" smtClean="0">
                <a:latin typeface="Book Antiqua" panose="02040602050305030304" pitchFamily="18" charset="0"/>
                <a:cs typeface="Book Antiqua"/>
              </a:rPr>
              <a:t>harcama yetkilisi tarafından </a:t>
            </a:r>
            <a:r>
              <a:rPr lang="tr-TR" sz="1000" b="1" dirty="0" smtClean="0">
                <a:latin typeface="Book Antiqua" panose="02040602050305030304" pitchFamily="18" charset="0"/>
                <a:cs typeface="Book Antiqua"/>
              </a:rPr>
              <a:t>onaylanması halinde;</a:t>
            </a:r>
            <a:endParaRPr lang="tr-TR" sz="1000" dirty="0">
              <a:latin typeface="Book Antiqua" panose="02040602050305030304" pitchFamily="18" charset="0"/>
              <a:cs typeface="Book Antiqua"/>
            </a:endParaRPr>
          </a:p>
        </p:txBody>
      </p:sp>
      <p:sp>
        <p:nvSpPr>
          <p:cNvPr id="26" name="object 26"/>
          <p:cNvSpPr/>
          <p:nvPr/>
        </p:nvSpPr>
        <p:spPr>
          <a:xfrm>
            <a:off x="3031870" y="3216910"/>
            <a:ext cx="258445" cy="0"/>
          </a:xfrm>
          <a:custGeom>
            <a:avLst/>
            <a:gdLst/>
            <a:ahLst/>
            <a:cxnLst/>
            <a:rect l="l" t="t" r="r" b="b"/>
            <a:pathLst>
              <a:path w="258445">
                <a:moveTo>
                  <a:pt x="0" y="0"/>
                </a:moveTo>
                <a:lnTo>
                  <a:pt x="258318" y="0"/>
                </a:lnTo>
              </a:path>
            </a:pathLst>
          </a:custGeom>
          <a:ln w="25146">
            <a:solidFill>
              <a:srgbClr val="375F92"/>
            </a:solidFill>
          </a:ln>
        </p:spPr>
        <p:txBody>
          <a:bodyPr wrap="square" lIns="0" tIns="0" rIns="0" bIns="0" rtlCol="0"/>
          <a:lstStyle/>
          <a:p>
            <a:endParaRPr sz="2400">
              <a:latin typeface="+mj-lt"/>
            </a:endParaRPr>
          </a:p>
        </p:txBody>
      </p:sp>
      <p:sp>
        <p:nvSpPr>
          <p:cNvPr id="27" name="object 27"/>
          <p:cNvSpPr/>
          <p:nvPr/>
        </p:nvSpPr>
        <p:spPr>
          <a:xfrm>
            <a:off x="3214751" y="3170935"/>
            <a:ext cx="75565" cy="92075"/>
          </a:xfrm>
          <a:custGeom>
            <a:avLst/>
            <a:gdLst/>
            <a:ahLst/>
            <a:cxnLst/>
            <a:rect l="l" t="t" r="r" b="b"/>
            <a:pathLst>
              <a:path w="75564" h="92075">
                <a:moveTo>
                  <a:pt x="0" y="0"/>
                </a:moveTo>
                <a:lnTo>
                  <a:pt x="75564" y="45974"/>
                </a:lnTo>
                <a:lnTo>
                  <a:pt x="0" y="91948"/>
                </a:lnTo>
              </a:path>
            </a:pathLst>
          </a:custGeom>
          <a:ln w="25146">
            <a:solidFill>
              <a:srgbClr val="375F92"/>
            </a:solidFill>
          </a:ln>
        </p:spPr>
        <p:txBody>
          <a:bodyPr wrap="square" lIns="0" tIns="0" rIns="0" bIns="0" rtlCol="0"/>
          <a:lstStyle/>
          <a:p>
            <a:endParaRPr sz="2400">
              <a:latin typeface="+mj-lt"/>
            </a:endParaRPr>
          </a:p>
        </p:txBody>
      </p:sp>
      <p:sp>
        <p:nvSpPr>
          <p:cNvPr id="28" name="object 28"/>
          <p:cNvSpPr/>
          <p:nvPr/>
        </p:nvSpPr>
        <p:spPr>
          <a:xfrm>
            <a:off x="1211046" y="5928995"/>
            <a:ext cx="492125" cy="9525"/>
          </a:xfrm>
          <a:custGeom>
            <a:avLst/>
            <a:gdLst/>
            <a:ahLst/>
            <a:cxnLst/>
            <a:rect l="l" t="t" r="r" b="b"/>
            <a:pathLst>
              <a:path w="492125" h="9525">
                <a:moveTo>
                  <a:pt x="491896" y="0"/>
                </a:moveTo>
                <a:lnTo>
                  <a:pt x="0" y="9016"/>
                </a:lnTo>
              </a:path>
            </a:pathLst>
          </a:custGeom>
          <a:ln w="25145">
            <a:solidFill>
              <a:srgbClr val="375F92"/>
            </a:solidFill>
          </a:ln>
        </p:spPr>
        <p:txBody>
          <a:bodyPr wrap="square" lIns="0" tIns="0" rIns="0" bIns="0" rtlCol="0"/>
          <a:lstStyle/>
          <a:p>
            <a:endParaRPr sz="2400">
              <a:latin typeface="+mj-lt"/>
            </a:endParaRPr>
          </a:p>
        </p:txBody>
      </p:sp>
      <p:sp>
        <p:nvSpPr>
          <p:cNvPr id="29" name="object 29"/>
          <p:cNvSpPr/>
          <p:nvPr/>
        </p:nvSpPr>
        <p:spPr>
          <a:xfrm>
            <a:off x="1211059" y="5890640"/>
            <a:ext cx="76835" cy="92075"/>
          </a:xfrm>
          <a:custGeom>
            <a:avLst/>
            <a:gdLst/>
            <a:ahLst/>
            <a:cxnLst/>
            <a:rect l="l" t="t" r="r" b="b"/>
            <a:pathLst>
              <a:path w="76834" h="92075">
                <a:moveTo>
                  <a:pt x="74688" y="0"/>
                </a:moveTo>
                <a:lnTo>
                  <a:pt x="0" y="47371"/>
                </a:lnTo>
                <a:lnTo>
                  <a:pt x="76212" y="91948"/>
                </a:lnTo>
              </a:path>
            </a:pathLst>
          </a:custGeom>
          <a:ln w="25146">
            <a:solidFill>
              <a:srgbClr val="375F92"/>
            </a:solidFill>
          </a:ln>
        </p:spPr>
        <p:txBody>
          <a:bodyPr wrap="square" lIns="0" tIns="0" rIns="0" bIns="0" rtlCol="0"/>
          <a:lstStyle/>
          <a:p>
            <a:endParaRPr sz="2400">
              <a:latin typeface="+mj-lt"/>
            </a:endParaRPr>
          </a:p>
        </p:txBody>
      </p:sp>
      <p:sp>
        <p:nvSpPr>
          <p:cNvPr id="32" name="object 32"/>
          <p:cNvSpPr/>
          <p:nvPr/>
        </p:nvSpPr>
        <p:spPr>
          <a:xfrm>
            <a:off x="1388999" y="6389931"/>
            <a:ext cx="3693922" cy="559659"/>
          </a:xfrm>
          <a:prstGeom prst="rect">
            <a:avLst/>
          </a:prstGeom>
          <a:solidFill>
            <a:schemeClr val="tx2">
              <a:lumMod val="40000"/>
              <a:lumOff val="60000"/>
            </a:schemeClr>
          </a:solidFill>
        </p:spPr>
        <p:txBody>
          <a:bodyPr wrap="square" lIns="0" tIns="0" rIns="0" bIns="0" rtlCol="0"/>
          <a:lstStyle/>
          <a:p>
            <a:pPr algn="ctr"/>
            <a:endParaRPr sz="1100" b="1"/>
          </a:p>
        </p:txBody>
      </p:sp>
      <p:sp>
        <p:nvSpPr>
          <p:cNvPr id="33" name="object 33"/>
          <p:cNvSpPr txBox="1"/>
          <p:nvPr/>
        </p:nvSpPr>
        <p:spPr>
          <a:xfrm>
            <a:off x="1730476" y="6476447"/>
            <a:ext cx="2909570" cy="473143"/>
          </a:xfrm>
          <a:prstGeom prst="rect">
            <a:avLst/>
          </a:prstGeom>
        </p:spPr>
        <p:txBody>
          <a:bodyPr vert="horz" wrap="square" lIns="0" tIns="10795" rIns="0" bIns="0" rtlCol="0">
            <a:spAutoFit/>
          </a:bodyPr>
          <a:lstStyle/>
          <a:p>
            <a:pPr marL="12700" marR="5080" algn="ctr">
              <a:lnSpc>
                <a:spcPct val="101099"/>
              </a:lnSpc>
              <a:spcBef>
                <a:spcPts val="85"/>
              </a:spcBef>
            </a:pPr>
            <a:r>
              <a:rPr lang="tr-TR" sz="1000" b="1" spc="-5" dirty="0" smtClean="0">
                <a:latin typeface="Book Antiqua" panose="02040602050305030304" pitchFamily="18" charset="0"/>
                <a:cs typeface="Book Antiqua"/>
              </a:rPr>
              <a:t>Ödeme </a:t>
            </a:r>
            <a:r>
              <a:rPr lang="tr-TR" sz="1000" b="1" dirty="0" smtClean="0">
                <a:latin typeface="Book Antiqua" panose="02040602050305030304" pitchFamily="18" charset="0"/>
                <a:cs typeface="Book Antiqua"/>
              </a:rPr>
              <a:t>Emri Belgesi ekleri ile birlikte tahakkuk</a:t>
            </a:r>
            <a:r>
              <a:rPr lang="tr-TR" sz="1000" b="1" spc="-14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teslim tutanağı hazırlanarak Strateji </a:t>
            </a:r>
            <a:r>
              <a:rPr lang="tr-TR" sz="1000" b="1" spc="-40" dirty="0" smtClean="0">
                <a:latin typeface="Book Antiqua" panose="02040602050305030304" pitchFamily="18" charset="0"/>
                <a:cs typeface="Book Antiqua"/>
              </a:rPr>
              <a:t>Geliştirme</a:t>
            </a:r>
            <a:r>
              <a:rPr lang="tr-TR" sz="1000" b="1" spc="-8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Dairesi </a:t>
            </a:r>
            <a:r>
              <a:rPr lang="tr-TR" sz="1000" b="1" spc="-30" dirty="0" smtClean="0">
                <a:latin typeface="Book Antiqua" panose="02040602050305030304" pitchFamily="18" charset="0"/>
                <a:cs typeface="Book Antiqua"/>
              </a:rPr>
              <a:t>Başkanlığı’na</a:t>
            </a:r>
            <a:r>
              <a:rPr lang="tr-TR" sz="1000" b="1" spc="-2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gönderilir.</a:t>
            </a:r>
            <a:endParaRPr lang="tr-TR" sz="1000" dirty="0">
              <a:latin typeface="Book Antiqua" panose="02040602050305030304" pitchFamily="18" charset="0"/>
              <a:cs typeface="Book Antiqua"/>
            </a:endParaRPr>
          </a:p>
        </p:txBody>
      </p:sp>
      <p:sp>
        <p:nvSpPr>
          <p:cNvPr id="36" name="object 36"/>
          <p:cNvSpPr/>
          <p:nvPr/>
        </p:nvSpPr>
        <p:spPr>
          <a:xfrm>
            <a:off x="4796409" y="2410714"/>
            <a:ext cx="0" cy="591185"/>
          </a:xfrm>
          <a:custGeom>
            <a:avLst/>
            <a:gdLst/>
            <a:ahLst/>
            <a:cxnLst/>
            <a:rect l="l" t="t" r="r" b="b"/>
            <a:pathLst>
              <a:path h="591185">
                <a:moveTo>
                  <a:pt x="0" y="0"/>
                </a:moveTo>
                <a:lnTo>
                  <a:pt x="0" y="590930"/>
                </a:lnTo>
              </a:path>
            </a:pathLst>
          </a:custGeom>
          <a:ln w="25146">
            <a:solidFill>
              <a:srgbClr val="375F92"/>
            </a:solidFill>
          </a:ln>
        </p:spPr>
        <p:txBody>
          <a:bodyPr wrap="square" lIns="0" tIns="0" rIns="0" bIns="0" rtlCol="0"/>
          <a:lstStyle/>
          <a:p>
            <a:endParaRPr sz="2400">
              <a:latin typeface="+mj-lt"/>
            </a:endParaRPr>
          </a:p>
        </p:txBody>
      </p:sp>
      <p:sp>
        <p:nvSpPr>
          <p:cNvPr id="37" name="object 37"/>
          <p:cNvSpPr/>
          <p:nvPr/>
        </p:nvSpPr>
        <p:spPr>
          <a:xfrm>
            <a:off x="4752466" y="2922904"/>
            <a:ext cx="88265" cy="78740"/>
          </a:xfrm>
          <a:custGeom>
            <a:avLst/>
            <a:gdLst/>
            <a:ahLst/>
            <a:cxnLst/>
            <a:rect l="l" t="t" r="r" b="b"/>
            <a:pathLst>
              <a:path w="88264" h="78739">
                <a:moveTo>
                  <a:pt x="88011" y="0"/>
                </a:moveTo>
                <a:lnTo>
                  <a:pt x="44069" y="78740"/>
                </a:lnTo>
                <a:lnTo>
                  <a:pt x="0" y="0"/>
                </a:lnTo>
              </a:path>
            </a:pathLst>
          </a:custGeom>
          <a:ln w="25146">
            <a:solidFill>
              <a:srgbClr val="375F92"/>
            </a:solidFill>
          </a:ln>
        </p:spPr>
        <p:txBody>
          <a:bodyPr wrap="square" lIns="0" tIns="0" rIns="0" bIns="0" rtlCol="0"/>
          <a:lstStyle/>
          <a:p>
            <a:endParaRPr sz="2400">
              <a:latin typeface="+mj-lt"/>
            </a:endParaRPr>
          </a:p>
        </p:txBody>
      </p:sp>
      <p:sp>
        <p:nvSpPr>
          <p:cNvPr id="38" name="object 38"/>
          <p:cNvSpPr/>
          <p:nvPr/>
        </p:nvSpPr>
        <p:spPr>
          <a:xfrm>
            <a:off x="1599946" y="4618850"/>
            <a:ext cx="3443224" cy="682637"/>
          </a:xfrm>
          <a:prstGeom prst="rect">
            <a:avLst/>
          </a:prstGeom>
          <a:solidFill>
            <a:schemeClr val="tx2">
              <a:lumMod val="40000"/>
              <a:lumOff val="60000"/>
            </a:schemeClr>
          </a:solidFill>
        </p:spPr>
        <p:txBody>
          <a:bodyPr wrap="square" lIns="0" tIns="0" rIns="0" bIns="0" rtlCol="0"/>
          <a:lstStyle/>
          <a:p>
            <a:pPr algn="ctr"/>
            <a:endParaRPr sz="1100" b="1"/>
          </a:p>
        </p:txBody>
      </p:sp>
      <p:sp>
        <p:nvSpPr>
          <p:cNvPr id="39" name="object 39"/>
          <p:cNvSpPr txBox="1"/>
          <p:nvPr/>
        </p:nvSpPr>
        <p:spPr>
          <a:xfrm>
            <a:off x="1970658" y="4669916"/>
            <a:ext cx="2716530" cy="490519"/>
          </a:xfrm>
          <a:prstGeom prst="rect">
            <a:avLst/>
          </a:prstGeom>
        </p:spPr>
        <p:txBody>
          <a:bodyPr vert="horz" wrap="square" lIns="0" tIns="5715" rIns="0" bIns="0" rtlCol="0">
            <a:spAutoFit/>
          </a:bodyPr>
          <a:lstStyle/>
          <a:p>
            <a:pPr marL="12700" marR="5080" indent="-635" algn="ctr">
              <a:lnSpc>
                <a:spcPct val="105000"/>
              </a:lnSpc>
              <a:spcBef>
                <a:spcPts val="45"/>
              </a:spcBef>
            </a:pPr>
            <a:r>
              <a:rPr lang="tr-TR" sz="1000" b="1" spc="-5" dirty="0" smtClean="0">
                <a:latin typeface="Book Antiqua" panose="02040602050305030304" pitchFamily="18" charset="0"/>
                <a:cs typeface="Book Antiqua"/>
              </a:rPr>
              <a:t>HYS </a:t>
            </a:r>
            <a:r>
              <a:rPr lang="tr-TR" sz="1000" b="1" dirty="0" smtClean="0">
                <a:latin typeface="Book Antiqua" panose="02040602050305030304" pitchFamily="18" charset="0"/>
                <a:cs typeface="Book Antiqua"/>
              </a:rPr>
              <a:t>Sistemi üzerinden ödeme emri belgesi  düzenlenerek yolluk bildirimi ile birlikte onay</a:t>
            </a:r>
            <a:r>
              <a:rPr lang="tr-TR" sz="1000" b="1" spc="-13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için imzaya</a:t>
            </a:r>
            <a:r>
              <a:rPr lang="tr-TR" sz="1000" b="1" spc="-2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sunulur.</a:t>
            </a:r>
            <a:endParaRPr lang="tr-TR" sz="1000" dirty="0">
              <a:latin typeface="Book Antiqua" panose="02040602050305030304" pitchFamily="18" charset="0"/>
              <a:cs typeface="Book Antiqua"/>
            </a:endParaRPr>
          </a:p>
        </p:txBody>
      </p:sp>
      <p:sp>
        <p:nvSpPr>
          <p:cNvPr id="40" name="object 40"/>
          <p:cNvSpPr/>
          <p:nvPr/>
        </p:nvSpPr>
        <p:spPr>
          <a:xfrm>
            <a:off x="3264789" y="3216910"/>
            <a:ext cx="31115" cy="1395730"/>
          </a:xfrm>
          <a:custGeom>
            <a:avLst/>
            <a:gdLst/>
            <a:ahLst/>
            <a:cxnLst/>
            <a:rect l="l" t="t" r="r" b="b"/>
            <a:pathLst>
              <a:path w="31114" h="1395729">
                <a:moveTo>
                  <a:pt x="30734" y="0"/>
                </a:moveTo>
                <a:lnTo>
                  <a:pt x="0" y="1395476"/>
                </a:lnTo>
              </a:path>
            </a:pathLst>
          </a:custGeom>
          <a:ln w="25144">
            <a:solidFill>
              <a:srgbClr val="375F92"/>
            </a:solidFill>
          </a:ln>
        </p:spPr>
        <p:txBody>
          <a:bodyPr wrap="square" lIns="0" tIns="0" rIns="0" bIns="0" rtlCol="0"/>
          <a:lstStyle/>
          <a:p>
            <a:endParaRPr sz="2400">
              <a:latin typeface="+mj-lt"/>
            </a:endParaRPr>
          </a:p>
        </p:txBody>
      </p:sp>
      <p:sp>
        <p:nvSpPr>
          <p:cNvPr id="41" name="object 41"/>
          <p:cNvSpPr/>
          <p:nvPr/>
        </p:nvSpPr>
        <p:spPr>
          <a:xfrm>
            <a:off x="3222498" y="4532503"/>
            <a:ext cx="88265" cy="80010"/>
          </a:xfrm>
          <a:custGeom>
            <a:avLst/>
            <a:gdLst/>
            <a:ahLst/>
            <a:cxnLst/>
            <a:rect l="l" t="t" r="r" b="b"/>
            <a:pathLst>
              <a:path w="88264" h="80010">
                <a:moveTo>
                  <a:pt x="0" y="0"/>
                </a:moveTo>
                <a:lnTo>
                  <a:pt x="42290" y="79883"/>
                </a:lnTo>
                <a:lnTo>
                  <a:pt x="88011" y="2159"/>
                </a:lnTo>
              </a:path>
            </a:pathLst>
          </a:custGeom>
          <a:ln w="25146">
            <a:solidFill>
              <a:srgbClr val="375F92"/>
            </a:solidFill>
          </a:ln>
        </p:spPr>
        <p:txBody>
          <a:bodyPr wrap="square" lIns="0" tIns="0" rIns="0" bIns="0" rtlCol="0"/>
          <a:lstStyle/>
          <a:p>
            <a:endParaRPr sz="2400">
              <a:latin typeface="+mj-lt"/>
            </a:endParaRPr>
          </a:p>
        </p:txBody>
      </p:sp>
      <p:sp>
        <p:nvSpPr>
          <p:cNvPr id="42" name="object 42"/>
          <p:cNvSpPr/>
          <p:nvPr/>
        </p:nvSpPr>
        <p:spPr>
          <a:xfrm>
            <a:off x="3425697" y="3009239"/>
            <a:ext cx="2805049" cy="526567"/>
          </a:xfrm>
          <a:prstGeom prst="rect">
            <a:avLst/>
          </a:prstGeom>
          <a:solidFill>
            <a:schemeClr val="tx2">
              <a:lumMod val="40000"/>
              <a:lumOff val="60000"/>
            </a:schemeClr>
          </a:solidFill>
        </p:spPr>
        <p:txBody>
          <a:bodyPr wrap="square" lIns="0" tIns="0" rIns="0" bIns="0" rtlCol="0"/>
          <a:lstStyle/>
          <a:p>
            <a:pPr algn="ctr"/>
            <a:endParaRPr sz="1100" b="1"/>
          </a:p>
        </p:txBody>
      </p:sp>
      <p:sp>
        <p:nvSpPr>
          <p:cNvPr id="43" name="object 43"/>
          <p:cNvSpPr txBox="1"/>
          <p:nvPr/>
        </p:nvSpPr>
        <p:spPr>
          <a:xfrm>
            <a:off x="3420108" y="3030785"/>
            <a:ext cx="2752091" cy="339324"/>
          </a:xfrm>
          <a:prstGeom prst="rect">
            <a:avLst/>
          </a:prstGeom>
        </p:spPr>
        <p:txBody>
          <a:bodyPr vert="horz" wrap="square" lIns="0" tIns="6350" rIns="0" bIns="0" rtlCol="0">
            <a:spAutoFit/>
          </a:bodyPr>
          <a:lstStyle/>
          <a:p>
            <a:pPr marL="486409" marR="5080" indent="-474345" algn="ctr">
              <a:lnSpc>
                <a:spcPct val="104400"/>
              </a:lnSpc>
              <a:spcBef>
                <a:spcPts val="50"/>
              </a:spcBef>
            </a:pPr>
            <a:r>
              <a:rPr lang="tr-TR" sz="1000" b="1" dirty="0" smtClean="0">
                <a:latin typeface="Book Antiqua" panose="02040602050305030304" pitchFamily="18" charset="0"/>
                <a:cs typeface="Book Antiqua"/>
              </a:rPr>
              <a:t>Emeklilik belgesi ve </a:t>
            </a:r>
          </a:p>
          <a:p>
            <a:pPr marL="486409" marR="5080" indent="-474345" algn="ctr">
              <a:lnSpc>
                <a:spcPct val="104400"/>
              </a:lnSpc>
              <a:spcBef>
                <a:spcPts val="50"/>
              </a:spcBef>
            </a:pPr>
            <a:r>
              <a:rPr lang="tr-TR" sz="1000" b="1" dirty="0" smtClean="0">
                <a:latin typeface="Book Antiqua" panose="02040602050305030304" pitchFamily="18" charset="0"/>
                <a:cs typeface="Book Antiqua"/>
              </a:rPr>
              <a:t>kadro boşaltma onayı kontrol edilir.</a:t>
            </a:r>
            <a:endParaRPr lang="tr-TR" sz="1000" dirty="0">
              <a:latin typeface="Book Antiqua" panose="02040602050305030304" pitchFamily="18" charset="0"/>
              <a:cs typeface="Book Antiqua"/>
            </a:endParaRPr>
          </a:p>
        </p:txBody>
      </p:sp>
      <p:sp>
        <p:nvSpPr>
          <p:cNvPr id="44" name="object 44"/>
          <p:cNvSpPr/>
          <p:nvPr/>
        </p:nvSpPr>
        <p:spPr>
          <a:xfrm>
            <a:off x="4805553" y="3379342"/>
            <a:ext cx="10160" cy="660400"/>
          </a:xfrm>
          <a:custGeom>
            <a:avLst/>
            <a:gdLst/>
            <a:ahLst/>
            <a:cxnLst/>
            <a:rect l="l" t="t" r="r" b="b"/>
            <a:pathLst>
              <a:path w="10160" h="660400">
                <a:moveTo>
                  <a:pt x="0" y="0"/>
                </a:moveTo>
                <a:lnTo>
                  <a:pt x="10160" y="659892"/>
                </a:lnTo>
              </a:path>
            </a:pathLst>
          </a:custGeom>
          <a:ln w="25146">
            <a:solidFill>
              <a:srgbClr val="375F92"/>
            </a:solidFill>
          </a:ln>
        </p:spPr>
        <p:txBody>
          <a:bodyPr wrap="square" lIns="0" tIns="0" rIns="0" bIns="0" rtlCol="0"/>
          <a:lstStyle/>
          <a:p>
            <a:endParaRPr sz="2400">
              <a:latin typeface="+mj-lt"/>
            </a:endParaRPr>
          </a:p>
        </p:txBody>
      </p:sp>
      <p:sp>
        <p:nvSpPr>
          <p:cNvPr id="45" name="object 45"/>
          <p:cNvSpPr/>
          <p:nvPr/>
        </p:nvSpPr>
        <p:spPr>
          <a:xfrm>
            <a:off x="4770501" y="3959733"/>
            <a:ext cx="88265" cy="80010"/>
          </a:xfrm>
          <a:custGeom>
            <a:avLst/>
            <a:gdLst/>
            <a:ahLst/>
            <a:cxnLst/>
            <a:rect l="l" t="t" r="r" b="b"/>
            <a:pathLst>
              <a:path w="88264" h="80010">
                <a:moveTo>
                  <a:pt x="88011" y="0"/>
                </a:moveTo>
                <a:lnTo>
                  <a:pt x="45212" y="79501"/>
                </a:lnTo>
                <a:lnTo>
                  <a:pt x="0" y="1396"/>
                </a:lnTo>
              </a:path>
            </a:pathLst>
          </a:custGeom>
          <a:ln w="25146">
            <a:solidFill>
              <a:srgbClr val="375F92"/>
            </a:solidFill>
          </a:ln>
        </p:spPr>
        <p:txBody>
          <a:bodyPr wrap="square" lIns="0" tIns="0" rIns="0" bIns="0" rtlCol="0"/>
          <a:lstStyle/>
          <a:p>
            <a:endParaRPr sz="2400">
              <a:latin typeface="+mj-lt"/>
            </a:endParaRPr>
          </a:p>
        </p:txBody>
      </p:sp>
      <p:sp>
        <p:nvSpPr>
          <p:cNvPr id="46" name="object 46"/>
          <p:cNvSpPr/>
          <p:nvPr/>
        </p:nvSpPr>
        <p:spPr>
          <a:xfrm>
            <a:off x="3320415" y="4065270"/>
            <a:ext cx="1506220" cy="9525"/>
          </a:xfrm>
          <a:custGeom>
            <a:avLst/>
            <a:gdLst/>
            <a:ahLst/>
            <a:cxnLst/>
            <a:rect l="l" t="t" r="r" b="b"/>
            <a:pathLst>
              <a:path w="1506220" h="9525">
                <a:moveTo>
                  <a:pt x="1506220" y="0"/>
                </a:moveTo>
                <a:lnTo>
                  <a:pt x="0" y="9270"/>
                </a:lnTo>
              </a:path>
            </a:pathLst>
          </a:custGeom>
          <a:ln w="25146">
            <a:solidFill>
              <a:srgbClr val="375F92"/>
            </a:solidFill>
          </a:ln>
        </p:spPr>
        <p:txBody>
          <a:bodyPr wrap="square" lIns="0" tIns="0" rIns="0" bIns="0" rtlCol="0"/>
          <a:lstStyle/>
          <a:p>
            <a:endParaRPr sz="2400">
              <a:latin typeface="+mj-lt"/>
            </a:endParaRPr>
          </a:p>
        </p:txBody>
      </p:sp>
      <p:sp>
        <p:nvSpPr>
          <p:cNvPr id="47" name="object 47"/>
          <p:cNvSpPr/>
          <p:nvPr/>
        </p:nvSpPr>
        <p:spPr>
          <a:xfrm>
            <a:off x="3320415" y="4028059"/>
            <a:ext cx="76200" cy="92075"/>
          </a:xfrm>
          <a:custGeom>
            <a:avLst/>
            <a:gdLst/>
            <a:ahLst/>
            <a:cxnLst/>
            <a:rect l="l" t="t" r="r" b="b"/>
            <a:pathLst>
              <a:path w="76200" h="92075">
                <a:moveTo>
                  <a:pt x="75184" y="0"/>
                </a:moveTo>
                <a:lnTo>
                  <a:pt x="0" y="46481"/>
                </a:lnTo>
                <a:lnTo>
                  <a:pt x="75692" y="92075"/>
                </a:lnTo>
              </a:path>
            </a:pathLst>
          </a:custGeom>
          <a:ln w="25146">
            <a:solidFill>
              <a:srgbClr val="375F92"/>
            </a:solidFill>
          </a:ln>
        </p:spPr>
        <p:txBody>
          <a:bodyPr wrap="square" lIns="0" tIns="0" rIns="0" bIns="0" rtlCol="0"/>
          <a:lstStyle/>
          <a:p>
            <a:endParaRPr sz="2400">
              <a:latin typeface="+mj-lt"/>
            </a:endParaRPr>
          </a:p>
        </p:txBody>
      </p:sp>
      <p:sp>
        <p:nvSpPr>
          <p:cNvPr id="48" name="object 48"/>
          <p:cNvSpPr/>
          <p:nvPr/>
        </p:nvSpPr>
        <p:spPr>
          <a:xfrm>
            <a:off x="1195209" y="3775075"/>
            <a:ext cx="10795" cy="2153920"/>
          </a:xfrm>
          <a:custGeom>
            <a:avLst/>
            <a:gdLst/>
            <a:ahLst/>
            <a:cxnLst/>
            <a:rect l="l" t="t" r="r" b="b"/>
            <a:pathLst>
              <a:path w="10794" h="2153920">
                <a:moveTo>
                  <a:pt x="0" y="2153920"/>
                </a:moveTo>
                <a:lnTo>
                  <a:pt x="10439" y="0"/>
                </a:lnTo>
              </a:path>
            </a:pathLst>
          </a:custGeom>
          <a:ln w="25146">
            <a:solidFill>
              <a:srgbClr val="375F92"/>
            </a:solidFill>
          </a:ln>
        </p:spPr>
        <p:txBody>
          <a:bodyPr wrap="square" lIns="0" tIns="0" rIns="0" bIns="0" rtlCol="0"/>
          <a:lstStyle/>
          <a:p>
            <a:endParaRPr sz="2400">
              <a:latin typeface="+mj-lt"/>
            </a:endParaRPr>
          </a:p>
        </p:txBody>
      </p:sp>
      <p:sp>
        <p:nvSpPr>
          <p:cNvPr id="49" name="object 49"/>
          <p:cNvSpPr/>
          <p:nvPr/>
        </p:nvSpPr>
        <p:spPr>
          <a:xfrm>
            <a:off x="1161262" y="3775075"/>
            <a:ext cx="88265" cy="79375"/>
          </a:xfrm>
          <a:custGeom>
            <a:avLst/>
            <a:gdLst/>
            <a:ahLst/>
            <a:cxnLst/>
            <a:rect l="l" t="t" r="r" b="b"/>
            <a:pathLst>
              <a:path w="88265" h="79375">
                <a:moveTo>
                  <a:pt x="88023" y="78994"/>
                </a:moveTo>
                <a:lnTo>
                  <a:pt x="44386" y="0"/>
                </a:lnTo>
                <a:lnTo>
                  <a:pt x="0" y="78612"/>
                </a:lnTo>
              </a:path>
            </a:pathLst>
          </a:custGeom>
          <a:ln w="25146">
            <a:solidFill>
              <a:srgbClr val="375F92"/>
            </a:solidFill>
          </a:ln>
        </p:spPr>
        <p:txBody>
          <a:bodyPr wrap="square" lIns="0" tIns="0" rIns="0" bIns="0" rtlCol="0"/>
          <a:lstStyle/>
          <a:p>
            <a:endParaRPr sz="2400">
              <a:latin typeface="+mj-lt"/>
            </a:endParaRPr>
          </a:p>
        </p:txBody>
      </p:sp>
      <p:sp>
        <p:nvSpPr>
          <p:cNvPr id="50" name="object 50"/>
          <p:cNvSpPr txBox="1"/>
          <p:nvPr/>
        </p:nvSpPr>
        <p:spPr>
          <a:xfrm>
            <a:off x="2730187" y="7632888"/>
            <a:ext cx="1120255" cy="187231"/>
          </a:xfrm>
          <a:prstGeom prst="rect">
            <a:avLst/>
          </a:prstGeom>
        </p:spPr>
        <p:txBody>
          <a:bodyPr vert="horz" wrap="square" lIns="0" tIns="2540" rIns="0" bIns="0" rtlCol="0">
            <a:spAutoFit/>
          </a:bodyPr>
          <a:lstStyle/>
          <a:p>
            <a:pPr marL="12700">
              <a:lnSpc>
                <a:spcPct val="100000"/>
              </a:lnSpc>
              <a:spcBef>
                <a:spcPts val="20"/>
              </a:spcBef>
            </a:pPr>
            <a:r>
              <a:rPr lang="tr-TR" sz="1200" b="1" dirty="0">
                <a:solidFill>
                  <a:srgbClr val="FFFFFF"/>
                </a:solidFill>
                <a:latin typeface="+mj-lt"/>
                <a:cs typeface="Book Antiqua"/>
              </a:rPr>
              <a:t>İŞ</a:t>
            </a:r>
            <a:r>
              <a:rPr sz="1200" b="1" dirty="0">
                <a:solidFill>
                  <a:srgbClr val="FFFFFF"/>
                </a:solidFill>
                <a:latin typeface="+mj-lt"/>
                <a:cs typeface="Book Antiqua"/>
              </a:rPr>
              <a:t>LEM 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4249730239"/>
              </p:ext>
            </p:extLst>
          </p:nvPr>
        </p:nvGraphicFramePr>
        <p:xfrm>
          <a:off x="378244" y="245263"/>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3681170"/>
                    </a:ext>
                  </a:extLst>
                </a:gridCol>
                <a:gridCol w="3340016">
                  <a:extLst>
                    <a:ext uri="{9D8B030D-6E8A-4147-A177-3AD203B41FA5}">
                      <a16:colId xmlns:a16="http://schemas.microsoft.com/office/drawing/2014/main" val="401461513"/>
                    </a:ext>
                  </a:extLst>
                </a:gridCol>
                <a:gridCol w="967860">
                  <a:extLst>
                    <a:ext uri="{9D8B030D-6E8A-4147-A177-3AD203B41FA5}">
                      <a16:colId xmlns:a16="http://schemas.microsoft.com/office/drawing/2014/main" val="230213018"/>
                    </a:ext>
                  </a:extLst>
                </a:gridCol>
                <a:gridCol w="892119">
                  <a:extLst>
                    <a:ext uri="{9D8B030D-6E8A-4147-A177-3AD203B41FA5}">
                      <a16:colId xmlns:a16="http://schemas.microsoft.com/office/drawing/2014/main" val="1880396857"/>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Sürekli Görev Yolluğu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KYS-İA-270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463843"/>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02462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51526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580821"/>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022837"/>
                  </a:ext>
                </a:extLst>
              </a:tr>
            </a:tbl>
          </a:graphicData>
        </a:graphic>
      </p:graphicFrame>
      <p:pic>
        <p:nvPicPr>
          <p:cNvPr id="24577"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530" y="258648"/>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401950" y="1392284"/>
            <a:ext cx="3829050" cy="444366"/>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txBox="1"/>
          <p:nvPr/>
        </p:nvSpPr>
        <p:spPr>
          <a:xfrm>
            <a:off x="1492500" y="1478383"/>
            <a:ext cx="3647949"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smtClean="0">
                <a:solidFill>
                  <a:srgbClr val="FFFFFF"/>
                </a:solidFill>
                <a:latin typeface="+mj-lt"/>
                <a:cs typeface="Book Antiqua"/>
              </a:rPr>
              <a:t>GEÇİCİ GÖREV </a:t>
            </a:r>
            <a:r>
              <a:rPr sz="1200" b="1" dirty="0" smtClean="0">
                <a:solidFill>
                  <a:srgbClr val="FFFFFF"/>
                </a:solidFill>
                <a:latin typeface="+mj-lt"/>
                <a:cs typeface="Book Antiqua"/>
              </a:rPr>
              <a:t>YOLLUĞU </a:t>
            </a:r>
            <a:r>
              <a:rPr lang="tr-TR" sz="1200" b="1" dirty="0">
                <a:solidFill>
                  <a:srgbClr val="FFFFFF"/>
                </a:solidFill>
                <a:latin typeface="+mj-lt"/>
                <a:cs typeface="Book Antiqua"/>
              </a:rPr>
              <a:t>İŞ</a:t>
            </a:r>
            <a:r>
              <a:rPr sz="1200" b="1" dirty="0">
                <a:solidFill>
                  <a:srgbClr val="FFFFFF"/>
                </a:solidFill>
                <a:latin typeface="+mj-lt"/>
                <a:cs typeface="Book Antiqua"/>
              </a:rPr>
              <a:t>LEMLER</a:t>
            </a:r>
            <a:r>
              <a:rPr lang="tr-TR" sz="1200" b="1" dirty="0">
                <a:solidFill>
                  <a:srgbClr val="FFFFFF"/>
                </a:solidFill>
                <a:latin typeface="+mj-lt"/>
                <a:cs typeface="Book Antiqua"/>
              </a:rPr>
              <a:t>İ </a:t>
            </a:r>
            <a:r>
              <a:rPr sz="1200" b="1" dirty="0" smtClean="0">
                <a:solidFill>
                  <a:srgbClr val="FFFFFF"/>
                </a:solidFill>
                <a:latin typeface="+mj-lt"/>
                <a:cs typeface="Book Antiqua"/>
              </a:rPr>
              <a:t>SÜREC</a:t>
            </a:r>
            <a:r>
              <a:rPr lang="tr-TR" sz="1200" b="1" dirty="0">
                <a:solidFill>
                  <a:srgbClr val="FFFFFF"/>
                </a:solidFill>
                <a:latin typeface="+mj-lt"/>
                <a:cs typeface="Book Antiqua"/>
              </a:rPr>
              <a:t>İ</a:t>
            </a:r>
            <a:endParaRPr sz="1200" dirty="0">
              <a:latin typeface="+mj-lt"/>
              <a:cs typeface="Book Antiqua"/>
            </a:endParaRPr>
          </a:p>
        </p:txBody>
      </p:sp>
      <p:sp>
        <p:nvSpPr>
          <p:cNvPr id="11" name="object 11"/>
          <p:cNvSpPr/>
          <p:nvPr/>
        </p:nvSpPr>
        <p:spPr>
          <a:xfrm>
            <a:off x="1602486" y="1891147"/>
            <a:ext cx="3228973" cy="474614"/>
          </a:xfrm>
          <a:prstGeom prst="rect">
            <a:avLst/>
          </a:prstGeom>
          <a:solidFill>
            <a:schemeClr val="tx2">
              <a:lumMod val="40000"/>
              <a:lumOff val="60000"/>
            </a:schemeClr>
          </a:solidFill>
        </p:spPr>
        <p:txBody>
          <a:bodyPr wrap="square" lIns="0" tIns="0" rIns="0" bIns="0" rtlCol="0"/>
          <a:lstStyle/>
          <a:p>
            <a:pPr algn="ctr"/>
            <a:endParaRPr sz="1100" b="1"/>
          </a:p>
        </p:txBody>
      </p:sp>
      <p:sp>
        <p:nvSpPr>
          <p:cNvPr id="12" name="object 12"/>
          <p:cNvSpPr txBox="1"/>
          <p:nvPr/>
        </p:nvSpPr>
        <p:spPr>
          <a:xfrm>
            <a:off x="1865693" y="1921397"/>
            <a:ext cx="2619375" cy="334579"/>
          </a:xfrm>
          <a:prstGeom prst="rect">
            <a:avLst/>
          </a:prstGeom>
        </p:spPr>
        <p:txBody>
          <a:bodyPr vert="horz" wrap="square" lIns="0" tIns="10795" rIns="0" bIns="0" rtlCol="0">
            <a:spAutoFit/>
          </a:bodyPr>
          <a:lstStyle/>
          <a:p>
            <a:pPr marL="1078230" marR="5080" indent="-1065530" algn="ctr">
              <a:lnSpc>
                <a:spcPct val="101099"/>
              </a:lnSpc>
              <a:spcBef>
                <a:spcPts val="85"/>
              </a:spcBef>
            </a:pPr>
            <a:r>
              <a:rPr lang="tr-TR" sz="1000" b="1" dirty="0" smtClean="0">
                <a:latin typeface="Book Antiqua" panose="02040602050305030304" pitchFamily="18" charset="0"/>
                <a:cs typeface="Book Antiqua"/>
              </a:rPr>
              <a:t>Geçici görev yolluğu hazırlanarak </a:t>
            </a:r>
          </a:p>
          <a:p>
            <a:pPr marL="1078230" marR="5080" indent="-1065530" algn="ctr">
              <a:lnSpc>
                <a:spcPct val="101099"/>
              </a:lnSpc>
              <a:spcBef>
                <a:spcPts val="85"/>
              </a:spcBef>
            </a:pPr>
            <a:r>
              <a:rPr lang="tr-TR" sz="1000" b="1" dirty="0" smtClean="0">
                <a:latin typeface="Book Antiqua" panose="02040602050305030304" pitchFamily="18" charset="0"/>
                <a:cs typeface="Book Antiqua"/>
              </a:rPr>
              <a:t>ilgili personele imzalatılır.</a:t>
            </a:r>
            <a:endParaRPr lang="tr-TR" sz="1000" dirty="0">
              <a:latin typeface="Book Antiqua" panose="02040602050305030304" pitchFamily="18" charset="0"/>
              <a:cs typeface="Book Antiqua"/>
            </a:endParaRPr>
          </a:p>
        </p:txBody>
      </p:sp>
      <p:sp>
        <p:nvSpPr>
          <p:cNvPr id="13" name="object 13"/>
          <p:cNvSpPr/>
          <p:nvPr/>
        </p:nvSpPr>
        <p:spPr>
          <a:xfrm>
            <a:off x="2547937" y="6703437"/>
            <a:ext cx="1424432" cy="418312"/>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4" name="object 14"/>
          <p:cNvSpPr/>
          <p:nvPr/>
        </p:nvSpPr>
        <p:spPr>
          <a:xfrm>
            <a:off x="1809939" y="5316052"/>
            <a:ext cx="2814066" cy="673950"/>
          </a:xfrm>
          <a:prstGeom prst="rect">
            <a:avLst/>
          </a:prstGeom>
          <a:solidFill>
            <a:schemeClr val="tx2">
              <a:lumMod val="40000"/>
              <a:lumOff val="60000"/>
            </a:schemeClr>
          </a:solidFill>
        </p:spPr>
        <p:txBody>
          <a:bodyPr wrap="square" lIns="0" tIns="0" rIns="0" bIns="0" rtlCol="0"/>
          <a:lstStyle/>
          <a:p>
            <a:pPr algn="ctr"/>
            <a:endParaRPr sz="1100" b="1"/>
          </a:p>
        </p:txBody>
      </p:sp>
      <p:sp>
        <p:nvSpPr>
          <p:cNvPr id="15" name="object 15"/>
          <p:cNvSpPr txBox="1"/>
          <p:nvPr/>
        </p:nvSpPr>
        <p:spPr>
          <a:xfrm>
            <a:off x="1942654" y="5443509"/>
            <a:ext cx="2602610" cy="474489"/>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Ekleri ile birlikte tahakkuk teslim tutanağı hazırlanarak Strateji Geliştirme Dairesi Başkanlığına gönderilir.</a:t>
            </a:r>
            <a:endParaRPr lang="tr-TR" sz="1000" dirty="0">
              <a:latin typeface="Book Antiqua" panose="02040602050305030304" pitchFamily="18" charset="0"/>
              <a:cs typeface="Book Antiqua"/>
            </a:endParaRPr>
          </a:p>
        </p:txBody>
      </p:sp>
      <p:sp>
        <p:nvSpPr>
          <p:cNvPr id="18" name="object 18"/>
          <p:cNvSpPr/>
          <p:nvPr/>
        </p:nvSpPr>
        <p:spPr>
          <a:xfrm>
            <a:off x="1590928" y="2444045"/>
            <a:ext cx="3228974" cy="591921"/>
          </a:xfrm>
          <a:prstGeom prst="rect">
            <a:avLst/>
          </a:prstGeom>
          <a:solidFill>
            <a:schemeClr val="tx2">
              <a:lumMod val="40000"/>
              <a:lumOff val="60000"/>
            </a:schemeClr>
          </a:solidFill>
        </p:spPr>
        <p:txBody>
          <a:bodyPr wrap="square" lIns="0" tIns="0" rIns="0" bIns="0" rtlCol="0"/>
          <a:lstStyle/>
          <a:p>
            <a:pPr algn="ctr"/>
            <a:endParaRPr sz="1100" b="1"/>
          </a:p>
        </p:txBody>
      </p:sp>
      <p:sp>
        <p:nvSpPr>
          <p:cNvPr id="19" name="object 19"/>
          <p:cNvSpPr txBox="1"/>
          <p:nvPr/>
        </p:nvSpPr>
        <p:spPr>
          <a:xfrm>
            <a:off x="1678049" y="2524200"/>
            <a:ext cx="2877821" cy="474489"/>
          </a:xfrm>
          <a:prstGeom prst="rect">
            <a:avLst/>
          </a:prstGeom>
        </p:spPr>
        <p:txBody>
          <a:bodyPr vert="horz" wrap="square" lIns="0" tIns="12700" rIns="0" bIns="0" rtlCol="0">
            <a:spAutoFit/>
          </a:bodyPr>
          <a:lstStyle/>
          <a:p>
            <a:pPr marL="116205" algn="ctr">
              <a:lnSpc>
                <a:spcPct val="100000"/>
              </a:lnSpc>
              <a:spcBef>
                <a:spcPts val="100"/>
              </a:spcBef>
            </a:pPr>
            <a:r>
              <a:rPr lang="tr-TR" sz="1000" b="1" dirty="0" smtClean="0">
                <a:latin typeface="Book Antiqua" panose="02040602050305030304" pitchFamily="18" charset="0"/>
                <a:cs typeface="Book Antiqua"/>
              </a:rPr>
              <a:t>Geçici Görev Yolluk Bildirimi </a:t>
            </a:r>
            <a:r>
              <a:rPr lang="tr-TR" sz="1000" b="1" dirty="0">
                <a:latin typeface="Book Antiqua" panose="02040602050305030304" pitchFamily="18" charset="0"/>
                <a:cs typeface="Book Antiqua"/>
              </a:rPr>
              <a:t>v</a:t>
            </a:r>
            <a:r>
              <a:rPr lang="tr-TR" sz="1000" b="1" dirty="0" smtClean="0">
                <a:latin typeface="Book Antiqua" panose="02040602050305030304" pitchFamily="18" charset="0"/>
                <a:cs typeface="Book Antiqua"/>
              </a:rPr>
              <a:t>e ekli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harcama belgeleri yürürlükteki mevzuata göre kontrol edilir.</a:t>
            </a:r>
            <a:endParaRPr lang="tr-TR" sz="1000" dirty="0">
              <a:latin typeface="Book Antiqua" panose="02040602050305030304" pitchFamily="18" charset="0"/>
              <a:cs typeface="Book Antiqua"/>
            </a:endParaRPr>
          </a:p>
        </p:txBody>
      </p:sp>
      <p:sp>
        <p:nvSpPr>
          <p:cNvPr id="20" name="object 20"/>
          <p:cNvSpPr/>
          <p:nvPr/>
        </p:nvSpPr>
        <p:spPr>
          <a:xfrm>
            <a:off x="1492500" y="3065850"/>
            <a:ext cx="3370833" cy="724382"/>
          </a:xfrm>
          <a:prstGeom prst="rect">
            <a:avLst/>
          </a:prstGeom>
          <a:blipFill>
            <a:blip r:embed="rId3" cstate="print"/>
            <a:stretch>
              <a:fillRect/>
            </a:stretch>
          </a:blipFill>
        </p:spPr>
        <p:txBody>
          <a:bodyPr wrap="square" lIns="0" tIns="0" rIns="0" bIns="0" rtlCol="0"/>
          <a:lstStyle/>
          <a:p>
            <a:pPr algn="ctr"/>
            <a:endParaRPr sz="2400">
              <a:latin typeface="+mj-lt"/>
            </a:endParaRPr>
          </a:p>
        </p:txBody>
      </p:sp>
      <p:sp>
        <p:nvSpPr>
          <p:cNvPr id="21" name="object 21"/>
          <p:cNvSpPr txBox="1"/>
          <p:nvPr/>
        </p:nvSpPr>
        <p:spPr>
          <a:xfrm>
            <a:off x="2097723" y="3275683"/>
            <a:ext cx="2324861" cy="328936"/>
          </a:xfrm>
          <a:prstGeom prst="rect">
            <a:avLst/>
          </a:prstGeom>
        </p:spPr>
        <p:txBody>
          <a:bodyPr vert="horz" wrap="square" lIns="0" tIns="5715" rIns="0" bIns="0" rtlCol="0">
            <a:spAutoFit/>
          </a:bodyPr>
          <a:lstStyle/>
          <a:p>
            <a:pPr marL="12700" marR="5080" algn="ctr">
              <a:lnSpc>
                <a:spcPct val="104800"/>
              </a:lnSpc>
              <a:spcBef>
                <a:spcPts val="45"/>
              </a:spcBef>
            </a:pPr>
            <a:r>
              <a:rPr lang="tr-TR" sz="1000" b="1" dirty="0" smtClean="0">
                <a:latin typeface="Book Antiqua" panose="02040602050305030304" pitchFamily="18" charset="0"/>
                <a:cs typeface="Book Antiqua"/>
              </a:rPr>
              <a:t>Geçici görev yolluğu bildirimi ve ekli  harcama belgeleri mevzuata uygun ise;</a:t>
            </a:r>
            <a:endParaRPr lang="tr-TR" sz="1000" dirty="0">
              <a:latin typeface="Book Antiqua" panose="02040602050305030304" pitchFamily="18" charset="0"/>
              <a:cs typeface="Book Antiqua"/>
            </a:endParaRPr>
          </a:p>
        </p:txBody>
      </p:sp>
      <p:sp>
        <p:nvSpPr>
          <p:cNvPr id="27" name="object 27"/>
          <p:cNvSpPr txBox="1"/>
          <p:nvPr/>
        </p:nvSpPr>
        <p:spPr>
          <a:xfrm>
            <a:off x="1401183" y="3857599"/>
            <a:ext cx="3672204" cy="520655"/>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HYS Sistemi üzerinden ödeme emri belgesi düzenlenerek Yolluk Bildirimi ile birlikte gerçekleştirme görevlisi ve harcama yetkilisine onay için imzaya sunulur.</a:t>
            </a:r>
            <a:endParaRPr lang="tr-TR" sz="1000" dirty="0">
              <a:latin typeface="Book Antiqua" panose="02040602050305030304" pitchFamily="18" charset="0"/>
            </a:endParaRPr>
          </a:p>
        </p:txBody>
      </p:sp>
      <p:sp>
        <p:nvSpPr>
          <p:cNvPr id="32" name="object 32"/>
          <p:cNvSpPr/>
          <p:nvPr/>
        </p:nvSpPr>
        <p:spPr>
          <a:xfrm>
            <a:off x="1514470" y="4435023"/>
            <a:ext cx="3370833" cy="866698"/>
          </a:xfrm>
          <a:prstGeom prst="rect">
            <a:avLst/>
          </a:prstGeom>
          <a:blipFill>
            <a:blip r:embed="rId4" cstate="print"/>
            <a:stretch>
              <a:fillRect/>
            </a:stretch>
          </a:blipFill>
        </p:spPr>
        <p:txBody>
          <a:bodyPr wrap="square" lIns="0" tIns="0" rIns="0" bIns="0" rtlCol="0"/>
          <a:lstStyle/>
          <a:p>
            <a:pPr algn="ctr"/>
            <a:endParaRPr sz="2400">
              <a:latin typeface="+mj-lt"/>
            </a:endParaRPr>
          </a:p>
        </p:txBody>
      </p:sp>
      <p:sp>
        <p:nvSpPr>
          <p:cNvPr id="33" name="object 33"/>
          <p:cNvSpPr txBox="1"/>
          <p:nvPr/>
        </p:nvSpPr>
        <p:spPr>
          <a:xfrm>
            <a:off x="2109851" y="4606192"/>
            <a:ext cx="2097532" cy="490519"/>
          </a:xfrm>
          <a:prstGeom prst="rect">
            <a:avLst/>
          </a:prstGeom>
        </p:spPr>
        <p:txBody>
          <a:bodyPr vert="horz" wrap="square" lIns="0" tIns="5715" rIns="0" bIns="0" rtlCol="0">
            <a:spAutoFit/>
          </a:bodyPr>
          <a:lstStyle/>
          <a:p>
            <a:pPr marL="12700" marR="5080" algn="ctr">
              <a:lnSpc>
                <a:spcPct val="104800"/>
              </a:lnSpc>
              <a:spcBef>
                <a:spcPts val="45"/>
              </a:spcBef>
            </a:pPr>
            <a:r>
              <a:rPr lang="tr-TR" sz="1000" b="1" dirty="0" smtClean="0">
                <a:latin typeface="Book Antiqua" panose="02040602050305030304" pitchFamily="18" charset="0"/>
                <a:cs typeface="Book Antiqua"/>
              </a:rPr>
              <a:t>Gerçekleştirme görevlisi ve harcama yetkilisi tarafından onaylanması halinde;</a:t>
            </a:r>
            <a:endParaRPr lang="tr-TR" sz="1000" dirty="0">
              <a:latin typeface="Book Antiqua" panose="02040602050305030304" pitchFamily="18" charset="0"/>
              <a:cs typeface="Book Antiqua"/>
            </a:endParaRPr>
          </a:p>
        </p:txBody>
      </p:sp>
      <p:sp>
        <p:nvSpPr>
          <p:cNvPr id="36" name="object 36"/>
          <p:cNvSpPr/>
          <p:nvPr/>
        </p:nvSpPr>
        <p:spPr>
          <a:xfrm>
            <a:off x="1809939" y="6173028"/>
            <a:ext cx="2815590" cy="377304"/>
          </a:xfrm>
          <a:prstGeom prst="rect">
            <a:avLst/>
          </a:prstGeom>
          <a:solidFill>
            <a:schemeClr val="tx2">
              <a:lumMod val="40000"/>
              <a:lumOff val="60000"/>
            </a:schemeClr>
          </a:solidFill>
        </p:spPr>
        <p:txBody>
          <a:bodyPr wrap="square" lIns="0" tIns="0" rIns="0" bIns="0" rtlCol="0"/>
          <a:lstStyle/>
          <a:p>
            <a:pPr algn="ctr"/>
            <a:endParaRPr sz="1100" b="1"/>
          </a:p>
        </p:txBody>
      </p:sp>
      <p:sp>
        <p:nvSpPr>
          <p:cNvPr id="37" name="object 37"/>
          <p:cNvSpPr txBox="1"/>
          <p:nvPr/>
        </p:nvSpPr>
        <p:spPr>
          <a:xfrm>
            <a:off x="2134425" y="6276253"/>
            <a:ext cx="245148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Evrakların birer sureti dosyalanır.</a:t>
            </a:r>
            <a:endParaRPr lang="tr-TR" sz="1000" dirty="0">
              <a:latin typeface="Book Antiqua" panose="02040602050305030304" pitchFamily="18" charset="0"/>
              <a:cs typeface="Book Antiqua"/>
            </a:endParaRPr>
          </a:p>
        </p:txBody>
      </p:sp>
      <p:sp>
        <p:nvSpPr>
          <p:cNvPr id="40" name="object 40"/>
          <p:cNvSpPr txBox="1"/>
          <p:nvPr/>
        </p:nvSpPr>
        <p:spPr>
          <a:xfrm>
            <a:off x="2738247" y="6835811"/>
            <a:ext cx="1043812"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2439252507"/>
              </p:ext>
            </p:extLst>
          </p:nvPr>
        </p:nvGraphicFramePr>
        <p:xfrm>
          <a:off x="381000" y="257203"/>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508605930"/>
                    </a:ext>
                  </a:extLst>
                </a:gridCol>
                <a:gridCol w="3340016">
                  <a:extLst>
                    <a:ext uri="{9D8B030D-6E8A-4147-A177-3AD203B41FA5}">
                      <a16:colId xmlns:a16="http://schemas.microsoft.com/office/drawing/2014/main" val="1980090755"/>
                    </a:ext>
                  </a:extLst>
                </a:gridCol>
                <a:gridCol w="967860">
                  <a:extLst>
                    <a:ext uri="{9D8B030D-6E8A-4147-A177-3AD203B41FA5}">
                      <a16:colId xmlns:a16="http://schemas.microsoft.com/office/drawing/2014/main" val="2041759747"/>
                    </a:ext>
                  </a:extLst>
                </a:gridCol>
                <a:gridCol w="892119">
                  <a:extLst>
                    <a:ext uri="{9D8B030D-6E8A-4147-A177-3AD203B41FA5}">
                      <a16:colId xmlns:a16="http://schemas.microsoft.com/office/drawing/2014/main" val="4283581905"/>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Geçici Görev Yolluğu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KYS-İA-271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116712"/>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09637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11452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15134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070252"/>
                  </a:ext>
                </a:extLst>
              </a:tr>
            </a:tbl>
          </a:graphicData>
        </a:graphic>
      </p:graphicFrame>
      <p:pic>
        <p:nvPicPr>
          <p:cNvPr id="25601"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400" y="291334"/>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3152520" y="1760092"/>
            <a:ext cx="0" cy="347980"/>
          </a:xfrm>
          <a:custGeom>
            <a:avLst/>
            <a:gdLst/>
            <a:ahLst/>
            <a:cxnLst/>
            <a:rect l="l" t="t" r="r" b="b"/>
            <a:pathLst>
              <a:path h="347980">
                <a:moveTo>
                  <a:pt x="0" y="0"/>
                </a:moveTo>
                <a:lnTo>
                  <a:pt x="0" y="347979"/>
                </a:lnTo>
              </a:path>
            </a:pathLst>
          </a:custGeom>
          <a:ln w="25146">
            <a:solidFill>
              <a:srgbClr val="375F92"/>
            </a:solidFill>
          </a:ln>
        </p:spPr>
        <p:txBody>
          <a:bodyPr wrap="square" lIns="0" tIns="0" rIns="0" bIns="0" rtlCol="0"/>
          <a:lstStyle/>
          <a:p>
            <a:endParaRPr sz="2400">
              <a:latin typeface="+mj-lt"/>
            </a:endParaRPr>
          </a:p>
        </p:txBody>
      </p:sp>
      <p:sp>
        <p:nvSpPr>
          <p:cNvPr id="7" name="object 7"/>
          <p:cNvSpPr/>
          <p:nvPr/>
        </p:nvSpPr>
        <p:spPr>
          <a:xfrm>
            <a:off x="3108579" y="2034920"/>
            <a:ext cx="88265" cy="73660"/>
          </a:xfrm>
          <a:custGeom>
            <a:avLst/>
            <a:gdLst/>
            <a:ahLst/>
            <a:cxnLst/>
            <a:rect l="l" t="t" r="r" b="b"/>
            <a:pathLst>
              <a:path w="88264" h="73660">
                <a:moveTo>
                  <a:pt x="0" y="0"/>
                </a:moveTo>
                <a:lnTo>
                  <a:pt x="43941" y="73151"/>
                </a:lnTo>
                <a:lnTo>
                  <a:pt x="88010" y="0"/>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1213002" y="1415372"/>
            <a:ext cx="4065142" cy="463591"/>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txBox="1"/>
          <p:nvPr/>
        </p:nvSpPr>
        <p:spPr>
          <a:xfrm>
            <a:off x="1213002" y="1449098"/>
            <a:ext cx="4065142"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NAKLEN G</a:t>
            </a:r>
            <a:r>
              <a:rPr lang="tr-TR" sz="1200" b="1" dirty="0">
                <a:solidFill>
                  <a:srgbClr val="FFFFFF"/>
                </a:solidFill>
                <a:latin typeface="+mj-lt"/>
                <a:cs typeface="Book Antiqua"/>
              </a:rPr>
              <a:t>İ</a:t>
            </a:r>
            <a:r>
              <a:rPr sz="1200" b="1" dirty="0">
                <a:solidFill>
                  <a:srgbClr val="FFFFFF"/>
                </a:solidFill>
                <a:latin typeface="+mj-lt"/>
                <a:cs typeface="Book Antiqua"/>
              </a:rPr>
              <a:t>DEN PERSONEL </a:t>
            </a:r>
            <a:r>
              <a:rPr lang="tr-TR" sz="1200" b="1" dirty="0">
                <a:solidFill>
                  <a:srgbClr val="FFFFFF"/>
                </a:solidFill>
                <a:latin typeface="+mj-lt"/>
                <a:cs typeface="Book Antiqua"/>
              </a:rPr>
              <a:t>İŞ</a:t>
            </a:r>
            <a:r>
              <a:rPr sz="1200" b="1" dirty="0">
                <a:solidFill>
                  <a:srgbClr val="FFFFFF"/>
                </a:solidFill>
                <a:latin typeface="+mj-lt"/>
                <a:cs typeface="Book Antiqua"/>
              </a:rPr>
              <a:t>LEMLER</a:t>
            </a:r>
            <a:r>
              <a:rPr lang="tr-TR" sz="1200" b="1" dirty="0">
                <a:solidFill>
                  <a:srgbClr val="FFFFFF"/>
                </a:solidFill>
                <a:latin typeface="+mj-lt"/>
                <a:cs typeface="Book Antiqua"/>
              </a:rPr>
              <a:t>İ</a:t>
            </a:r>
            <a:r>
              <a:rPr sz="1200" b="1" dirty="0">
                <a:solidFill>
                  <a:srgbClr val="FFFFFF"/>
                </a:solidFill>
                <a:latin typeface="+mj-lt"/>
                <a:cs typeface="Book Antiqua"/>
              </a:rPr>
              <a:t> SÜREC</a:t>
            </a:r>
            <a:r>
              <a:rPr lang="tr-TR" sz="1200" b="1" dirty="0">
                <a:solidFill>
                  <a:srgbClr val="FFFFFF"/>
                </a:solidFill>
                <a:latin typeface="+mj-lt"/>
                <a:cs typeface="Book Antiqua"/>
              </a:rPr>
              <a:t>İ</a:t>
            </a:r>
            <a:endParaRPr sz="1200" dirty="0">
              <a:latin typeface="+mj-lt"/>
              <a:cs typeface="Book Antiqua"/>
            </a:endParaRPr>
          </a:p>
        </p:txBody>
      </p:sp>
      <p:sp>
        <p:nvSpPr>
          <p:cNvPr id="11" name="object 11"/>
          <p:cNvSpPr/>
          <p:nvPr/>
        </p:nvSpPr>
        <p:spPr>
          <a:xfrm>
            <a:off x="2420873" y="7420432"/>
            <a:ext cx="1425828" cy="448233"/>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2" name="object 12"/>
          <p:cNvSpPr txBox="1"/>
          <p:nvPr/>
        </p:nvSpPr>
        <p:spPr>
          <a:xfrm>
            <a:off x="2420873" y="7524115"/>
            <a:ext cx="1160527"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13" name="object 13"/>
          <p:cNvSpPr/>
          <p:nvPr/>
        </p:nvSpPr>
        <p:spPr>
          <a:xfrm>
            <a:off x="1213002" y="5280380"/>
            <a:ext cx="4065141" cy="546379"/>
          </a:xfrm>
          <a:prstGeom prst="rect">
            <a:avLst/>
          </a:prstGeom>
          <a:solidFill>
            <a:schemeClr val="tx2">
              <a:lumMod val="40000"/>
              <a:lumOff val="60000"/>
            </a:schemeClr>
          </a:solidFill>
        </p:spPr>
        <p:txBody>
          <a:bodyPr wrap="square" lIns="0" tIns="0" rIns="0" bIns="0" rtlCol="0"/>
          <a:lstStyle/>
          <a:p>
            <a:pPr algn="ctr"/>
            <a:endParaRPr sz="1100" b="1"/>
          </a:p>
        </p:txBody>
      </p:sp>
      <p:sp>
        <p:nvSpPr>
          <p:cNvPr id="14" name="object 14"/>
          <p:cNvSpPr txBox="1"/>
          <p:nvPr/>
        </p:nvSpPr>
        <p:spPr>
          <a:xfrm>
            <a:off x="2191853" y="5371717"/>
            <a:ext cx="2010913" cy="320601"/>
          </a:xfrm>
          <a:prstGeom prst="rect">
            <a:avLst/>
          </a:prstGeom>
        </p:spPr>
        <p:txBody>
          <a:bodyPr vert="horz" wrap="square" lIns="0" tIns="12700" rIns="0" bIns="0" rtlCol="0">
            <a:spAutoFit/>
          </a:bodyPr>
          <a:lstStyle/>
          <a:p>
            <a:pPr algn="ctr">
              <a:lnSpc>
                <a:spcPct val="100000"/>
              </a:lnSpc>
              <a:spcBef>
                <a:spcPts val="100"/>
              </a:spcBef>
            </a:pPr>
            <a:r>
              <a:rPr lang="tr-TR" sz="1000" b="1" dirty="0" smtClean="0">
                <a:latin typeface="Book Antiqua" panose="02040602050305030304" pitchFamily="18" charset="0"/>
                <a:cs typeface="Book Antiqua"/>
              </a:rPr>
              <a:t>Takip eden ay başı itibariyle maaş</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bordrosundan çıkartılır.</a:t>
            </a:r>
            <a:endParaRPr lang="tr-TR" sz="1000" dirty="0">
              <a:latin typeface="Book Antiqua" panose="02040602050305030304" pitchFamily="18" charset="0"/>
              <a:cs typeface="Book Antiqua"/>
            </a:endParaRPr>
          </a:p>
        </p:txBody>
      </p:sp>
      <p:sp>
        <p:nvSpPr>
          <p:cNvPr id="15" name="object 15"/>
          <p:cNvSpPr/>
          <p:nvPr/>
        </p:nvSpPr>
        <p:spPr>
          <a:xfrm>
            <a:off x="1449069" y="3086061"/>
            <a:ext cx="3370833" cy="955078"/>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16" name="object 16"/>
          <p:cNvSpPr txBox="1"/>
          <p:nvPr/>
        </p:nvSpPr>
        <p:spPr>
          <a:xfrm>
            <a:off x="2191853" y="3429000"/>
            <a:ext cx="2122679" cy="166456"/>
          </a:xfrm>
          <a:prstGeom prst="rect">
            <a:avLst/>
          </a:prstGeom>
        </p:spPr>
        <p:txBody>
          <a:bodyPr vert="horz" wrap="square" lIns="0" tIns="6350" rIns="0" bIns="0" rtlCol="0">
            <a:spAutoFit/>
          </a:bodyPr>
          <a:lstStyle/>
          <a:p>
            <a:pPr marL="603885" marR="5080" indent="-591820" algn="ctr">
              <a:lnSpc>
                <a:spcPct val="104400"/>
              </a:lnSpc>
              <a:spcBef>
                <a:spcPts val="50"/>
              </a:spcBef>
            </a:pPr>
            <a:r>
              <a:rPr lang="tr-TR" sz="1000" b="1" dirty="0" smtClean="0">
                <a:latin typeface="Book Antiqua" panose="02040602050305030304" pitchFamily="18" charset="0"/>
                <a:cs typeface="Book Antiqua"/>
              </a:rPr>
              <a:t>Paraf ve imzaları tamam ise;</a:t>
            </a:r>
            <a:endParaRPr lang="tr-TR" sz="1000" dirty="0">
              <a:latin typeface="Book Antiqua" panose="02040602050305030304" pitchFamily="18" charset="0"/>
              <a:cs typeface="Book Antiqua"/>
            </a:endParaRPr>
          </a:p>
        </p:txBody>
      </p:sp>
      <p:sp>
        <p:nvSpPr>
          <p:cNvPr id="17" name="object 17"/>
          <p:cNvSpPr/>
          <p:nvPr/>
        </p:nvSpPr>
        <p:spPr>
          <a:xfrm>
            <a:off x="3143504" y="2813685"/>
            <a:ext cx="0" cy="258445"/>
          </a:xfrm>
          <a:custGeom>
            <a:avLst/>
            <a:gdLst/>
            <a:ahLst/>
            <a:cxnLst/>
            <a:rect l="l" t="t" r="r" b="b"/>
            <a:pathLst>
              <a:path h="258444">
                <a:moveTo>
                  <a:pt x="0" y="0"/>
                </a:moveTo>
                <a:lnTo>
                  <a:pt x="0" y="258444"/>
                </a:lnTo>
              </a:path>
            </a:pathLst>
          </a:custGeom>
          <a:ln w="25146">
            <a:solidFill>
              <a:srgbClr val="375F92"/>
            </a:solidFill>
          </a:ln>
        </p:spPr>
        <p:txBody>
          <a:bodyPr wrap="square" lIns="0" tIns="0" rIns="0" bIns="0" rtlCol="0"/>
          <a:lstStyle/>
          <a:p>
            <a:endParaRPr sz="2400">
              <a:latin typeface="+mj-lt"/>
            </a:endParaRPr>
          </a:p>
        </p:txBody>
      </p:sp>
      <p:sp>
        <p:nvSpPr>
          <p:cNvPr id="18" name="object 18"/>
          <p:cNvSpPr/>
          <p:nvPr/>
        </p:nvSpPr>
        <p:spPr>
          <a:xfrm>
            <a:off x="3099561" y="2998977"/>
            <a:ext cx="88265" cy="73660"/>
          </a:xfrm>
          <a:custGeom>
            <a:avLst/>
            <a:gdLst/>
            <a:ahLst/>
            <a:cxnLst/>
            <a:rect l="l" t="t" r="r" b="b"/>
            <a:pathLst>
              <a:path w="88264" h="73660">
                <a:moveTo>
                  <a:pt x="88011" y="0"/>
                </a:moveTo>
                <a:lnTo>
                  <a:pt x="43942" y="73151"/>
                </a:lnTo>
                <a:lnTo>
                  <a:pt x="0" y="0"/>
                </a:lnTo>
              </a:path>
            </a:pathLst>
          </a:custGeom>
          <a:ln w="25146">
            <a:solidFill>
              <a:srgbClr val="375F92"/>
            </a:solidFill>
          </a:ln>
        </p:spPr>
        <p:txBody>
          <a:bodyPr wrap="square" lIns="0" tIns="0" rIns="0" bIns="0" rtlCol="0"/>
          <a:lstStyle/>
          <a:p>
            <a:endParaRPr sz="2400">
              <a:latin typeface="+mj-lt"/>
            </a:endParaRPr>
          </a:p>
        </p:txBody>
      </p:sp>
      <p:sp>
        <p:nvSpPr>
          <p:cNvPr id="19" name="object 19"/>
          <p:cNvSpPr/>
          <p:nvPr/>
        </p:nvSpPr>
        <p:spPr>
          <a:xfrm>
            <a:off x="3132963" y="3940175"/>
            <a:ext cx="0" cy="509270"/>
          </a:xfrm>
          <a:custGeom>
            <a:avLst/>
            <a:gdLst/>
            <a:ahLst/>
            <a:cxnLst/>
            <a:rect l="l" t="t" r="r" b="b"/>
            <a:pathLst>
              <a:path h="509270">
                <a:moveTo>
                  <a:pt x="0" y="0"/>
                </a:moveTo>
                <a:lnTo>
                  <a:pt x="0" y="508762"/>
                </a:lnTo>
              </a:path>
            </a:pathLst>
          </a:custGeom>
          <a:ln w="25146">
            <a:solidFill>
              <a:srgbClr val="375F92"/>
            </a:solidFill>
          </a:ln>
        </p:spPr>
        <p:txBody>
          <a:bodyPr wrap="square" lIns="0" tIns="0" rIns="0" bIns="0" rtlCol="0"/>
          <a:lstStyle/>
          <a:p>
            <a:endParaRPr sz="2400">
              <a:latin typeface="+mj-lt"/>
            </a:endParaRPr>
          </a:p>
        </p:txBody>
      </p:sp>
      <p:sp>
        <p:nvSpPr>
          <p:cNvPr id="20" name="object 20"/>
          <p:cNvSpPr/>
          <p:nvPr/>
        </p:nvSpPr>
        <p:spPr>
          <a:xfrm>
            <a:off x="3088894" y="4375784"/>
            <a:ext cx="88265" cy="73660"/>
          </a:xfrm>
          <a:custGeom>
            <a:avLst/>
            <a:gdLst/>
            <a:ahLst/>
            <a:cxnLst/>
            <a:rect l="l" t="t" r="r" b="b"/>
            <a:pathLst>
              <a:path w="88264" h="73660">
                <a:moveTo>
                  <a:pt x="0" y="0"/>
                </a:moveTo>
                <a:lnTo>
                  <a:pt x="44068" y="73151"/>
                </a:lnTo>
                <a:lnTo>
                  <a:pt x="88011" y="0"/>
                </a:lnTo>
              </a:path>
            </a:pathLst>
          </a:custGeom>
          <a:ln w="25144">
            <a:solidFill>
              <a:srgbClr val="375F92"/>
            </a:solidFill>
          </a:ln>
        </p:spPr>
        <p:txBody>
          <a:bodyPr wrap="square" lIns="0" tIns="0" rIns="0" bIns="0" rtlCol="0"/>
          <a:lstStyle/>
          <a:p>
            <a:endParaRPr sz="2400">
              <a:latin typeface="+mj-lt"/>
            </a:endParaRPr>
          </a:p>
        </p:txBody>
      </p:sp>
      <p:sp>
        <p:nvSpPr>
          <p:cNvPr id="21" name="object 21"/>
          <p:cNvSpPr/>
          <p:nvPr/>
        </p:nvSpPr>
        <p:spPr>
          <a:xfrm>
            <a:off x="1213002" y="4473194"/>
            <a:ext cx="4065142" cy="578612"/>
          </a:xfrm>
          <a:prstGeom prst="rect">
            <a:avLst/>
          </a:prstGeom>
          <a:solidFill>
            <a:schemeClr val="tx2">
              <a:lumMod val="40000"/>
              <a:lumOff val="60000"/>
            </a:schemeClr>
          </a:solidFill>
        </p:spPr>
        <p:txBody>
          <a:bodyPr wrap="square" lIns="0" tIns="0" rIns="0" bIns="0" rtlCol="0"/>
          <a:lstStyle/>
          <a:p>
            <a:pPr algn="ctr"/>
            <a:endParaRPr sz="1100" b="1"/>
          </a:p>
        </p:txBody>
      </p:sp>
      <p:sp>
        <p:nvSpPr>
          <p:cNvPr id="22" name="object 22"/>
          <p:cNvSpPr txBox="1"/>
          <p:nvPr/>
        </p:nvSpPr>
        <p:spPr>
          <a:xfrm>
            <a:off x="1979930" y="4508753"/>
            <a:ext cx="2351092" cy="476734"/>
          </a:xfrm>
          <a:prstGeom prst="rect">
            <a:avLst/>
          </a:prstGeom>
        </p:spPr>
        <p:txBody>
          <a:bodyPr vert="horz" wrap="square" lIns="0" tIns="10160" rIns="0" bIns="0" rtlCol="0">
            <a:spAutoFit/>
          </a:bodyPr>
          <a:lstStyle/>
          <a:p>
            <a:pPr marL="12065" marR="5080" indent="1905" algn="ctr">
              <a:lnSpc>
                <a:spcPct val="101699"/>
              </a:lnSpc>
              <a:spcBef>
                <a:spcPts val="80"/>
              </a:spcBef>
            </a:pPr>
            <a:r>
              <a:rPr lang="tr-TR" sz="1000" b="1" dirty="0" smtClean="0">
                <a:latin typeface="Book Antiqua" panose="02040602050305030304" pitchFamily="18" charset="0"/>
                <a:cs typeface="Book Antiqua"/>
              </a:rPr>
              <a:t>İmzaları tamamlandıktan sonra maaş  nakil </a:t>
            </a:r>
            <a:r>
              <a:rPr lang="tr-TR" sz="1000" b="1" dirty="0" err="1" smtClean="0">
                <a:latin typeface="Book Antiqua" panose="02040602050305030304" pitchFamily="18" charset="0"/>
                <a:cs typeface="Book Antiqua"/>
              </a:rPr>
              <a:t>ilmuhaberi</a:t>
            </a:r>
            <a:r>
              <a:rPr lang="tr-TR" sz="1000" b="1" dirty="0" smtClean="0">
                <a:latin typeface="Book Antiqua" panose="02040602050305030304" pitchFamily="18" charset="0"/>
                <a:cs typeface="Book Antiqua"/>
              </a:rPr>
              <a:t> zimmet ile ilgili kişiye  teslim edilir.</a:t>
            </a:r>
            <a:endParaRPr lang="tr-TR" sz="1000" dirty="0">
              <a:latin typeface="Book Antiqua" panose="02040602050305030304" pitchFamily="18" charset="0"/>
              <a:cs typeface="Book Antiqua"/>
            </a:endParaRPr>
          </a:p>
        </p:txBody>
      </p:sp>
      <p:sp>
        <p:nvSpPr>
          <p:cNvPr id="23" name="object 23"/>
          <p:cNvSpPr/>
          <p:nvPr/>
        </p:nvSpPr>
        <p:spPr>
          <a:xfrm>
            <a:off x="3137661" y="5760592"/>
            <a:ext cx="5715" cy="241935"/>
          </a:xfrm>
          <a:custGeom>
            <a:avLst/>
            <a:gdLst/>
            <a:ahLst/>
            <a:cxnLst/>
            <a:rect l="l" t="t" r="r" b="b"/>
            <a:pathLst>
              <a:path w="5714" h="241935">
                <a:moveTo>
                  <a:pt x="0" y="0"/>
                </a:moveTo>
                <a:lnTo>
                  <a:pt x="5333" y="241808"/>
                </a:lnTo>
              </a:path>
            </a:pathLst>
          </a:custGeom>
          <a:ln w="25146">
            <a:solidFill>
              <a:srgbClr val="375F92"/>
            </a:solidFill>
          </a:ln>
        </p:spPr>
        <p:txBody>
          <a:bodyPr wrap="square" lIns="0" tIns="0" rIns="0" bIns="0" rtlCol="0"/>
          <a:lstStyle/>
          <a:p>
            <a:endParaRPr sz="2400">
              <a:latin typeface="+mj-lt"/>
            </a:endParaRPr>
          </a:p>
        </p:txBody>
      </p:sp>
      <p:sp>
        <p:nvSpPr>
          <p:cNvPr id="24" name="object 24"/>
          <p:cNvSpPr/>
          <p:nvPr/>
        </p:nvSpPr>
        <p:spPr>
          <a:xfrm>
            <a:off x="3097402" y="5928233"/>
            <a:ext cx="88265" cy="74295"/>
          </a:xfrm>
          <a:custGeom>
            <a:avLst/>
            <a:gdLst/>
            <a:ahLst/>
            <a:cxnLst/>
            <a:rect l="l" t="t" r="r" b="b"/>
            <a:pathLst>
              <a:path w="88264" h="74295">
                <a:moveTo>
                  <a:pt x="88011" y="0"/>
                </a:moveTo>
                <a:lnTo>
                  <a:pt x="45593" y="74168"/>
                </a:lnTo>
                <a:lnTo>
                  <a:pt x="0" y="1905"/>
                </a:lnTo>
              </a:path>
            </a:pathLst>
          </a:custGeom>
          <a:ln w="25146">
            <a:solidFill>
              <a:srgbClr val="375F92"/>
            </a:solidFill>
          </a:ln>
        </p:spPr>
        <p:txBody>
          <a:bodyPr wrap="square" lIns="0" tIns="0" rIns="0" bIns="0" rtlCol="0"/>
          <a:lstStyle/>
          <a:p>
            <a:endParaRPr sz="2400">
              <a:latin typeface="+mj-lt"/>
            </a:endParaRPr>
          </a:p>
        </p:txBody>
      </p:sp>
      <p:sp>
        <p:nvSpPr>
          <p:cNvPr id="25" name="object 25"/>
          <p:cNvSpPr/>
          <p:nvPr/>
        </p:nvSpPr>
        <p:spPr>
          <a:xfrm>
            <a:off x="3132963" y="4943094"/>
            <a:ext cx="0" cy="313690"/>
          </a:xfrm>
          <a:custGeom>
            <a:avLst/>
            <a:gdLst/>
            <a:ahLst/>
            <a:cxnLst/>
            <a:rect l="l" t="t" r="r" b="b"/>
            <a:pathLst>
              <a:path h="313689">
                <a:moveTo>
                  <a:pt x="0" y="0"/>
                </a:moveTo>
                <a:lnTo>
                  <a:pt x="0" y="313563"/>
                </a:lnTo>
              </a:path>
            </a:pathLst>
          </a:custGeom>
          <a:ln w="25146">
            <a:solidFill>
              <a:srgbClr val="375F92"/>
            </a:solidFill>
          </a:ln>
        </p:spPr>
        <p:txBody>
          <a:bodyPr wrap="square" lIns="0" tIns="0" rIns="0" bIns="0" rtlCol="0"/>
          <a:lstStyle/>
          <a:p>
            <a:endParaRPr sz="2400">
              <a:latin typeface="+mj-lt"/>
            </a:endParaRPr>
          </a:p>
        </p:txBody>
      </p:sp>
      <p:sp>
        <p:nvSpPr>
          <p:cNvPr id="26" name="object 26"/>
          <p:cNvSpPr/>
          <p:nvPr/>
        </p:nvSpPr>
        <p:spPr>
          <a:xfrm>
            <a:off x="3088894" y="5183378"/>
            <a:ext cx="88265" cy="73660"/>
          </a:xfrm>
          <a:custGeom>
            <a:avLst/>
            <a:gdLst/>
            <a:ahLst/>
            <a:cxnLst/>
            <a:rect l="l" t="t" r="r" b="b"/>
            <a:pathLst>
              <a:path w="88264" h="73660">
                <a:moveTo>
                  <a:pt x="88137" y="0"/>
                </a:moveTo>
                <a:lnTo>
                  <a:pt x="44068" y="73279"/>
                </a:lnTo>
                <a:lnTo>
                  <a:pt x="0" y="0"/>
                </a:lnTo>
              </a:path>
            </a:pathLst>
          </a:custGeom>
          <a:ln w="25146">
            <a:solidFill>
              <a:srgbClr val="375F92"/>
            </a:solidFill>
          </a:ln>
        </p:spPr>
        <p:txBody>
          <a:bodyPr wrap="square" lIns="0" tIns="0" rIns="0" bIns="0" rtlCol="0"/>
          <a:lstStyle/>
          <a:p>
            <a:endParaRPr sz="2400">
              <a:latin typeface="+mj-lt"/>
            </a:endParaRPr>
          </a:p>
        </p:txBody>
      </p:sp>
      <p:sp>
        <p:nvSpPr>
          <p:cNvPr id="27" name="object 27"/>
          <p:cNvSpPr/>
          <p:nvPr/>
        </p:nvSpPr>
        <p:spPr>
          <a:xfrm>
            <a:off x="1213002" y="6016878"/>
            <a:ext cx="4065141" cy="508292"/>
          </a:xfrm>
          <a:prstGeom prst="rect">
            <a:avLst/>
          </a:prstGeom>
          <a:solidFill>
            <a:schemeClr val="tx2">
              <a:lumMod val="40000"/>
              <a:lumOff val="60000"/>
            </a:schemeClr>
          </a:solidFill>
        </p:spPr>
        <p:txBody>
          <a:bodyPr wrap="square" lIns="0" tIns="0" rIns="0" bIns="0" rtlCol="0"/>
          <a:lstStyle/>
          <a:p>
            <a:pPr algn="ctr"/>
            <a:endParaRPr sz="1100" b="1"/>
          </a:p>
        </p:txBody>
      </p:sp>
      <p:sp>
        <p:nvSpPr>
          <p:cNvPr id="28" name="object 28"/>
          <p:cNvSpPr txBox="1"/>
          <p:nvPr/>
        </p:nvSpPr>
        <p:spPr>
          <a:xfrm>
            <a:off x="2091351" y="6083240"/>
            <a:ext cx="2144179"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SGK Sistemi üzerinden ayrılış tescili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yapılır.</a:t>
            </a:r>
            <a:endParaRPr lang="tr-TR" sz="1000" dirty="0">
              <a:latin typeface="Book Antiqua" panose="02040602050305030304" pitchFamily="18" charset="0"/>
              <a:cs typeface="Book Antiqua"/>
            </a:endParaRPr>
          </a:p>
        </p:txBody>
      </p:sp>
      <p:sp>
        <p:nvSpPr>
          <p:cNvPr id="29" name="object 29"/>
          <p:cNvSpPr/>
          <p:nvPr/>
        </p:nvSpPr>
        <p:spPr>
          <a:xfrm>
            <a:off x="3122422" y="7065644"/>
            <a:ext cx="0" cy="321310"/>
          </a:xfrm>
          <a:custGeom>
            <a:avLst/>
            <a:gdLst/>
            <a:ahLst/>
            <a:cxnLst/>
            <a:rect l="l" t="t" r="r" b="b"/>
            <a:pathLst>
              <a:path h="321309">
                <a:moveTo>
                  <a:pt x="0" y="0"/>
                </a:moveTo>
                <a:lnTo>
                  <a:pt x="0" y="320928"/>
                </a:lnTo>
              </a:path>
            </a:pathLst>
          </a:custGeom>
          <a:ln w="25146">
            <a:solidFill>
              <a:srgbClr val="375F92"/>
            </a:solidFill>
          </a:ln>
        </p:spPr>
        <p:txBody>
          <a:bodyPr wrap="square" lIns="0" tIns="0" rIns="0" bIns="0" rtlCol="0"/>
          <a:lstStyle/>
          <a:p>
            <a:endParaRPr sz="2400">
              <a:latin typeface="+mj-lt"/>
            </a:endParaRPr>
          </a:p>
        </p:txBody>
      </p:sp>
      <p:sp>
        <p:nvSpPr>
          <p:cNvPr id="30" name="object 30"/>
          <p:cNvSpPr/>
          <p:nvPr/>
        </p:nvSpPr>
        <p:spPr>
          <a:xfrm>
            <a:off x="3078352" y="7313294"/>
            <a:ext cx="88265" cy="73660"/>
          </a:xfrm>
          <a:custGeom>
            <a:avLst/>
            <a:gdLst/>
            <a:ahLst/>
            <a:cxnLst/>
            <a:rect l="l" t="t" r="r" b="b"/>
            <a:pathLst>
              <a:path w="88264" h="73659">
                <a:moveTo>
                  <a:pt x="88011" y="0"/>
                </a:moveTo>
                <a:lnTo>
                  <a:pt x="44069" y="73278"/>
                </a:lnTo>
                <a:lnTo>
                  <a:pt x="0" y="0"/>
                </a:lnTo>
              </a:path>
            </a:pathLst>
          </a:custGeom>
          <a:ln w="25146">
            <a:solidFill>
              <a:srgbClr val="375F92"/>
            </a:solidFill>
          </a:ln>
        </p:spPr>
        <p:txBody>
          <a:bodyPr wrap="square" lIns="0" tIns="0" rIns="0" bIns="0" rtlCol="0"/>
          <a:lstStyle/>
          <a:p>
            <a:endParaRPr sz="2400">
              <a:latin typeface="+mj-lt"/>
            </a:endParaRPr>
          </a:p>
        </p:txBody>
      </p:sp>
      <p:sp>
        <p:nvSpPr>
          <p:cNvPr id="31" name="object 31"/>
          <p:cNvSpPr/>
          <p:nvPr/>
        </p:nvSpPr>
        <p:spPr>
          <a:xfrm>
            <a:off x="1213002" y="2136749"/>
            <a:ext cx="4065142" cy="782218"/>
          </a:xfrm>
          <a:prstGeom prst="rect">
            <a:avLst/>
          </a:prstGeom>
          <a:solidFill>
            <a:schemeClr val="tx2">
              <a:lumMod val="40000"/>
              <a:lumOff val="60000"/>
            </a:schemeClr>
          </a:solidFill>
        </p:spPr>
        <p:txBody>
          <a:bodyPr wrap="square" lIns="0" tIns="0" rIns="0" bIns="0" rtlCol="0"/>
          <a:lstStyle/>
          <a:p>
            <a:pPr algn="ctr"/>
            <a:endParaRPr sz="1100" b="1"/>
          </a:p>
        </p:txBody>
      </p:sp>
      <p:sp>
        <p:nvSpPr>
          <p:cNvPr id="32" name="object 32"/>
          <p:cNvSpPr txBox="1"/>
          <p:nvPr/>
        </p:nvSpPr>
        <p:spPr>
          <a:xfrm>
            <a:off x="1678814" y="2250562"/>
            <a:ext cx="3062930" cy="490519"/>
          </a:xfrm>
          <a:prstGeom prst="rect">
            <a:avLst/>
          </a:prstGeom>
        </p:spPr>
        <p:txBody>
          <a:bodyPr vert="horz" wrap="square" lIns="0" tIns="5715" rIns="0" bIns="0" rtlCol="0">
            <a:spAutoFit/>
          </a:bodyPr>
          <a:lstStyle/>
          <a:p>
            <a:pPr marL="12700" marR="5080" indent="55880" algn="ctr">
              <a:lnSpc>
                <a:spcPct val="105000"/>
              </a:lnSpc>
              <a:spcBef>
                <a:spcPts val="45"/>
              </a:spcBef>
            </a:pPr>
            <a:r>
              <a:rPr lang="tr-TR" sz="1000" b="1" dirty="0" smtClean="0">
                <a:latin typeface="Book Antiqua" panose="02040602050305030304" pitchFamily="18" charset="0"/>
                <a:cs typeface="Book Antiqua"/>
              </a:rPr>
              <a:t>Kurumdan ayrılacak olan personelin, personel işleri biriminden ayrılış yazısı geldikten sonra maaş nakil ilmühaberi hazırlanarak imzaya sunulur.</a:t>
            </a:r>
            <a:endParaRPr lang="tr-TR" sz="1000" dirty="0">
              <a:latin typeface="Book Antiqua" panose="02040602050305030304" pitchFamily="18" charset="0"/>
              <a:cs typeface="Book Antiqua"/>
            </a:endParaRPr>
          </a:p>
        </p:txBody>
      </p:sp>
      <p:sp>
        <p:nvSpPr>
          <p:cNvPr id="33" name="object 33"/>
          <p:cNvSpPr/>
          <p:nvPr/>
        </p:nvSpPr>
        <p:spPr>
          <a:xfrm>
            <a:off x="1213002" y="6718884"/>
            <a:ext cx="4065141" cy="404291"/>
          </a:xfrm>
          <a:prstGeom prst="rect">
            <a:avLst/>
          </a:prstGeom>
          <a:solidFill>
            <a:schemeClr val="tx2">
              <a:lumMod val="40000"/>
              <a:lumOff val="60000"/>
            </a:schemeClr>
          </a:solidFill>
        </p:spPr>
        <p:txBody>
          <a:bodyPr wrap="square" lIns="0" tIns="0" rIns="0" bIns="0" rtlCol="0"/>
          <a:lstStyle/>
          <a:p>
            <a:pPr algn="ctr"/>
            <a:endParaRPr sz="1100" b="1"/>
          </a:p>
        </p:txBody>
      </p:sp>
      <p:sp>
        <p:nvSpPr>
          <p:cNvPr id="34" name="object 34"/>
          <p:cNvSpPr txBox="1"/>
          <p:nvPr/>
        </p:nvSpPr>
        <p:spPr>
          <a:xfrm>
            <a:off x="2170258" y="6819743"/>
            <a:ext cx="2249342"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panose="02040602050305030304" pitchFamily="18" charset="0"/>
                <a:cs typeface="Book Antiqua"/>
              </a:rPr>
              <a:t>Evrakların birer sureti dosyalanır.</a:t>
            </a:r>
            <a:endParaRPr lang="tr-TR" sz="1000" dirty="0">
              <a:latin typeface="Book Antiqua" panose="02040602050305030304" pitchFamily="18" charset="0"/>
              <a:cs typeface="Book Antiqua"/>
            </a:endParaRPr>
          </a:p>
        </p:txBody>
      </p:sp>
      <p:sp>
        <p:nvSpPr>
          <p:cNvPr id="35" name="object 35"/>
          <p:cNvSpPr/>
          <p:nvPr/>
        </p:nvSpPr>
        <p:spPr>
          <a:xfrm>
            <a:off x="3118104" y="6443345"/>
            <a:ext cx="4445" cy="269240"/>
          </a:xfrm>
          <a:custGeom>
            <a:avLst/>
            <a:gdLst/>
            <a:ahLst/>
            <a:cxnLst/>
            <a:rect l="l" t="t" r="r" b="b"/>
            <a:pathLst>
              <a:path w="4444" h="269240">
                <a:moveTo>
                  <a:pt x="4318" y="0"/>
                </a:moveTo>
                <a:lnTo>
                  <a:pt x="0" y="269239"/>
                </a:lnTo>
              </a:path>
            </a:pathLst>
          </a:custGeom>
          <a:ln w="25146">
            <a:solidFill>
              <a:srgbClr val="375F92"/>
            </a:solidFill>
          </a:ln>
        </p:spPr>
        <p:txBody>
          <a:bodyPr wrap="square" lIns="0" tIns="0" rIns="0" bIns="0" rtlCol="0"/>
          <a:lstStyle/>
          <a:p>
            <a:endParaRPr sz="2400">
              <a:latin typeface="+mj-lt"/>
            </a:endParaRPr>
          </a:p>
        </p:txBody>
      </p:sp>
      <p:sp>
        <p:nvSpPr>
          <p:cNvPr id="36" name="object 36"/>
          <p:cNvSpPr/>
          <p:nvPr/>
        </p:nvSpPr>
        <p:spPr>
          <a:xfrm>
            <a:off x="3075177" y="6638670"/>
            <a:ext cx="88265" cy="74295"/>
          </a:xfrm>
          <a:custGeom>
            <a:avLst/>
            <a:gdLst/>
            <a:ahLst/>
            <a:cxnLst/>
            <a:rect l="l" t="t" r="r" b="b"/>
            <a:pathLst>
              <a:path w="88264" h="74295">
                <a:moveTo>
                  <a:pt x="0" y="0"/>
                </a:moveTo>
                <a:lnTo>
                  <a:pt x="42926" y="73913"/>
                </a:lnTo>
                <a:lnTo>
                  <a:pt x="88011" y="1269"/>
                </a:lnTo>
              </a:path>
            </a:pathLst>
          </a:custGeom>
          <a:ln w="25146">
            <a:solidFill>
              <a:srgbClr val="375F92"/>
            </a:solidFill>
          </a:ln>
        </p:spPr>
        <p:txBody>
          <a:bodyPr wrap="square" lIns="0" tIns="0" rIns="0" bIns="0" rtlCol="0"/>
          <a:lstStyle/>
          <a:p>
            <a:endParaRPr sz="2400">
              <a:latin typeface="+mj-lt"/>
            </a:endParaRPr>
          </a:p>
        </p:txBody>
      </p:sp>
      <p:graphicFrame>
        <p:nvGraphicFramePr>
          <p:cNvPr id="2" name="Tablo 1"/>
          <p:cNvGraphicFramePr>
            <a:graphicFrameLocks noGrp="1"/>
          </p:cNvGraphicFramePr>
          <p:nvPr>
            <p:extLst>
              <p:ext uri="{D42A27DB-BD31-4B8C-83A1-F6EECF244321}">
                <p14:modId xmlns:p14="http://schemas.microsoft.com/office/powerpoint/2010/main" val="3944756484"/>
              </p:ext>
            </p:extLst>
          </p:nvPr>
        </p:nvGraphicFramePr>
        <p:xfrm>
          <a:off x="361643" y="320933"/>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824548471"/>
                    </a:ext>
                  </a:extLst>
                </a:gridCol>
                <a:gridCol w="3340016">
                  <a:extLst>
                    <a:ext uri="{9D8B030D-6E8A-4147-A177-3AD203B41FA5}">
                      <a16:colId xmlns:a16="http://schemas.microsoft.com/office/drawing/2014/main" val="2975925026"/>
                    </a:ext>
                  </a:extLst>
                </a:gridCol>
                <a:gridCol w="967860">
                  <a:extLst>
                    <a:ext uri="{9D8B030D-6E8A-4147-A177-3AD203B41FA5}">
                      <a16:colId xmlns:a16="http://schemas.microsoft.com/office/drawing/2014/main" val="1521487719"/>
                    </a:ext>
                  </a:extLst>
                </a:gridCol>
                <a:gridCol w="892119">
                  <a:extLst>
                    <a:ext uri="{9D8B030D-6E8A-4147-A177-3AD203B41FA5}">
                      <a16:colId xmlns:a16="http://schemas.microsoft.com/office/drawing/2014/main" val="2335598852"/>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Naklen Giden Personel İşlemleri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İş Akış Süreci (Muhasebe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KYS-İA-272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766943"/>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130286"/>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28479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3784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297602"/>
                  </a:ext>
                </a:extLst>
              </a:tr>
            </a:tbl>
          </a:graphicData>
        </a:graphic>
      </p:graphicFrame>
      <p:pic>
        <p:nvPicPr>
          <p:cNvPr id="26625"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43002"/>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3163189" y="1701292"/>
            <a:ext cx="5715" cy="291465"/>
          </a:xfrm>
          <a:custGeom>
            <a:avLst/>
            <a:gdLst/>
            <a:ahLst/>
            <a:cxnLst/>
            <a:rect l="l" t="t" r="r" b="b"/>
            <a:pathLst>
              <a:path w="5714" h="291464">
                <a:moveTo>
                  <a:pt x="0" y="0"/>
                </a:moveTo>
                <a:lnTo>
                  <a:pt x="5334" y="291210"/>
                </a:lnTo>
              </a:path>
            </a:pathLst>
          </a:custGeom>
          <a:ln w="25145">
            <a:solidFill>
              <a:srgbClr val="375F92"/>
            </a:solidFill>
          </a:ln>
        </p:spPr>
        <p:txBody>
          <a:bodyPr wrap="square" lIns="0" tIns="0" rIns="0" bIns="0" rtlCol="0"/>
          <a:lstStyle/>
          <a:p>
            <a:endParaRPr sz="2400">
              <a:latin typeface="+mj-lt"/>
            </a:endParaRPr>
          </a:p>
        </p:txBody>
      </p:sp>
      <p:sp>
        <p:nvSpPr>
          <p:cNvPr id="6" name="object 6"/>
          <p:cNvSpPr/>
          <p:nvPr/>
        </p:nvSpPr>
        <p:spPr>
          <a:xfrm>
            <a:off x="3123310" y="1925573"/>
            <a:ext cx="88265" cy="67310"/>
          </a:xfrm>
          <a:custGeom>
            <a:avLst/>
            <a:gdLst/>
            <a:ahLst/>
            <a:cxnLst/>
            <a:rect l="l" t="t" r="r" b="b"/>
            <a:pathLst>
              <a:path w="88264" h="67310">
                <a:moveTo>
                  <a:pt x="88011" y="0"/>
                </a:moveTo>
                <a:lnTo>
                  <a:pt x="45212" y="66928"/>
                </a:lnTo>
                <a:lnTo>
                  <a:pt x="0" y="1270"/>
                </a:lnTo>
              </a:path>
            </a:pathLst>
          </a:custGeom>
          <a:ln w="25144">
            <a:solidFill>
              <a:srgbClr val="375F92"/>
            </a:solidFill>
          </a:ln>
        </p:spPr>
        <p:txBody>
          <a:bodyPr wrap="square" lIns="0" tIns="0" rIns="0" bIns="0" rtlCol="0"/>
          <a:lstStyle/>
          <a:p>
            <a:endParaRPr sz="2400">
              <a:latin typeface="+mj-lt"/>
            </a:endParaRPr>
          </a:p>
        </p:txBody>
      </p:sp>
      <p:sp>
        <p:nvSpPr>
          <p:cNvPr id="10" name="object 10"/>
          <p:cNvSpPr/>
          <p:nvPr/>
        </p:nvSpPr>
        <p:spPr>
          <a:xfrm>
            <a:off x="2411729" y="6914400"/>
            <a:ext cx="1424432" cy="405879"/>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1" name="object 11"/>
          <p:cNvSpPr txBox="1"/>
          <p:nvPr/>
        </p:nvSpPr>
        <p:spPr>
          <a:xfrm>
            <a:off x="2514600" y="6998857"/>
            <a:ext cx="12192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12" name="object 12"/>
          <p:cNvSpPr/>
          <p:nvPr/>
        </p:nvSpPr>
        <p:spPr>
          <a:xfrm>
            <a:off x="1449069" y="3665893"/>
            <a:ext cx="3370833" cy="864831"/>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13" name="object 13"/>
          <p:cNvSpPr txBox="1"/>
          <p:nvPr/>
        </p:nvSpPr>
        <p:spPr>
          <a:xfrm>
            <a:off x="1889760" y="3895414"/>
            <a:ext cx="2514600" cy="328936"/>
          </a:xfrm>
          <a:prstGeom prst="rect">
            <a:avLst/>
          </a:prstGeom>
        </p:spPr>
        <p:txBody>
          <a:bodyPr vert="horz" wrap="square" lIns="0" tIns="5715" rIns="0" bIns="0" rtlCol="0">
            <a:spAutoFit/>
          </a:bodyPr>
          <a:lstStyle/>
          <a:p>
            <a:pPr marL="12700" marR="5080" algn="ctr">
              <a:lnSpc>
                <a:spcPct val="104800"/>
              </a:lnSpc>
              <a:spcBef>
                <a:spcPts val="45"/>
              </a:spcBef>
            </a:pPr>
            <a:r>
              <a:rPr lang="tr-TR" sz="1000" b="1" dirty="0" smtClean="0">
                <a:latin typeface="Book Antiqua" panose="02040602050305030304" pitchFamily="18" charset="0"/>
                <a:cs typeface="Book Antiqua"/>
              </a:rPr>
              <a:t>Gerçekleştirme görevlisi ve harcama yetkilisi tarafından onaylanması halinde;</a:t>
            </a:r>
            <a:endParaRPr lang="tr-TR" sz="1000" dirty="0">
              <a:latin typeface="Book Antiqua" panose="02040602050305030304" pitchFamily="18" charset="0"/>
              <a:cs typeface="Book Antiqua"/>
            </a:endParaRPr>
          </a:p>
        </p:txBody>
      </p:sp>
      <p:sp>
        <p:nvSpPr>
          <p:cNvPr id="14" name="object 14"/>
          <p:cNvSpPr/>
          <p:nvPr/>
        </p:nvSpPr>
        <p:spPr>
          <a:xfrm>
            <a:off x="3132963" y="3211702"/>
            <a:ext cx="0" cy="425450"/>
          </a:xfrm>
          <a:custGeom>
            <a:avLst/>
            <a:gdLst/>
            <a:ahLst/>
            <a:cxnLst/>
            <a:rect l="l" t="t" r="r" b="b"/>
            <a:pathLst>
              <a:path h="425450">
                <a:moveTo>
                  <a:pt x="0" y="0"/>
                </a:moveTo>
                <a:lnTo>
                  <a:pt x="0" y="425450"/>
                </a:lnTo>
              </a:path>
            </a:pathLst>
          </a:custGeom>
          <a:ln w="25146">
            <a:solidFill>
              <a:srgbClr val="375F92"/>
            </a:solidFill>
          </a:ln>
        </p:spPr>
        <p:txBody>
          <a:bodyPr wrap="square" lIns="0" tIns="0" rIns="0" bIns="0" rtlCol="0"/>
          <a:lstStyle/>
          <a:p>
            <a:endParaRPr sz="2400">
              <a:latin typeface="+mj-lt"/>
            </a:endParaRPr>
          </a:p>
        </p:txBody>
      </p:sp>
      <p:sp>
        <p:nvSpPr>
          <p:cNvPr id="15" name="object 15"/>
          <p:cNvSpPr/>
          <p:nvPr/>
        </p:nvSpPr>
        <p:spPr>
          <a:xfrm>
            <a:off x="3088894" y="3570859"/>
            <a:ext cx="88265" cy="66675"/>
          </a:xfrm>
          <a:custGeom>
            <a:avLst/>
            <a:gdLst/>
            <a:ahLst/>
            <a:cxnLst/>
            <a:rect l="l" t="t" r="r" b="b"/>
            <a:pathLst>
              <a:path w="88264" h="66675">
                <a:moveTo>
                  <a:pt x="88137" y="0"/>
                </a:moveTo>
                <a:lnTo>
                  <a:pt x="44068" y="66293"/>
                </a:lnTo>
                <a:lnTo>
                  <a:pt x="0" y="0"/>
                </a:lnTo>
              </a:path>
            </a:pathLst>
          </a:custGeom>
          <a:ln w="25145">
            <a:solidFill>
              <a:srgbClr val="375F92"/>
            </a:solidFill>
          </a:ln>
        </p:spPr>
        <p:txBody>
          <a:bodyPr wrap="square" lIns="0" tIns="0" rIns="0" bIns="0" rtlCol="0"/>
          <a:lstStyle/>
          <a:p>
            <a:endParaRPr sz="2400">
              <a:latin typeface="+mj-lt"/>
            </a:endParaRPr>
          </a:p>
        </p:txBody>
      </p:sp>
      <p:sp>
        <p:nvSpPr>
          <p:cNvPr id="16" name="object 16"/>
          <p:cNvSpPr/>
          <p:nvPr/>
        </p:nvSpPr>
        <p:spPr>
          <a:xfrm>
            <a:off x="3102736" y="5974334"/>
            <a:ext cx="0" cy="292100"/>
          </a:xfrm>
          <a:custGeom>
            <a:avLst/>
            <a:gdLst/>
            <a:ahLst/>
            <a:cxnLst/>
            <a:rect l="l" t="t" r="r" b="b"/>
            <a:pathLst>
              <a:path h="292100">
                <a:moveTo>
                  <a:pt x="0" y="0"/>
                </a:moveTo>
                <a:lnTo>
                  <a:pt x="0" y="291973"/>
                </a:lnTo>
              </a:path>
            </a:pathLst>
          </a:custGeom>
          <a:ln w="25146">
            <a:solidFill>
              <a:srgbClr val="375F92"/>
            </a:solidFill>
          </a:ln>
        </p:spPr>
        <p:txBody>
          <a:bodyPr wrap="square" lIns="0" tIns="0" rIns="0" bIns="0" rtlCol="0"/>
          <a:lstStyle/>
          <a:p>
            <a:endParaRPr sz="2400">
              <a:latin typeface="+mj-lt"/>
            </a:endParaRPr>
          </a:p>
        </p:txBody>
      </p:sp>
      <p:sp>
        <p:nvSpPr>
          <p:cNvPr id="17" name="object 17"/>
          <p:cNvSpPr/>
          <p:nvPr/>
        </p:nvSpPr>
        <p:spPr>
          <a:xfrm>
            <a:off x="3058795" y="6199885"/>
            <a:ext cx="88265" cy="66675"/>
          </a:xfrm>
          <a:custGeom>
            <a:avLst/>
            <a:gdLst/>
            <a:ahLst/>
            <a:cxnLst/>
            <a:rect l="l" t="t" r="r" b="b"/>
            <a:pathLst>
              <a:path w="88264" h="66675">
                <a:moveTo>
                  <a:pt x="88011" y="0"/>
                </a:moveTo>
                <a:lnTo>
                  <a:pt x="43942" y="66293"/>
                </a:lnTo>
                <a:lnTo>
                  <a:pt x="0" y="0"/>
                </a:lnTo>
              </a:path>
            </a:pathLst>
          </a:custGeom>
          <a:ln w="25145">
            <a:solidFill>
              <a:srgbClr val="375F92"/>
            </a:solidFill>
          </a:ln>
        </p:spPr>
        <p:txBody>
          <a:bodyPr wrap="square" lIns="0" tIns="0" rIns="0" bIns="0" rtlCol="0"/>
          <a:lstStyle/>
          <a:p>
            <a:endParaRPr sz="2400">
              <a:latin typeface="+mj-lt"/>
            </a:endParaRPr>
          </a:p>
        </p:txBody>
      </p:sp>
      <p:sp>
        <p:nvSpPr>
          <p:cNvPr id="18" name="object 18"/>
          <p:cNvSpPr/>
          <p:nvPr/>
        </p:nvSpPr>
        <p:spPr>
          <a:xfrm>
            <a:off x="1265021" y="2005266"/>
            <a:ext cx="3889883" cy="583628"/>
          </a:xfrm>
          <a:prstGeom prst="rect">
            <a:avLst/>
          </a:prstGeom>
          <a:solidFill>
            <a:schemeClr val="tx2">
              <a:lumMod val="40000"/>
              <a:lumOff val="60000"/>
            </a:schemeClr>
          </a:solidFill>
        </p:spPr>
        <p:txBody>
          <a:bodyPr wrap="square" lIns="0" tIns="0" rIns="0" bIns="0" rtlCol="0"/>
          <a:lstStyle/>
          <a:p>
            <a:pPr algn="ctr"/>
            <a:endParaRPr sz="1100" b="1"/>
          </a:p>
        </p:txBody>
      </p:sp>
      <p:sp>
        <p:nvSpPr>
          <p:cNvPr id="19" name="object 19"/>
          <p:cNvSpPr txBox="1"/>
          <p:nvPr/>
        </p:nvSpPr>
        <p:spPr>
          <a:xfrm>
            <a:off x="1510030" y="2052573"/>
            <a:ext cx="3519170" cy="474489"/>
          </a:xfrm>
          <a:prstGeom prst="rect">
            <a:avLst/>
          </a:prstGeom>
        </p:spPr>
        <p:txBody>
          <a:bodyPr vert="horz" wrap="square" lIns="0" tIns="12700" rIns="0" bIns="0" rtlCol="0">
            <a:spAutoFit/>
          </a:bodyPr>
          <a:lstStyle/>
          <a:p>
            <a:pPr marL="151130" algn="ctr">
              <a:lnSpc>
                <a:spcPct val="100000"/>
              </a:lnSpc>
              <a:spcBef>
                <a:spcPts val="100"/>
              </a:spcBef>
            </a:pPr>
            <a:r>
              <a:rPr lang="tr-TR" sz="1000" b="1" dirty="0" smtClean="0">
                <a:latin typeface="Book Antiqua" panose="02040602050305030304" pitchFamily="18" charset="0"/>
                <a:cs typeface="Book Antiqua"/>
              </a:rPr>
              <a:t>İstifa, askerlik ve ücretsiz izin durumlarında personel işleri</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biriminden gelen ayrılış yazısı ile birlikte peşin alınan maaş için borçlandırma belgesi hazırlanır.</a:t>
            </a:r>
            <a:endParaRPr lang="tr-TR" sz="1000" dirty="0">
              <a:latin typeface="Book Antiqua" panose="02040602050305030304" pitchFamily="18" charset="0"/>
              <a:cs typeface="Book Antiqua"/>
            </a:endParaRPr>
          </a:p>
        </p:txBody>
      </p:sp>
      <p:sp>
        <p:nvSpPr>
          <p:cNvPr id="20" name="object 20"/>
          <p:cNvSpPr/>
          <p:nvPr/>
        </p:nvSpPr>
        <p:spPr>
          <a:xfrm>
            <a:off x="1265021" y="6302806"/>
            <a:ext cx="3889882" cy="366090"/>
          </a:xfrm>
          <a:prstGeom prst="rect">
            <a:avLst/>
          </a:prstGeom>
          <a:solidFill>
            <a:schemeClr val="tx2">
              <a:lumMod val="40000"/>
              <a:lumOff val="60000"/>
            </a:schemeClr>
          </a:solidFill>
        </p:spPr>
        <p:txBody>
          <a:bodyPr wrap="square" lIns="0" tIns="0" rIns="0" bIns="0" rtlCol="0"/>
          <a:lstStyle/>
          <a:p>
            <a:pPr algn="ctr"/>
            <a:endParaRPr sz="1100" b="1"/>
          </a:p>
        </p:txBody>
      </p:sp>
      <p:sp>
        <p:nvSpPr>
          <p:cNvPr id="21" name="object 21"/>
          <p:cNvSpPr txBox="1"/>
          <p:nvPr/>
        </p:nvSpPr>
        <p:spPr>
          <a:xfrm>
            <a:off x="2119376" y="6386576"/>
            <a:ext cx="2395728"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panose="02040602050305030304" pitchFamily="18" charset="0"/>
                <a:cs typeface="Book Antiqua"/>
              </a:rPr>
              <a:t>Evrakların birer sureti dosyalanır.</a:t>
            </a:r>
            <a:endParaRPr lang="tr-TR" sz="1000" dirty="0">
              <a:latin typeface="Book Antiqua" panose="02040602050305030304" pitchFamily="18" charset="0"/>
              <a:cs typeface="Book Antiqua"/>
            </a:endParaRPr>
          </a:p>
        </p:txBody>
      </p:sp>
      <p:sp>
        <p:nvSpPr>
          <p:cNvPr id="22" name="object 22"/>
          <p:cNvSpPr/>
          <p:nvPr/>
        </p:nvSpPr>
        <p:spPr>
          <a:xfrm>
            <a:off x="1265021" y="2820962"/>
            <a:ext cx="3889883" cy="458939"/>
          </a:xfrm>
          <a:prstGeom prst="rect">
            <a:avLst/>
          </a:prstGeom>
          <a:solidFill>
            <a:schemeClr val="tx2">
              <a:lumMod val="40000"/>
              <a:lumOff val="60000"/>
            </a:schemeClr>
          </a:solidFill>
        </p:spPr>
        <p:txBody>
          <a:bodyPr wrap="square" lIns="0" tIns="0" rIns="0" bIns="0" rtlCol="0"/>
          <a:lstStyle/>
          <a:p>
            <a:pPr algn="ctr"/>
            <a:endParaRPr sz="1100" b="1"/>
          </a:p>
        </p:txBody>
      </p:sp>
      <p:sp>
        <p:nvSpPr>
          <p:cNvPr id="23" name="object 23"/>
          <p:cNvSpPr/>
          <p:nvPr/>
        </p:nvSpPr>
        <p:spPr>
          <a:xfrm>
            <a:off x="3173729" y="2496692"/>
            <a:ext cx="0" cy="313055"/>
          </a:xfrm>
          <a:custGeom>
            <a:avLst/>
            <a:gdLst/>
            <a:ahLst/>
            <a:cxnLst/>
            <a:rect l="l" t="t" r="r" b="b"/>
            <a:pathLst>
              <a:path h="313055">
                <a:moveTo>
                  <a:pt x="0" y="0"/>
                </a:moveTo>
                <a:lnTo>
                  <a:pt x="0" y="312927"/>
                </a:lnTo>
              </a:path>
            </a:pathLst>
          </a:custGeom>
          <a:ln w="25146">
            <a:solidFill>
              <a:srgbClr val="375F92"/>
            </a:solidFill>
          </a:ln>
        </p:spPr>
        <p:txBody>
          <a:bodyPr wrap="square" lIns="0" tIns="0" rIns="0" bIns="0" rtlCol="0"/>
          <a:lstStyle/>
          <a:p>
            <a:endParaRPr sz="2400">
              <a:latin typeface="+mj-lt"/>
            </a:endParaRPr>
          </a:p>
        </p:txBody>
      </p:sp>
      <p:sp>
        <p:nvSpPr>
          <p:cNvPr id="24" name="object 24"/>
          <p:cNvSpPr/>
          <p:nvPr/>
        </p:nvSpPr>
        <p:spPr>
          <a:xfrm>
            <a:off x="3129660" y="2743326"/>
            <a:ext cx="88265" cy="66675"/>
          </a:xfrm>
          <a:custGeom>
            <a:avLst/>
            <a:gdLst/>
            <a:ahLst/>
            <a:cxnLst/>
            <a:rect l="l" t="t" r="r" b="b"/>
            <a:pathLst>
              <a:path w="88264" h="66675">
                <a:moveTo>
                  <a:pt x="0" y="0"/>
                </a:moveTo>
                <a:lnTo>
                  <a:pt x="44068" y="66294"/>
                </a:lnTo>
                <a:lnTo>
                  <a:pt x="88011" y="0"/>
                </a:lnTo>
              </a:path>
            </a:pathLst>
          </a:custGeom>
          <a:ln w="25146">
            <a:solidFill>
              <a:srgbClr val="375F92"/>
            </a:solidFill>
          </a:ln>
        </p:spPr>
        <p:txBody>
          <a:bodyPr wrap="square" lIns="0" tIns="0" rIns="0" bIns="0" rtlCol="0"/>
          <a:lstStyle/>
          <a:p>
            <a:endParaRPr sz="2400">
              <a:latin typeface="+mj-lt"/>
            </a:endParaRPr>
          </a:p>
        </p:txBody>
      </p:sp>
      <p:sp>
        <p:nvSpPr>
          <p:cNvPr id="25" name="object 25"/>
          <p:cNvSpPr/>
          <p:nvPr/>
        </p:nvSpPr>
        <p:spPr>
          <a:xfrm>
            <a:off x="1265020" y="4863655"/>
            <a:ext cx="3889883" cy="583628"/>
          </a:xfrm>
          <a:prstGeom prst="rect">
            <a:avLst/>
          </a:prstGeom>
          <a:solidFill>
            <a:schemeClr val="tx2">
              <a:lumMod val="40000"/>
              <a:lumOff val="60000"/>
            </a:schemeClr>
          </a:solidFill>
        </p:spPr>
        <p:txBody>
          <a:bodyPr wrap="square" lIns="0" tIns="0" rIns="0" bIns="0" rtlCol="0"/>
          <a:lstStyle/>
          <a:p>
            <a:pPr algn="ctr"/>
            <a:endParaRPr sz="1100" b="1"/>
          </a:p>
        </p:txBody>
      </p:sp>
      <p:sp>
        <p:nvSpPr>
          <p:cNvPr id="26" name="object 26"/>
          <p:cNvSpPr txBox="1"/>
          <p:nvPr/>
        </p:nvSpPr>
        <p:spPr>
          <a:xfrm>
            <a:off x="1489075" y="2877692"/>
            <a:ext cx="3673857" cy="326500"/>
          </a:xfrm>
          <a:prstGeom prst="rect">
            <a:avLst/>
          </a:prstGeom>
        </p:spPr>
        <p:txBody>
          <a:bodyPr vert="horz" wrap="square" lIns="0" tIns="6350" rIns="0" bIns="0" rtlCol="0">
            <a:spAutoFit/>
          </a:bodyPr>
          <a:lstStyle/>
          <a:p>
            <a:pPr marL="596265" marR="5080" indent="-584200">
              <a:lnSpc>
                <a:spcPct val="104400"/>
              </a:lnSpc>
              <a:spcBef>
                <a:spcPts val="50"/>
              </a:spcBef>
            </a:pPr>
            <a:r>
              <a:rPr lang="tr-TR" sz="1000" b="1" dirty="0" smtClean="0">
                <a:latin typeface="Book Antiqua" panose="02040602050305030304" pitchFamily="18" charset="0"/>
                <a:cs typeface="Book Antiqua"/>
              </a:rPr>
              <a:t>Borçlandırma Belgesi gerçekleştirme görevlisi ve harcama  yetkilisinin onayı için imzaya sunulur</a:t>
            </a:r>
            <a:r>
              <a:rPr lang="tr-TR" sz="1000" b="1" spc="-5" dirty="0" smtClean="0">
                <a:latin typeface="Book Antiqua" panose="02040602050305030304" pitchFamily="18" charset="0"/>
                <a:cs typeface="Book Antiqua"/>
              </a:rPr>
              <a:t>.</a:t>
            </a:r>
            <a:endParaRPr lang="tr-TR" sz="1000" dirty="0">
              <a:latin typeface="Book Antiqua" panose="02040602050305030304" pitchFamily="18" charset="0"/>
              <a:cs typeface="Book Antiqua"/>
            </a:endParaRPr>
          </a:p>
        </p:txBody>
      </p:sp>
      <p:sp>
        <p:nvSpPr>
          <p:cNvPr id="27" name="object 27"/>
          <p:cNvSpPr/>
          <p:nvPr/>
        </p:nvSpPr>
        <p:spPr>
          <a:xfrm>
            <a:off x="3111880" y="4463034"/>
            <a:ext cx="4445" cy="387985"/>
          </a:xfrm>
          <a:custGeom>
            <a:avLst/>
            <a:gdLst/>
            <a:ahLst/>
            <a:cxnLst/>
            <a:rect l="l" t="t" r="r" b="b"/>
            <a:pathLst>
              <a:path w="4444" h="387985">
                <a:moveTo>
                  <a:pt x="0" y="0"/>
                </a:moveTo>
                <a:lnTo>
                  <a:pt x="4444" y="387730"/>
                </a:lnTo>
              </a:path>
            </a:pathLst>
          </a:custGeom>
          <a:ln w="25144">
            <a:solidFill>
              <a:srgbClr val="375F92"/>
            </a:solidFill>
          </a:ln>
        </p:spPr>
        <p:txBody>
          <a:bodyPr wrap="square" lIns="0" tIns="0" rIns="0" bIns="0" rtlCol="0"/>
          <a:lstStyle/>
          <a:p>
            <a:endParaRPr sz="2400">
              <a:latin typeface="+mj-lt"/>
            </a:endParaRPr>
          </a:p>
        </p:txBody>
      </p:sp>
      <p:sp>
        <p:nvSpPr>
          <p:cNvPr id="28" name="object 28"/>
          <p:cNvSpPr/>
          <p:nvPr/>
        </p:nvSpPr>
        <p:spPr>
          <a:xfrm>
            <a:off x="3071495" y="4783963"/>
            <a:ext cx="88265" cy="67310"/>
          </a:xfrm>
          <a:custGeom>
            <a:avLst/>
            <a:gdLst/>
            <a:ahLst/>
            <a:cxnLst/>
            <a:rect l="l" t="t" r="r" b="b"/>
            <a:pathLst>
              <a:path w="88264" h="67310">
                <a:moveTo>
                  <a:pt x="88011" y="0"/>
                </a:moveTo>
                <a:lnTo>
                  <a:pt x="44831" y="66801"/>
                </a:lnTo>
                <a:lnTo>
                  <a:pt x="0" y="762"/>
                </a:lnTo>
              </a:path>
            </a:pathLst>
          </a:custGeom>
          <a:ln w="25146">
            <a:solidFill>
              <a:srgbClr val="375F92"/>
            </a:solidFill>
          </a:ln>
        </p:spPr>
        <p:txBody>
          <a:bodyPr wrap="square" lIns="0" tIns="0" rIns="0" bIns="0" rtlCol="0"/>
          <a:lstStyle/>
          <a:p>
            <a:endParaRPr sz="2400">
              <a:latin typeface="+mj-lt"/>
            </a:endParaRPr>
          </a:p>
        </p:txBody>
      </p:sp>
      <p:sp>
        <p:nvSpPr>
          <p:cNvPr id="29" name="object 29"/>
          <p:cNvSpPr/>
          <p:nvPr/>
        </p:nvSpPr>
        <p:spPr>
          <a:xfrm>
            <a:off x="1720723" y="5611812"/>
            <a:ext cx="2815590" cy="452310"/>
          </a:xfrm>
          <a:prstGeom prst="rect">
            <a:avLst/>
          </a:prstGeom>
          <a:blipFill>
            <a:blip r:embed="rId4" cstate="print"/>
            <a:stretch>
              <a:fillRect/>
            </a:stretch>
          </a:blipFill>
        </p:spPr>
        <p:txBody>
          <a:bodyPr wrap="square" lIns="0" tIns="0" rIns="0" bIns="0" rtlCol="0"/>
          <a:lstStyle/>
          <a:p>
            <a:endParaRPr sz="2400">
              <a:latin typeface="+mj-lt"/>
            </a:endParaRPr>
          </a:p>
        </p:txBody>
      </p:sp>
      <p:sp>
        <p:nvSpPr>
          <p:cNvPr id="30" name="object 30"/>
          <p:cNvSpPr txBox="1"/>
          <p:nvPr/>
        </p:nvSpPr>
        <p:spPr>
          <a:xfrm>
            <a:off x="1639951" y="4912817"/>
            <a:ext cx="3528695" cy="498779"/>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Zimmet defterine işlenerek </a:t>
            </a:r>
            <a:r>
              <a:rPr lang="tr-TR" sz="1000" dirty="0">
                <a:latin typeface="Book Antiqua" panose="02040602050305030304" pitchFamily="18" charset="0"/>
              </a:rPr>
              <a:t>S</a:t>
            </a:r>
            <a:r>
              <a:rPr lang="tr-TR" sz="1000" dirty="0" smtClean="0">
                <a:latin typeface="Book Antiqua" panose="02040602050305030304" pitchFamily="18" charset="0"/>
              </a:rPr>
              <a:t>trateji Geliştirme Dairesi  Başkanlığı'na gönderilir. Takip eden ay başından itibaren maaş bordrosundan çıkartılır.</a:t>
            </a:r>
          </a:p>
          <a:p>
            <a:endParaRPr dirty="0"/>
          </a:p>
        </p:txBody>
      </p:sp>
      <p:sp>
        <p:nvSpPr>
          <p:cNvPr id="31" name="object 31"/>
          <p:cNvSpPr/>
          <p:nvPr/>
        </p:nvSpPr>
        <p:spPr>
          <a:xfrm>
            <a:off x="3111880" y="5339207"/>
            <a:ext cx="10160" cy="275590"/>
          </a:xfrm>
          <a:custGeom>
            <a:avLst/>
            <a:gdLst/>
            <a:ahLst/>
            <a:cxnLst/>
            <a:rect l="l" t="t" r="r" b="b"/>
            <a:pathLst>
              <a:path w="10160" h="275589">
                <a:moveTo>
                  <a:pt x="0" y="0"/>
                </a:moveTo>
                <a:lnTo>
                  <a:pt x="9779" y="275589"/>
                </a:lnTo>
              </a:path>
            </a:pathLst>
          </a:custGeom>
          <a:ln w="25145">
            <a:solidFill>
              <a:srgbClr val="375F92"/>
            </a:solidFill>
          </a:ln>
        </p:spPr>
        <p:txBody>
          <a:bodyPr wrap="square" lIns="0" tIns="0" rIns="0" bIns="0" rtlCol="0"/>
          <a:lstStyle/>
          <a:p>
            <a:endParaRPr sz="2400">
              <a:latin typeface="+mj-lt"/>
            </a:endParaRPr>
          </a:p>
        </p:txBody>
      </p:sp>
      <p:sp>
        <p:nvSpPr>
          <p:cNvPr id="32" name="object 32"/>
          <p:cNvSpPr/>
          <p:nvPr/>
        </p:nvSpPr>
        <p:spPr>
          <a:xfrm>
            <a:off x="3075304" y="5547359"/>
            <a:ext cx="88265" cy="67945"/>
          </a:xfrm>
          <a:custGeom>
            <a:avLst/>
            <a:gdLst/>
            <a:ahLst/>
            <a:cxnLst/>
            <a:rect l="l" t="t" r="r" b="b"/>
            <a:pathLst>
              <a:path w="88264" h="67945">
                <a:moveTo>
                  <a:pt x="88011" y="0"/>
                </a:moveTo>
                <a:lnTo>
                  <a:pt x="46355" y="67437"/>
                </a:lnTo>
                <a:lnTo>
                  <a:pt x="0" y="2412"/>
                </a:lnTo>
              </a:path>
            </a:pathLst>
          </a:custGeom>
          <a:ln w="25146">
            <a:solidFill>
              <a:srgbClr val="375F92"/>
            </a:solidFill>
          </a:ln>
        </p:spPr>
        <p:txBody>
          <a:bodyPr wrap="square" lIns="0" tIns="0" rIns="0" bIns="0" rtlCol="0"/>
          <a:lstStyle/>
          <a:p>
            <a:endParaRPr sz="2400">
              <a:latin typeface="+mj-lt"/>
            </a:endParaRPr>
          </a:p>
        </p:txBody>
      </p:sp>
      <p:sp>
        <p:nvSpPr>
          <p:cNvPr id="33" name="object 33"/>
          <p:cNvSpPr/>
          <p:nvPr/>
        </p:nvSpPr>
        <p:spPr>
          <a:xfrm>
            <a:off x="3102736" y="6609842"/>
            <a:ext cx="0" cy="292100"/>
          </a:xfrm>
          <a:custGeom>
            <a:avLst/>
            <a:gdLst/>
            <a:ahLst/>
            <a:cxnLst/>
            <a:rect l="l" t="t" r="r" b="b"/>
            <a:pathLst>
              <a:path h="292100">
                <a:moveTo>
                  <a:pt x="0" y="0"/>
                </a:moveTo>
                <a:lnTo>
                  <a:pt x="0" y="291845"/>
                </a:lnTo>
              </a:path>
            </a:pathLst>
          </a:custGeom>
          <a:ln w="25146">
            <a:solidFill>
              <a:srgbClr val="375F92"/>
            </a:solidFill>
          </a:ln>
        </p:spPr>
        <p:txBody>
          <a:bodyPr wrap="square" lIns="0" tIns="0" rIns="0" bIns="0" rtlCol="0"/>
          <a:lstStyle/>
          <a:p>
            <a:endParaRPr sz="2400">
              <a:latin typeface="+mj-lt"/>
            </a:endParaRPr>
          </a:p>
        </p:txBody>
      </p:sp>
      <p:sp>
        <p:nvSpPr>
          <p:cNvPr id="34" name="object 34"/>
          <p:cNvSpPr/>
          <p:nvPr/>
        </p:nvSpPr>
        <p:spPr>
          <a:xfrm>
            <a:off x="3058795" y="6835393"/>
            <a:ext cx="88265" cy="66675"/>
          </a:xfrm>
          <a:custGeom>
            <a:avLst/>
            <a:gdLst/>
            <a:ahLst/>
            <a:cxnLst/>
            <a:rect l="l" t="t" r="r" b="b"/>
            <a:pathLst>
              <a:path w="88264" h="66675">
                <a:moveTo>
                  <a:pt x="88011" y="0"/>
                </a:moveTo>
                <a:lnTo>
                  <a:pt x="43942" y="66293"/>
                </a:lnTo>
                <a:lnTo>
                  <a:pt x="0" y="0"/>
                </a:lnTo>
              </a:path>
            </a:pathLst>
          </a:custGeom>
          <a:ln w="25145">
            <a:solidFill>
              <a:srgbClr val="375F92"/>
            </a:solidFill>
          </a:ln>
        </p:spPr>
        <p:txBody>
          <a:bodyPr wrap="square" lIns="0" tIns="0" rIns="0" bIns="0" rtlCol="0"/>
          <a:lstStyle/>
          <a:p>
            <a:endParaRPr sz="2400">
              <a:latin typeface="+mj-lt"/>
            </a:endParaRPr>
          </a:p>
        </p:txBody>
      </p:sp>
      <p:sp>
        <p:nvSpPr>
          <p:cNvPr id="36" name="Dikdörtgen 35">
            <a:extLst>
              <a:ext uri="{FF2B5EF4-FFF2-40B4-BE49-F238E27FC236}">
                <a16:creationId xmlns:a16="http://schemas.microsoft.com/office/drawing/2014/main" id="{CEC5A3A3-3FC9-47E4-85F6-A9AD84946C39}"/>
              </a:ext>
            </a:extLst>
          </p:cNvPr>
          <p:cNvSpPr/>
          <p:nvPr/>
        </p:nvSpPr>
        <p:spPr>
          <a:xfrm>
            <a:off x="1265022" y="1348359"/>
            <a:ext cx="3897910" cy="366141"/>
          </a:xfrm>
          <a:prstGeom prst="rect">
            <a:avLst/>
          </a:prstGeom>
          <a:solidFill>
            <a:schemeClr val="accent1">
              <a:lumMod val="50000"/>
            </a:schemeClr>
          </a:solidFill>
        </p:spPr>
        <p:txBody>
          <a:bodyPr wrap="square" lIns="0" tIns="0" rIns="0" bIns="0" rtlCol="0"/>
          <a:lstStyle/>
          <a:p>
            <a:pPr algn="ctr"/>
            <a:r>
              <a:rPr lang="tr-TR" sz="1200" b="1" dirty="0">
                <a:solidFill>
                  <a:schemeClr val="bg1"/>
                </a:solidFill>
                <a:latin typeface="+mj-lt"/>
              </a:rPr>
              <a:t>İSTİFA, ASKERLİK, ÜCRETSİZ İZİN İŞLEMLERİ SÜRECİ</a:t>
            </a:r>
          </a:p>
        </p:txBody>
      </p:sp>
      <p:sp>
        <p:nvSpPr>
          <p:cNvPr id="35" name="object 22"/>
          <p:cNvSpPr/>
          <p:nvPr/>
        </p:nvSpPr>
        <p:spPr>
          <a:xfrm>
            <a:off x="1265020" y="5599480"/>
            <a:ext cx="3889883" cy="459226"/>
          </a:xfrm>
          <a:prstGeom prst="rect">
            <a:avLst/>
          </a:prstGeom>
          <a:solidFill>
            <a:schemeClr val="tx2">
              <a:lumMod val="40000"/>
              <a:lumOff val="60000"/>
            </a:schemeClr>
          </a:solidFill>
        </p:spPr>
        <p:txBody>
          <a:bodyPr wrap="square" lIns="0" tIns="0" rIns="0" bIns="0" rtlCol="0"/>
          <a:lstStyle/>
          <a:p>
            <a:pPr algn="ctr"/>
            <a:endParaRPr lang="tr-TR" sz="1000" b="1" dirty="0" smtClean="0">
              <a:latin typeface="Book Antiqua" panose="02040602050305030304" pitchFamily="18" charset="0"/>
            </a:endParaRPr>
          </a:p>
          <a:p>
            <a:pPr algn="ctr"/>
            <a:r>
              <a:rPr lang="tr-TR" sz="1000" b="1" dirty="0" smtClean="0">
                <a:latin typeface="Book Antiqua" panose="02040602050305030304" pitchFamily="18" charset="0"/>
              </a:rPr>
              <a:t>SGK Sistemi üzerinden ayrılış tescil  işlemi gerçekleştirilir.</a:t>
            </a:r>
            <a:endParaRPr lang="tr-TR" sz="1000" b="1" dirty="0">
              <a:latin typeface="Book Antiqua" panose="0204060205030503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206095545"/>
              </p:ext>
            </p:extLst>
          </p:nvPr>
        </p:nvGraphicFramePr>
        <p:xfrm>
          <a:off x="381000" y="31728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1784148840"/>
                    </a:ext>
                  </a:extLst>
                </a:gridCol>
                <a:gridCol w="3340016">
                  <a:extLst>
                    <a:ext uri="{9D8B030D-6E8A-4147-A177-3AD203B41FA5}">
                      <a16:colId xmlns:a16="http://schemas.microsoft.com/office/drawing/2014/main" val="1577193458"/>
                    </a:ext>
                  </a:extLst>
                </a:gridCol>
                <a:gridCol w="967860">
                  <a:extLst>
                    <a:ext uri="{9D8B030D-6E8A-4147-A177-3AD203B41FA5}">
                      <a16:colId xmlns:a16="http://schemas.microsoft.com/office/drawing/2014/main" val="3528028425"/>
                    </a:ext>
                  </a:extLst>
                </a:gridCol>
                <a:gridCol w="892119">
                  <a:extLst>
                    <a:ext uri="{9D8B030D-6E8A-4147-A177-3AD203B41FA5}">
                      <a16:colId xmlns:a16="http://schemas.microsoft.com/office/drawing/2014/main" val="1837318937"/>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a:t>
                      </a:r>
                      <a:r>
                        <a:rPr lang="tr-TR" sz="1100">
                          <a:effectLst/>
                          <a:latin typeface="Times New Roman" panose="02020603050405020304" pitchFamily="18" charset="0"/>
                          <a:ea typeface="Calibri" panose="020F0502020204030204" pitchFamily="34" charset="0"/>
                          <a:cs typeface="Times New Roman" panose="02020603050405020304" pitchFamily="18" charset="0"/>
                        </a:rPr>
                        <a:t>İstifa, Askerlik, Ücretsiz İzin İşlemleri İş Akış Süreci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KYS-İA-273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014306"/>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21613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10455"/>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198613"/>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532270"/>
                  </a:ext>
                </a:extLst>
              </a:tr>
            </a:tbl>
          </a:graphicData>
        </a:graphic>
      </p:graphicFrame>
      <p:pic>
        <p:nvPicPr>
          <p:cNvPr id="27649"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284" y="351136"/>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96975" y="1249843"/>
            <a:ext cx="4233798" cy="291677"/>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7" name="object 7"/>
          <p:cNvSpPr/>
          <p:nvPr/>
        </p:nvSpPr>
        <p:spPr>
          <a:xfrm>
            <a:off x="3152520" y="1464055"/>
            <a:ext cx="0" cy="224790"/>
          </a:xfrm>
          <a:custGeom>
            <a:avLst/>
            <a:gdLst/>
            <a:ahLst/>
            <a:cxnLst/>
            <a:rect l="l" t="t" r="r" b="b"/>
            <a:pathLst>
              <a:path h="224789">
                <a:moveTo>
                  <a:pt x="0" y="0"/>
                </a:moveTo>
                <a:lnTo>
                  <a:pt x="0" y="224282"/>
                </a:lnTo>
              </a:path>
            </a:pathLst>
          </a:custGeom>
          <a:ln w="25146">
            <a:solidFill>
              <a:srgbClr val="375F92"/>
            </a:solidFill>
          </a:ln>
        </p:spPr>
        <p:txBody>
          <a:bodyPr wrap="square" lIns="0" tIns="0" rIns="0" bIns="0" rtlCol="0"/>
          <a:lstStyle/>
          <a:p>
            <a:endParaRPr sz="2400">
              <a:latin typeface="+mj-lt"/>
            </a:endParaRPr>
          </a:p>
        </p:txBody>
      </p:sp>
      <p:sp>
        <p:nvSpPr>
          <p:cNvPr id="8" name="object 8"/>
          <p:cNvSpPr/>
          <p:nvPr/>
        </p:nvSpPr>
        <p:spPr>
          <a:xfrm>
            <a:off x="3108579" y="1620266"/>
            <a:ext cx="88265" cy="68580"/>
          </a:xfrm>
          <a:custGeom>
            <a:avLst/>
            <a:gdLst/>
            <a:ahLst/>
            <a:cxnLst/>
            <a:rect l="l" t="t" r="r" b="b"/>
            <a:pathLst>
              <a:path w="88264" h="68580">
                <a:moveTo>
                  <a:pt x="0" y="0"/>
                </a:moveTo>
                <a:lnTo>
                  <a:pt x="43941" y="68072"/>
                </a:lnTo>
                <a:lnTo>
                  <a:pt x="88010" y="0"/>
                </a:lnTo>
              </a:path>
            </a:pathLst>
          </a:custGeom>
          <a:ln w="25146">
            <a:solidFill>
              <a:srgbClr val="375F92"/>
            </a:solidFill>
          </a:ln>
        </p:spPr>
        <p:txBody>
          <a:bodyPr wrap="square" lIns="0" tIns="0" rIns="0" bIns="0" rtlCol="0"/>
          <a:lstStyle/>
          <a:p>
            <a:endParaRPr sz="2400">
              <a:latin typeface="+mj-lt"/>
            </a:endParaRPr>
          </a:p>
        </p:txBody>
      </p:sp>
      <p:sp>
        <p:nvSpPr>
          <p:cNvPr id="9" name="object 9"/>
          <p:cNvSpPr/>
          <p:nvPr/>
        </p:nvSpPr>
        <p:spPr>
          <a:xfrm>
            <a:off x="2608579" y="7581021"/>
            <a:ext cx="1424432" cy="417029"/>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p:nvPr/>
        </p:nvSpPr>
        <p:spPr>
          <a:xfrm>
            <a:off x="1724025" y="3787013"/>
            <a:ext cx="3118866" cy="557402"/>
          </a:xfrm>
          <a:prstGeom prst="rect">
            <a:avLst/>
          </a:prstGeom>
          <a:blipFill>
            <a:blip r:embed="rId3" cstate="print"/>
            <a:stretch>
              <a:fillRect/>
            </a:stretch>
          </a:blipFill>
        </p:spPr>
        <p:txBody>
          <a:bodyPr wrap="square" lIns="0" tIns="0" rIns="0" bIns="0" rtlCol="0"/>
          <a:lstStyle/>
          <a:p>
            <a:endParaRPr sz="2400">
              <a:latin typeface="+mj-lt"/>
            </a:endParaRPr>
          </a:p>
        </p:txBody>
      </p:sp>
      <p:sp>
        <p:nvSpPr>
          <p:cNvPr id="11" name="object 11"/>
          <p:cNvSpPr/>
          <p:nvPr/>
        </p:nvSpPr>
        <p:spPr>
          <a:xfrm>
            <a:off x="3214497" y="3391789"/>
            <a:ext cx="0" cy="289560"/>
          </a:xfrm>
          <a:custGeom>
            <a:avLst/>
            <a:gdLst/>
            <a:ahLst/>
            <a:cxnLst/>
            <a:rect l="l" t="t" r="r" b="b"/>
            <a:pathLst>
              <a:path h="289560">
                <a:moveTo>
                  <a:pt x="0" y="0"/>
                </a:moveTo>
                <a:lnTo>
                  <a:pt x="0" y="289306"/>
                </a:lnTo>
              </a:path>
            </a:pathLst>
          </a:custGeom>
          <a:ln w="25146">
            <a:solidFill>
              <a:srgbClr val="375F92"/>
            </a:solidFill>
          </a:ln>
        </p:spPr>
        <p:txBody>
          <a:bodyPr wrap="square" lIns="0" tIns="0" rIns="0" bIns="0" rtlCol="0"/>
          <a:lstStyle/>
          <a:p>
            <a:endParaRPr sz="2400">
              <a:latin typeface="+mj-lt"/>
            </a:endParaRPr>
          </a:p>
        </p:txBody>
      </p:sp>
      <p:sp>
        <p:nvSpPr>
          <p:cNvPr id="12" name="object 12"/>
          <p:cNvSpPr/>
          <p:nvPr/>
        </p:nvSpPr>
        <p:spPr>
          <a:xfrm>
            <a:off x="3170427" y="3638803"/>
            <a:ext cx="88265" cy="92075"/>
          </a:xfrm>
          <a:custGeom>
            <a:avLst/>
            <a:gdLst/>
            <a:ahLst/>
            <a:cxnLst/>
            <a:rect l="l" t="t" r="r" b="b"/>
            <a:pathLst>
              <a:path w="88264" h="92075">
                <a:moveTo>
                  <a:pt x="88011" y="0"/>
                </a:moveTo>
                <a:lnTo>
                  <a:pt x="44069" y="91821"/>
                </a:lnTo>
                <a:lnTo>
                  <a:pt x="0" y="0"/>
                </a:lnTo>
              </a:path>
            </a:pathLst>
          </a:custGeom>
          <a:ln w="25145">
            <a:solidFill>
              <a:srgbClr val="375F92"/>
            </a:solidFill>
          </a:ln>
        </p:spPr>
        <p:txBody>
          <a:bodyPr wrap="square" lIns="0" tIns="0" rIns="0" bIns="0" rtlCol="0"/>
          <a:lstStyle/>
          <a:p>
            <a:endParaRPr sz="2400">
              <a:latin typeface="+mj-lt"/>
            </a:endParaRPr>
          </a:p>
        </p:txBody>
      </p:sp>
      <p:sp>
        <p:nvSpPr>
          <p:cNvPr id="13" name="object 13"/>
          <p:cNvSpPr/>
          <p:nvPr/>
        </p:nvSpPr>
        <p:spPr>
          <a:xfrm>
            <a:off x="3244213" y="4281424"/>
            <a:ext cx="45719" cy="210108"/>
          </a:xfrm>
          <a:custGeom>
            <a:avLst/>
            <a:gdLst/>
            <a:ahLst/>
            <a:cxnLst/>
            <a:rect l="l" t="t" r="r" b="b"/>
            <a:pathLst>
              <a:path h="340995">
                <a:moveTo>
                  <a:pt x="0" y="0"/>
                </a:moveTo>
                <a:lnTo>
                  <a:pt x="0" y="340867"/>
                </a:lnTo>
              </a:path>
            </a:pathLst>
          </a:custGeom>
          <a:ln w="25146">
            <a:solidFill>
              <a:srgbClr val="375F92"/>
            </a:solidFill>
            <a:tailEnd type="arrow"/>
          </a:ln>
        </p:spPr>
        <p:txBody>
          <a:bodyPr wrap="square" lIns="0" tIns="0" rIns="0" bIns="0" rtlCol="0"/>
          <a:lstStyle/>
          <a:p>
            <a:endParaRPr sz="2400">
              <a:latin typeface="+mj-lt"/>
            </a:endParaRPr>
          </a:p>
        </p:txBody>
      </p:sp>
      <p:sp>
        <p:nvSpPr>
          <p:cNvPr id="14" name="object 14"/>
          <p:cNvSpPr/>
          <p:nvPr/>
        </p:nvSpPr>
        <p:spPr>
          <a:xfrm>
            <a:off x="3200273" y="4554092"/>
            <a:ext cx="88265" cy="68580"/>
          </a:xfrm>
          <a:custGeom>
            <a:avLst/>
            <a:gdLst/>
            <a:ahLst/>
            <a:cxnLst/>
            <a:rect l="l" t="t" r="r" b="b"/>
            <a:pathLst>
              <a:path w="88264" h="68579">
                <a:moveTo>
                  <a:pt x="0" y="0"/>
                </a:moveTo>
                <a:lnTo>
                  <a:pt x="43941" y="68199"/>
                </a:lnTo>
                <a:lnTo>
                  <a:pt x="88011" y="0"/>
                </a:lnTo>
              </a:path>
            </a:pathLst>
          </a:custGeom>
          <a:ln w="25146">
            <a:solidFill>
              <a:srgbClr val="375F92"/>
            </a:solidFill>
          </a:ln>
        </p:spPr>
        <p:txBody>
          <a:bodyPr wrap="square" lIns="0" tIns="0" rIns="0" bIns="0" rtlCol="0"/>
          <a:lstStyle/>
          <a:p>
            <a:endParaRPr sz="2400">
              <a:latin typeface="+mj-lt"/>
            </a:endParaRPr>
          </a:p>
        </p:txBody>
      </p:sp>
      <p:sp>
        <p:nvSpPr>
          <p:cNvPr id="17" name="object 17"/>
          <p:cNvSpPr/>
          <p:nvPr/>
        </p:nvSpPr>
        <p:spPr>
          <a:xfrm>
            <a:off x="1196975" y="1654733"/>
            <a:ext cx="4233799" cy="704037"/>
          </a:xfrm>
          <a:prstGeom prst="rect">
            <a:avLst/>
          </a:prstGeom>
          <a:solidFill>
            <a:schemeClr val="tx2">
              <a:lumMod val="40000"/>
              <a:lumOff val="60000"/>
            </a:schemeClr>
          </a:solidFill>
        </p:spPr>
        <p:txBody>
          <a:bodyPr wrap="square" lIns="0" tIns="0" rIns="0" bIns="0" rtlCol="0"/>
          <a:lstStyle/>
          <a:p>
            <a:pPr algn="ctr"/>
            <a:endParaRPr sz="1100" b="1"/>
          </a:p>
        </p:txBody>
      </p:sp>
      <p:sp>
        <p:nvSpPr>
          <p:cNvPr id="18" name="object 18"/>
          <p:cNvSpPr txBox="1"/>
          <p:nvPr/>
        </p:nvSpPr>
        <p:spPr>
          <a:xfrm>
            <a:off x="1512824" y="1734058"/>
            <a:ext cx="3651250" cy="474489"/>
          </a:xfrm>
          <a:prstGeom prst="rect">
            <a:avLst/>
          </a:prstGeom>
        </p:spPr>
        <p:txBody>
          <a:bodyPr vert="horz" wrap="square" lIns="0" tIns="12700" rIns="0" bIns="0" rtlCol="0">
            <a:spAutoFit/>
          </a:bodyPr>
          <a:lstStyle/>
          <a:p>
            <a:pPr marL="12700" marR="5080" indent="187325" algn="ctr">
              <a:lnSpc>
                <a:spcPct val="100000"/>
              </a:lnSpc>
              <a:spcBef>
                <a:spcPts val="100"/>
              </a:spcBef>
            </a:pPr>
            <a:r>
              <a:rPr lang="tr-TR" sz="1000" b="1" dirty="0" smtClean="0">
                <a:latin typeface="Book Antiqua" panose="02040602050305030304" pitchFamily="18" charset="0"/>
                <a:cs typeface="Book Antiqua"/>
              </a:rPr>
              <a:t>Yarıyıl sonunda yapılan sınavlar için öğretim elemanlarından, sınava giren öğrenci sayıları istenip "Sınav Ücret Bildirimi" hazırlanır.</a:t>
            </a:r>
            <a:endParaRPr lang="tr-TR" sz="1000" dirty="0">
              <a:latin typeface="Book Antiqua" panose="02040602050305030304" pitchFamily="18" charset="0"/>
              <a:cs typeface="Book Antiqua"/>
            </a:endParaRPr>
          </a:p>
        </p:txBody>
      </p:sp>
      <p:sp>
        <p:nvSpPr>
          <p:cNvPr id="19" name="object 19"/>
          <p:cNvSpPr/>
          <p:nvPr/>
        </p:nvSpPr>
        <p:spPr>
          <a:xfrm>
            <a:off x="1196974" y="6072177"/>
            <a:ext cx="4233798" cy="455193"/>
          </a:xfrm>
          <a:prstGeom prst="rect">
            <a:avLst/>
          </a:prstGeom>
          <a:solidFill>
            <a:schemeClr val="tx2">
              <a:lumMod val="40000"/>
              <a:lumOff val="60000"/>
            </a:schemeClr>
          </a:solidFill>
        </p:spPr>
        <p:txBody>
          <a:bodyPr wrap="square" lIns="0" tIns="0" rIns="0" bIns="0" rtlCol="0"/>
          <a:lstStyle/>
          <a:p>
            <a:pPr algn="ctr"/>
            <a:endParaRPr sz="1100" b="1"/>
          </a:p>
        </p:txBody>
      </p:sp>
      <p:sp>
        <p:nvSpPr>
          <p:cNvPr id="20" name="object 20"/>
          <p:cNvSpPr/>
          <p:nvPr/>
        </p:nvSpPr>
        <p:spPr>
          <a:xfrm>
            <a:off x="1196976" y="5181637"/>
            <a:ext cx="4024330" cy="888580"/>
          </a:xfrm>
          <a:prstGeom prst="rect">
            <a:avLst/>
          </a:prstGeom>
          <a:blipFill>
            <a:blip r:embed="rId4" cstate="print"/>
            <a:stretch>
              <a:fillRect/>
            </a:stretch>
          </a:blipFill>
        </p:spPr>
        <p:txBody>
          <a:bodyPr wrap="square" lIns="0" tIns="0" rIns="0" bIns="0" rtlCol="0"/>
          <a:lstStyle/>
          <a:p>
            <a:endParaRPr sz="2400">
              <a:latin typeface="+mj-lt"/>
            </a:endParaRPr>
          </a:p>
        </p:txBody>
      </p:sp>
      <p:sp>
        <p:nvSpPr>
          <p:cNvPr id="23" name="object 23"/>
          <p:cNvSpPr/>
          <p:nvPr/>
        </p:nvSpPr>
        <p:spPr>
          <a:xfrm>
            <a:off x="3182747" y="2220086"/>
            <a:ext cx="0" cy="207645"/>
          </a:xfrm>
          <a:custGeom>
            <a:avLst/>
            <a:gdLst/>
            <a:ahLst/>
            <a:cxnLst/>
            <a:rect l="l" t="t" r="r" b="b"/>
            <a:pathLst>
              <a:path h="207644">
                <a:moveTo>
                  <a:pt x="0" y="0"/>
                </a:moveTo>
                <a:lnTo>
                  <a:pt x="0" y="207264"/>
                </a:lnTo>
              </a:path>
            </a:pathLst>
          </a:custGeom>
          <a:ln w="25146">
            <a:solidFill>
              <a:srgbClr val="375F92"/>
            </a:solidFill>
          </a:ln>
        </p:spPr>
        <p:txBody>
          <a:bodyPr wrap="square" lIns="0" tIns="0" rIns="0" bIns="0" rtlCol="0"/>
          <a:lstStyle/>
          <a:p>
            <a:endParaRPr sz="2400">
              <a:latin typeface="+mj-lt"/>
            </a:endParaRPr>
          </a:p>
        </p:txBody>
      </p:sp>
      <p:sp>
        <p:nvSpPr>
          <p:cNvPr id="24" name="object 24"/>
          <p:cNvSpPr/>
          <p:nvPr/>
        </p:nvSpPr>
        <p:spPr>
          <a:xfrm>
            <a:off x="3138804" y="2359279"/>
            <a:ext cx="88265" cy="68580"/>
          </a:xfrm>
          <a:custGeom>
            <a:avLst/>
            <a:gdLst/>
            <a:ahLst/>
            <a:cxnLst/>
            <a:rect l="l" t="t" r="r" b="b"/>
            <a:pathLst>
              <a:path w="88264" h="68580">
                <a:moveTo>
                  <a:pt x="88011" y="0"/>
                </a:moveTo>
                <a:lnTo>
                  <a:pt x="43942" y="68072"/>
                </a:lnTo>
                <a:lnTo>
                  <a:pt x="0" y="0"/>
                </a:lnTo>
              </a:path>
            </a:pathLst>
          </a:custGeom>
          <a:ln w="25146">
            <a:solidFill>
              <a:srgbClr val="375F92"/>
            </a:solidFill>
          </a:ln>
        </p:spPr>
        <p:txBody>
          <a:bodyPr wrap="square" lIns="0" tIns="0" rIns="0" bIns="0" rtlCol="0"/>
          <a:lstStyle/>
          <a:p>
            <a:endParaRPr sz="2400">
              <a:latin typeface="+mj-lt"/>
            </a:endParaRPr>
          </a:p>
        </p:txBody>
      </p:sp>
      <p:sp>
        <p:nvSpPr>
          <p:cNvPr id="26" name="object 26"/>
          <p:cNvSpPr txBox="1"/>
          <p:nvPr/>
        </p:nvSpPr>
        <p:spPr>
          <a:xfrm>
            <a:off x="1196975" y="2522436"/>
            <a:ext cx="4233798" cy="375855"/>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Bildirimler sınav programı, raporlu, görevli, izinli yazısı kontrol  edilerek Sınav Ücreti Puantaj Giriş Çizelgesi hazırlanır.</a:t>
            </a:r>
          </a:p>
          <a:p>
            <a:endParaRPr dirty="0"/>
          </a:p>
        </p:txBody>
      </p:sp>
      <p:sp>
        <p:nvSpPr>
          <p:cNvPr id="27" name="object 27"/>
          <p:cNvSpPr txBox="1"/>
          <p:nvPr/>
        </p:nvSpPr>
        <p:spPr>
          <a:xfrm>
            <a:off x="2626233" y="7690790"/>
            <a:ext cx="1424432"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0" dirty="0">
                <a:solidFill>
                  <a:srgbClr val="FFFFFF"/>
                </a:solidFill>
                <a:latin typeface="+mj-lt"/>
                <a:cs typeface="Book Antiqua"/>
              </a:rPr>
              <a:t>İŞ</a:t>
            </a:r>
            <a:r>
              <a:rPr sz="1200" b="1" spc="-90" dirty="0">
                <a:solidFill>
                  <a:srgbClr val="FFFFFF"/>
                </a:solidFill>
                <a:latin typeface="+mj-lt"/>
                <a:cs typeface="Book Antiqua"/>
              </a:rPr>
              <a:t>LEM</a:t>
            </a:r>
            <a:r>
              <a:rPr sz="1200" b="1" spc="-55" dirty="0">
                <a:solidFill>
                  <a:srgbClr val="FFFFFF"/>
                </a:solidFill>
                <a:latin typeface="+mj-lt"/>
                <a:cs typeface="Book Antiqua"/>
              </a:rPr>
              <a:t> </a:t>
            </a:r>
            <a:r>
              <a:rPr sz="1200" b="1" dirty="0">
                <a:solidFill>
                  <a:srgbClr val="FFFFFF"/>
                </a:solidFill>
                <a:latin typeface="+mj-lt"/>
                <a:cs typeface="Book Antiqua"/>
              </a:rPr>
              <a:t>SONU</a:t>
            </a:r>
            <a:endParaRPr sz="1200" dirty="0">
              <a:latin typeface="+mj-lt"/>
              <a:cs typeface="Book Antiqua"/>
            </a:endParaRPr>
          </a:p>
        </p:txBody>
      </p:sp>
      <p:sp>
        <p:nvSpPr>
          <p:cNvPr id="28" name="object 28"/>
          <p:cNvSpPr txBox="1"/>
          <p:nvPr/>
        </p:nvSpPr>
        <p:spPr>
          <a:xfrm>
            <a:off x="2710052" y="3881373"/>
            <a:ext cx="1322959" cy="321306"/>
          </a:xfrm>
          <a:prstGeom prst="rect">
            <a:avLst/>
          </a:prstGeom>
        </p:spPr>
        <p:txBody>
          <a:bodyPr vert="horz" wrap="square" lIns="0" tIns="6350" rIns="0" bIns="0" rtlCol="0">
            <a:spAutoFit/>
          </a:bodyPr>
          <a:lstStyle/>
          <a:p>
            <a:pPr marL="309880" marR="5080" indent="-297180">
              <a:lnSpc>
                <a:spcPct val="104400"/>
              </a:lnSpc>
              <a:spcBef>
                <a:spcPts val="50"/>
              </a:spcBef>
            </a:pPr>
            <a:r>
              <a:rPr lang="tr-TR" sz="1000" b="1" dirty="0" smtClean="0">
                <a:latin typeface="Book Antiqua" panose="02040602050305030304" pitchFamily="18" charset="0"/>
                <a:cs typeface="Book Antiqua"/>
              </a:rPr>
              <a:t>Hazırlanan bordrolar  doğru ise;</a:t>
            </a:r>
            <a:endParaRPr lang="tr-TR" sz="1000" dirty="0">
              <a:latin typeface="Book Antiqua" panose="02040602050305030304" pitchFamily="18" charset="0"/>
              <a:cs typeface="Book Antiqua"/>
            </a:endParaRPr>
          </a:p>
        </p:txBody>
      </p:sp>
      <p:sp>
        <p:nvSpPr>
          <p:cNvPr id="29" name="object 29"/>
          <p:cNvSpPr/>
          <p:nvPr/>
        </p:nvSpPr>
        <p:spPr>
          <a:xfrm>
            <a:off x="3203829" y="2837688"/>
            <a:ext cx="0" cy="205104"/>
          </a:xfrm>
          <a:custGeom>
            <a:avLst/>
            <a:gdLst/>
            <a:ahLst/>
            <a:cxnLst/>
            <a:rect l="l" t="t" r="r" b="b"/>
            <a:pathLst>
              <a:path h="205105">
                <a:moveTo>
                  <a:pt x="0" y="0"/>
                </a:moveTo>
                <a:lnTo>
                  <a:pt x="0" y="204850"/>
                </a:lnTo>
              </a:path>
            </a:pathLst>
          </a:custGeom>
          <a:ln w="25146">
            <a:solidFill>
              <a:srgbClr val="375F92"/>
            </a:solidFill>
          </a:ln>
        </p:spPr>
        <p:txBody>
          <a:bodyPr wrap="square" lIns="0" tIns="0" rIns="0" bIns="0" rtlCol="0"/>
          <a:lstStyle/>
          <a:p>
            <a:endParaRPr sz="2400">
              <a:latin typeface="+mj-lt"/>
            </a:endParaRPr>
          </a:p>
        </p:txBody>
      </p:sp>
      <p:sp>
        <p:nvSpPr>
          <p:cNvPr id="30" name="object 30"/>
          <p:cNvSpPr/>
          <p:nvPr/>
        </p:nvSpPr>
        <p:spPr>
          <a:xfrm>
            <a:off x="3159886" y="2974467"/>
            <a:ext cx="88265" cy="68580"/>
          </a:xfrm>
          <a:custGeom>
            <a:avLst/>
            <a:gdLst/>
            <a:ahLst/>
            <a:cxnLst/>
            <a:rect l="l" t="t" r="r" b="b"/>
            <a:pathLst>
              <a:path w="88264" h="68580">
                <a:moveTo>
                  <a:pt x="88011" y="0"/>
                </a:moveTo>
                <a:lnTo>
                  <a:pt x="43942" y="68072"/>
                </a:lnTo>
                <a:lnTo>
                  <a:pt x="0" y="0"/>
                </a:lnTo>
              </a:path>
            </a:pathLst>
          </a:custGeom>
          <a:ln w="25146">
            <a:solidFill>
              <a:srgbClr val="375F92"/>
            </a:solidFill>
          </a:ln>
        </p:spPr>
        <p:txBody>
          <a:bodyPr wrap="square" lIns="0" tIns="0" rIns="0" bIns="0" rtlCol="0"/>
          <a:lstStyle/>
          <a:p>
            <a:endParaRPr sz="2400">
              <a:latin typeface="+mj-lt"/>
            </a:endParaRPr>
          </a:p>
        </p:txBody>
      </p:sp>
      <p:sp>
        <p:nvSpPr>
          <p:cNvPr id="33" name="object 33"/>
          <p:cNvSpPr/>
          <p:nvPr/>
        </p:nvSpPr>
        <p:spPr>
          <a:xfrm>
            <a:off x="3203829" y="4942459"/>
            <a:ext cx="0" cy="208279"/>
          </a:xfrm>
          <a:custGeom>
            <a:avLst/>
            <a:gdLst/>
            <a:ahLst/>
            <a:cxnLst/>
            <a:rect l="l" t="t" r="r" b="b"/>
            <a:pathLst>
              <a:path h="208279">
                <a:moveTo>
                  <a:pt x="0" y="0"/>
                </a:moveTo>
                <a:lnTo>
                  <a:pt x="0" y="208279"/>
                </a:lnTo>
              </a:path>
            </a:pathLst>
          </a:custGeom>
          <a:ln w="25146">
            <a:solidFill>
              <a:srgbClr val="375F92"/>
            </a:solidFill>
          </a:ln>
        </p:spPr>
        <p:txBody>
          <a:bodyPr wrap="square" lIns="0" tIns="0" rIns="0" bIns="0" rtlCol="0"/>
          <a:lstStyle/>
          <a:p>
            <a:endParaRPr sz="2400">
              <a:latin typeface="+mj-lt"/>
            </a:endParaRPr>
          </a:p>
        </p:txBody>
      </p:sp>
      <p:sp>
        <p:nvSpPr>
          <p:cNvPr id="34" name="object 34"/>
          <p:cNvSpPr/>
          <p:nvPr/>
        </p:nvSpPr>
        <p:spPr>
          <a:xfrm>
            <a:off x="3159886" y="5082540"/>
            <a:ext cx="88265" cy="68580"/>
          </a:xfrm>
          <a:custGeom>
            <a:avLst/>
            <a:gdLst/>
            <a:ahLst/>
            <a:cxnLst/>
            <a:rect l="l" t="t" r="r" b="b"/>
            <a:pathLst>
              <a:path w="88264" h="68579">
                <a:moveTo>
                  <a:pt x="88011" y="0"/>
                </a:moveTo>
                <a:lnTo>
                  <a:pt x="43942" y="68199"/>
                </a:lnTo>
                <a:lnTo>
                  <a:pt x="0" y="0"/>
                </a:lnTo>
              </a:path>
            </a:pathLst>
          </a:custGeom>
          <a:ln w="25146">
            <a:solidFill>
              <a:srgbClr val="375F92"/>
            </a:solidFill>
          </a:ln>
        </p:spPr>
        <p:txBody>
          <a:bodyPr wrap="square" lIns="0" tIns="0" rIns="0" bIns="0" rtlCol="0"/>
          <a:lstStyle/>
          <a:p>
            <a:endParaRPr sz="2400">
              <a:latin typeface="+mj-lt"/>
            </a:endParaRPr>
          </a:p>
        </p:txBody>
      </p:sp>
      <p:sp>
        <p:nvSpPr>
          <p:cNvPr id="35" name="object 35"/>
          <p:cNvSpPr/>
          <p:nvPr/>
        </p:nvSpPr>
        <p:spPr>
          <a:xfrm>
            <a:off x="1196974" y="6638487"/>
            <a:ext cx="4233798" cy="455193"/>
          </a:xfrm>
          <a:prstGeom prst="rect">
            <a:avLst/>
          </a:prstGeom>
          <a:solidFill>
            <a:schemeClr val="tx2">
              <a:lumMod val="40000"/>
              <a:lumOff val="60000"/>
            </a:schemeClr>
          </a:solidFill>
        </p:spPr>
        <p:txBody>
          <a:bodyPr wrap="square" lIns="0" tIns="0" rIns="0" bIns="0" rtlCol="0"/>
          <a:lstStyle/>
          <a:p>
            <a:pPr algn="ctr"/>
            <a:endParaRPr sz="1100" b="1"/>
          </a:p>
        </p:txBody>
      </p:sp>
      <p:sp>
        <p:nvSpPr>
          <p:cNvPr id="36" name="object 36"/>
          <p:cNvSpPr/>
          <p:nvPr/>
        </p:nvSpPr>
        <p:spPr>
          <a:xfrm>
            <a:off x="1196974" y="7230245"/>
            <a:ext cx="4233798" cy="264863"/>
          </a:xfrm>
          <a:prstGeom prst="rect">
            <a:avLst/>
          </a:prstGeom>
          <a:solidFill>
            <a:schemeClr val="tx2">
              <a:lumMod val="40000"/>
              <a:lumOff val="60000"/>
            </a:schemeClr>
          </a:solidFill>
        </p:spPr>
        <p:txBody>
          <a:bodyPr wrap="square" lIns="0" tIns="0" rIns="0" bIns="0" rtlCol="0"/>
          <a:lstStyle/>
          <a:p>
            <a:pPr algn="ctr"/>
            <a:endParaRPr sz="1100" b="1"/>
          </a:p>
        </p:txBody>
      </p:sp>
      <p:sp>
        <p:nvSpPr>
          <p:cNvPr id="38" name="object 38"/>
          <p:cNvSpPr txBox="1"/>
          <p:nvPr/>
        </p:nvSpPr>
        <p:spPr>
          <a:xfrm>
            <a:off x="2374960" y="5371535"/>
            <a:ext cx="1784224" cy="490519"/>
          </a:xfrm>
          <a:prstGeom prst="rect">
            <a:avLst/>
          </a:prstGeom>
        </p:spPr>
        <p:txBody>
          <a:bodyPr vert="horz" wrap="square" lIns="0" tIns="5715" rIns="0" bIns="0" rtlCol="0">
            <a:spAutoFit/>
          </a:bodyPr>
          <a:lstStyle/>
          <a:p>
            <a:pPr marL="12700" marR="5080" algn="ctr">
              <a:lnSpc>
                <a:spcPct val="104800"/>
              </a:lnSpc>
              <a:spcBef>
                <a:spcPts val="45"/>
              </a:spcBef>
            </a:pPr>
            <a:r>
              <a:rPr lang="tr-TR" sz="1000" b="1" dirty="0" smtClean="0">
                <a:latin typeface="Book Antiqua" panose="02040602050305030304" pitchFamily="18" charset="0"/>
                <a:cs typeface="Book Antiqua"/>
              </a:rPr>
              <a:t>Gerçekleştirme görevlisi ve  harcama yetkilisi tarafından onaylanması halinde;</a:t>
            </a:r>
            <a:endParaRPr lang="tr-TR" sz="1000" dirty="0">
              <a:latin typeface="Book Antiqua" panose="02040602050305030304" pitchFamily="18" charset="0"/>
              <a:cs typeface="Book Antiqua"/>
            </a:endParaRPr>
          </a:p>
        </p:txBody>
      </p:sp>
      <p:sp>
        <p:nvSpPr>
          <p:cNvPr id="43" name="object 43"/>
          <p:cNvSpPr txBox="1"/>
          <p:nvPr/>
        </p:nvSpPr>
        <p:spPr>
          <a:xfrm>
            <a:off x="1487169" y="1151225"/>
            <a:ext cx="3480944" cy="381515"/>
          </a:xfrm>
          <a:prstGeom prst="rect">
            <a:avLst/>
          </a:prstGeom>
        </p:spPr>
        <p:txBody>
          <a:bodyPr vert="horz" wrap="square" lIns="0" tIns="12065" rIns="0" bIns="0" rtlCol="0">
            <a:spAutoFit/>
          </a:bodyPr>
          <a:lstStyle/>
          <a:p>
            <a:pPr marL="401320" algn="ctr">
              <a:lnSpc>
                <a:spcPct val="100000"/>
              </a:lnSpc>
            </a:pPr>
            <a:endParaRPr lang="tr-TR" sz="1200" b="1" dirty="0" smtClean="0">
              <a:solidFill>
                <a:srgbClr val="FFFFFF"/>
              </a:solidFill>
              <a:latin typeface="+mj-lt"/>
              <a:cs typeface="Book Antiqua"/>
            </a:endParaRPr>
          </a:p>
          <a:p>
            <a:pPr marL="401320" algn="ctr">
              <a:lnSpc>
                <a:spcPct val="100000"/>
              </a:lnSpc>
            </a:pPr>
            <a:r>
              <a:rPr sz="1200" b="1" dirty="0" smtClean="0">
                <a:solidFill>
                  <a:srgbClr val="FFFFFF"/>
                </a:solidFill>
                <a:latin typeface="+mj-lt"/>
                <a:cs typeface="Book Antiqua"/>
              </a:rPr>
              <a:t>SINAV ÜCRET</a:t>
            </a:r>
            <a:r>
              <a:rPr lang="tr-TR" sz="1200" b="1" dirty="0" smtClean="0">
                <a:solidFill>
                  <a:srgbClr val="FFFFFF"/>
                </a:solidFill>
                <a:latin typeface="+mj-lt"/>
                <a:cs typeface="Book Antiqua"/>
              </a:rPr>
              <a:t>İ</a:t>
            </a:r>
            <a:r>
              <a:rPr sz="1200" b="1" dirty="0" smtClean="0">
                <a:solidFill>
                  <a:srgbClr val="FFFFFF"/>
                </a:solidFill>
                <a:latin typeface="+mj-lt"/>
                <a:cs typeface="Book Antiqua"/>
              </a:rPr>
              <a:t> </a:t>
            </a:r>
            <a:r>
              <a:rPr lang="tr-TR" sz="1200" b="1" dirty="0" smtClean="0">
                <a:solidFill>
                  <a:srgbClr val="FFFFFF"/>
                </a:solidFill>
                <a:latin typeface="+mj-lt"/>
                <a:cs typeface="Book Antiqua"/>
              </a:rPr>
              <a:t>İŞ</a:t>
            </a:r>
            <a:r>
              <a:rPr sz="1200" b="1" dirty="0" smtClean="0">
                <a:solidFill>
                  <a:srgbClr val="FFFFFF"/>
                </a:solidFill>
                <a:latin typeface="+mj-lt"/>
                <a:cs typeface="Book Antiqua"/>
              </a:rPr>
              <a:t>LEMLER</a:t>
            </a:r>
            <a:r>
              <a:rPr lang="tr-TR" sz="1200" b="1" dirty="0" smtClean="0">
                <a:solidFill>
                  <a:srgbClr val="FFFFFF"/>
                </a:solidFill>
                <a:latin typeface="+mj-lt"/>
                <a:cs typeface="Book Antiqua"/>
              </a:rPr>
              <a:t>İ</a:t>
            </a:r>
            <a:r>
              <a:rPr sz="1200" b="1" dirty="0" smtClean="0">
                <a:solidFill>
                  <a:srgbClr val="FFFFFF"/>
                </a:solidFill>
                <a:latin typeface="+mj-lt"/>
                <a:cs typeface="Book Antiqua"/>
              </a:rPr>
              <a:t> SÜREC</a:t>
            </a:r>
            <a:r>
              <a:rPr lang="tr-TR" sz="1200" b="1" dirty="0" smtClean="0">
                <a:solidFill>
                  <a:srgbClr val="FFFFFF"/>
                </a:solidFill>
                <a:latin typeface="+mj-lt"/>
                <a:cs typeface="Book Antiqua"/>
              </a:rPr>
              <a:t>İ</a:t>
            </a:r>
            <a:endParaRPr sz="1200" dirty="0">
              <a:latin typeface="+mj-lt"/>
              <a:cs typeface="Book Antiqua"/>
            </a:endParaRPr>
          </a:p>
        </p:txBody>
      </p:sp>
      <p:sp>
        <p:nvSpPr>
          <p:cNvPr id="32" name="object 32"/>
          <p:cNvSpPr txBox="1"/>
          <p:nvPr/>
        </p:nvSpPr>
        <p:spPr>
          <a:xfrm>
            <a:off x="1196974" y="4567708"/>
            <a:ext cx="4233798" cy="351378"/>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HYS Sistemi üzerinden ödeme emri düzenlenir. Gerçekleştirme görevlisine ve harcama yetkilisine onay için imzaya sunulur.</a:t>
            </a:r>
            <a:endParaRPr lang="tr-TR" sz="1000" dirty="0">
              <a:latin typeface="Book Antiqua" panose="02040602050305030304" pitchFamily="18" charset="0"/>
            </a:endParaRPr>
          </a:p>
        </p:txBody>
      </p:sp>
      <p:sp>
        <p:nvSpPr>
          <p:cNvPr id="44" name="object 37"/>
          <p:cNvSpPr txBox="1"/>
          <p:nvPr/>
        </p:nvSpPr>
        <p:spPr>
          <a:xfrm>
            <a:off x="1567875" y="6152628"/>
            <a:ext cx="3444113" cy="1231363"/>
          </a:xfrm>
          <a:prstGeom prst="rect">
            <a:avLst/>
          </a:prstGeom>
        </p:spPr>
        <p:txBody>
          <a:bodyPr vert="horz" wrap="square" lIns="0" tIns="6350" rIns="0" bIns="0" rtlCol="0" anchor="ctr">
            <a:spAutoFit/>
          </a:bodyPr>
          <a:lstStyle/>
          <a:p>
            <a:pPr marL="12700" marR="5080" algn="ctr">
              <a:lnSpc>
                <a:spcPct val="104400"/>
              </a:lnSpc>
              <a:spcBef>
                <a:spcPts val="50"/>
              </a:spcBef>
            </a:pPr>
            <a:r>
              <a:rPr lang="tr-TR" sz="1000" b="1" dirty="0" smtClean="0">
                <a:latin typeface="Book Antiqua" panose="02040602050305030304" pitchFamily="18" charset="0"/>
                <a:cs typeface="Book Antiqua"/>
              </a:rPr>
              <a:t>Ekleri ile birlikte tahakkuk teslim</a:t>
            </a:r>
            <a:r>
              <a:rPr lang="tr-TR" sz="1000" b="1" spc="-10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tutanağı  hazırlanarak </a:t>
            </a:r>
            <a:r>
              <a:rPr lang="tr-TR" sz="1000" b="1" spc="-5" dirty="0" smtClean="0">
                <a:latin typeface="Book Antiqua" panose="02040602050305030304" pitchFamily="18" charset="0"/>
                <a:cs typeface="Book Antiqua"/>
              </a:rPr>
              <a:t>Strateji Geliştirme Daire Başkanlığı’na</a:t>
            </a:r>
            <a:r>
              <a:rPr lang="tr-TR" sz="1000" b="1" spc="-55"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gönderilir.</a:t>
            </a:r>
            <a:endParaRPr lang="tr-TR" sz="1000" dirty="0" smtClean="0">
              <a:latin typeface="Book Antiqua" panose="02040602050305030304" pitchFamily="18" charset="0"/>
              <a:cs typeface="Book Antiqua"/>
            </a:endParaRPr>
          </a:p>
          <a:p>
            <a:pPr>
              <a:lnSpc>
                <a:spcPct val="100000"/>
              </a:lnSpc>
              <a:spcBef>
                <a:spcPts val="5"/>
              </a:spcBef>
            </a:pPr>
            <a:endParaRPr sz="1400" dirty="0">
              <a:latin typeface="+mj-lt"/>
              <a:cs typeface="Times New Roman"/>
            </a:endParaRPr>
          </a:p>
          <a:p>
            <a:pPr marL="74930" marR="66040" indent="-3175" algn="ctr">
              <a:lnSpc>
                <a:spcPct val="104400"/>
              </a:lnSpc>
            </a:pPr>
            <a:r>
              <a:rPr lang="tr-TR" sz="1000" b="1" spc="-40" dirty="0" smtClean="0">
                <a:latin typeface="Book Antiqua" panose="02040602050305030304" pitchFamily="18" charset="0"/>
                <a:cs typeface="Book Antiqua"/>
              </a:rPr>
              <a:t>Anlaşmalı </a:t>
            </a:r>
            <a:r>
              <a:rPr lang="tr-TR" sz="1000" b="1" dirty="0" smtClean="0">
                <a:latin typeface="Book Antiqua" panose="02040602050305030304" pitchFamily="18" charset="0"/>
                <a:cs typeface="Book Antiqua"/>
              </a:rPr>
              <a:t>bankaya mail gönderilerek </a:t>
            </a:r>
            <a:r>
              <a:rPr lang="tr-TR" sz="1000" b="1" spc="-5" dirty="0" smtClean="0">
                <a:latin typeface="Book Antiqua" panose="02040602050305030304" pitchFamily="18" charset="0"/>
                <a:cs typeface="Book Antiqua"/>
              </a:rPr>
              <a:t>tutarların </a:t>
            </a:r>
            <a:r>
              <a:rPr lang="tr-TR" sz="1000" b="1" dirty="0" smtClean="0">
                <a:latin typeface="Book Antiqua" panose="02040602050305030304" pitchFamily="18" charset="0"/>
                <a:cs typeface="Book Antiqua"/>
              </a:rPr>
              <a:t>hesaplara aktarılması</a:t>
            </a:r>
            <a:r>
              <a:rPr lang="tr-TR" sz="1000" b="1" spc="-7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sağlanır.</a:t>
            </a:r>
            <a:endParaRPr lang="tr-TR" sz="1000" dirty="0" smtClean="0">
              <a:latin typeface="Book Antiqua" panose="02040602050305030304" pitchFamily="18" charset="0"/>
              <a:cs typeface="Book Antiqua"/>
            </a:endParaRPr>
          </a:p>
          <a:p>
            <a:pPr>
              <a:lnSpc>
                <a:spcPct val="100000"/>
              </a:lnSpc>
            </a:pPr>
            <a:endParaRPr sz="1400" dirty="0">
              <a:latin typeface="+mj-lt"/>
              <a:cs typeface="Times New Roman"/>
            </a:endParaRPr>
          </a:p>
          <a:p>
            <a:pPr algn="ctr">
              <a:lnSpc>
                <a:spcPct val="100000"/>
              </a:lnSpc>
            </a:pPr>
            <a:r>
              <a:rPr lang="tr-TR" sz="1000" b="1" dirty="0" smtClean="0">
                <a:latin typeface="Book Antiqua" panose="02040602050305030304" pitchFamily="18" charset="0"/>
                <a:cs typeface="Book Antiqua"/>
              </a:rPr>
              <a:t>Evrakların bir sureti</a:t>
            </a:r>
            <a:r>
              <a:rPr lang="tr-TR" sz="1000" b="1" spc="-5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dosyalanır.</a:t>
            </a:r>
            <a:endParaRPr lang="tr-TR" sz="1000" dirty="0">
              <a:latin typeface="Book Antiqua" panose="02040602050305030304" pitchFamily="18" charset="0"/>
              <a:cs typeface="Book Antiqua"/>
            </a:endParaRPr>
          </a:p>
        </p:txBody>
      </p:sp>
      <p:sp>
        <p:nvSpPr>
          <p:cNvPr id="45" name="object 17"/>
          <p:cNvSpPr/>
          <p:nvPr/>
        </p:nvSpPr>
        <p:spPr>
          <a:xfrm>
            <a:off x="1196974" y="3056408"/>
            <a:ext cx="4233799" cy="390232"/>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Hazırlanan puantaj KBS Sistemine girilerek bordro sınav ücret bordrosu oluşturulur.</a:t>
            </a:r>
            <a:endParaRPr lang="tr-TR" sz="1000" b="1" dirty="0">
              <a:latin typeface="Book Antiqua" panose="0204060205030503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044797534"/>
              </p:ext>
            </p:extLst>
          </p:nvPr>
        </p:nvGraphicFramePr>
        <p:xfrm>
          <a:off x="381454" y="230268"/>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996803341"/>
                    </a:ext>
                  </a:extLst>
                </a:gridCol>
                <a:gridCol w="3340016">
                  <a:extLst>
                    <a:ext uri="{9D8B030D-6E8A-4147-A177-3AD203B41FA5}">
                      <a16:colId xmlns:a16="http://schemas.microsoft.com/office/drawing/2014/main" val="3003906"/>
                    </a:ext>
                  </a:extLst>
                </a:gridCol>
                <a:gridCol w="967860">
                  <a:extLst>
                    <a:ext uri="{9D8B030D-6E8A-4147-A177-3AD203B41FA5}">
                      <a16:colId xmlns:a16="http://schemas.microsoft.com/office/drawing/2014/main" val="2316444051"/>
                    </a:ext>
                  </a:extLst>
                </a:gridCol>
                <a:gridCol w="892119">
                  <a:extLst>
                    <a:ext uri="{9D8B030D-6E8A-4147-A177-3AD203B41FA5}">
                      <a16:colId xmlns:a16="http://schemas.microsoft.com/office/drawing/2014/main" val="910485956"/>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Sınav Ücreti İşlemleri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KYS-İA-274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763436"/>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06973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067328"/>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281857"/>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962478"/>
                  </a:ext>
                </a:extLst>
              </a:tr>
            </a:tbl>
          </a:graphicData>
        </a:graphic>
      </p:graphicFrame>
      <p:pic>
        <p:nvPicPr>
          <p:cNvPr id="28673"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098" y="257502"/>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object 29"/>
          <p:cNvSpPr/>
          <p:nvPr/>
        </p:nvSpPr>
        <p:spPr>
          <a:xfrm>
            <a:off x="1440000" y="5588585"/>
            <a:ext cx="4320000" cy="58361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4" name="object 24"/>
          <p:cNvSpPr txBox="1"/>
          <p:nvPr/>
        </p:nvSpPr>
        <p:spPr>
          <a:xfrm>
            <a:off x="1440000" y="5793174"/>
            <a:ext cx="4320000" cy="166456"/>
          </a:xfrm>
          <a:prstGeom prst="rect">
            <a:avLst/>
          </a:prstGeom>
        </p:spPr>
        <p:txBody>
          <a:bodyPr vert="horz" wrap="square" lIns="0" tIns="6350" rIns="0" bIns="0" rtlCol="0">
            <a:spAutoFit/>
          </a:bodyPr>
          <a:lstStyle/>
          <a:p>
            <a:pPr marL="286385" marR="5080" indent="-274320" algn="ctr">
              <a:lnSpc>
                <a:spcPct val="104400"/>
              </a:lnSpc>
              <a:spcBef>
                <a:spcPts val="50"/>
              </a:spcBef>
            </a:pPr>
            <a:r>
              <a:rPr sz="1000" b="1" spc="5" dirty="0">
                <a:latin typeface="Book Antiqua"/>
                <a:cs typeface="Book Antiqua"/>
              </a:rPr>
              <a:t>Öğrenci </a:t>
            </a:r>
            <a:r>
              <a:rPr sz="1000" b="1" dirty="0">
                <a:latin typeface="Book Antiqua"/>
                <a:cs typeface="Book Antiqua"/>
              </a:rPr>
              <a:t>burs </a:t>
            </a:r>
            <a:r>
              <a:rPr sz="1000" b="1" spc="15" dirty="0" err="1" smtClean="0">
                <a:latin typeface="Book Antiqua"/>
                <a:cs typeface="Book Antiqua"/>
              </a:rPr>
              <a:t>almaya</a:t>
            </a:r>
            <a:r>
              <a:rPr sz="1000" b="1" spc="15" dirty="0" smtClean="0">
                <a:latin typeface="Book Antiqua"/>
                <a:cs typeface="Book Antiqua"/>
              </a:rPr>
              <a:t> </a:t>
            </a:r>
            <a:r>
              <a:rPr sz="1000" b="1" spc="5" dirty="0">
                <a:latin typeface="Book Antiqua"/>
                <a:cs typeface="Book Antiqua"/>
              </a:rPr>
              <a:t>uygun ise;</a:t>
            </a:r>
            <a:endParaRPr sz="1000" dirty="0">
              <a:latin typeface="Book Antiqua"/>
              <a:cs typeface="Book Antiqua"/>
            </a:endParaRPr>
          </a:p>
        </p:txBody>
      </p:sp>
      <p:sp>
        <p:nvSpPr>
          <p:cNvPr id="25" name="object 25"/>
          <p:cNvSpPr/>
          <p:nvPr/>
        </p:nvSpPr>
        <p:spPr>
          <a:xfrm>
            <a:off x="1440000" y="1412646"/>
            <a:ext cx="4320000" cy="546582"/>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6" name="object 26"/>
          <p:cNvSpPr txBox="1"/>
          <p:nvPr/>
        </p:nvSpPr>
        <p:spPr>
          <a:xfrm>
            <a:off x="1440000" y="1559433"/>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spc="-50" dirty="0">
                <a:solidFill>
                  <a:srgbClr val="FFFFFF"/>
                </a:solidFill>
                <a:cs typeface="Book Antiqua"/>
              </a:rPr>
              <a:t>ÖĞRENC</a:t>
            </a:r>
            <a:r>
              <a:rPr lang="tr-TR" sz="1200" b="1" spc="-50" dirty="0">
                <a:solidFill>
                  <a:srgbClr val="FFFFFF"/>
                </a:solidFill>
                <a:cs typeface="Book Antiqua"/>
              </a:rPr>
              <a:t>i</a:t>
            </a:r>
            <a:r>
              <a:rPr sz="1200" b="1" spc="-50" dirty="0">
                <a:solidFill>
                  <a:srgbClr val="FFFFFF"/>
                </a:solidFill>
                <a:cs typeface="Book Antiqua"/>
              </a:rPr>
              <a:t> </a:t>
            </a:r>
            <a:r>
              <a:rPr sz="1200" b="1" spc="10" dirty="0">
                <a:solidFill>
                  <a:srgbClr val="FFFFFF"/>
                </a:solidFill>
                <a:cs typeface="Book Antiqua"/>
              </a:rPr>
              <a:t>YEMEK </a:t>
            </a:r>
            <a:r>
              <a:rPr sz="1200" b="1" spc="20" dirty="0">
                <a:solidFill>
                  <a:srgbClr val="FFFFFF"/>
                </a:solidFill>
                <a:cs typeface="Book Antiqua"/>
              </a:rPr>
              <a:t>YARDIMI</a:t>
            </a:r>
            <a:r>
              <a:rPr sz="1200" b="1" spc="10" dirty="0">
                <a:solidFill>
                  <a:srgbClr val="FFFFFF"/>
                </a:solidFill>
                <a:cs typeface="Book Antiqua"/>
              </a:rPr>
              <a:t> </a:t>
            </a:r>
            <a:r>
              <a:rPr lang="tr-TR" sz="1200" b="1" spc="-140" dirty="0">
                <a:solidFill>
                  <a:srgbClr val="FFFFFF"/>
                </a:solidFill>
                <a:cs typeface="Book Antiqua"/>
              </a:rPr>
              <a:t>İ</a:t>
            </a:r>
            <a:r>
              <a:rPr lang="tr-TR" sz="1200" b="1" spc="-140" dirty="0" smtClean="0">
                <a:solidFill>
                  <a:srgbClr val="FFFFFF"/>
                </a:solidFill>
                <a:cs typeface="Book Antiqua"/>
              </a:rPr>
              <a:t>Ş</a:t>
            </a:r>
            <a:r>
              <a:rPr sz="1200" b="1" spc="-140" dirty="0" smtClean="0">
                <a:solidFill>
                  <a:srgbClr val="FFFFFF"/>
                </a:solidFill>
                <a:cs typeface="Book Antiqua"/>
              </a:rPr>
              <a:t>LEM</a:t>
            </a:r>
            <a:r>
              <a:rPr lang="tr-TR" sz="1200" b="1" spc="-140" dirty="0">
                <a:solidFill>
                  <a:srgbClr val="FFFFFF"/>
                </a:solidFill>
                <a:cs typeface="Book Antiqua"/>
              </a:rPr>
              <a:t>İ</a:t>
            </a:r>
            <a:endParaRPr sz="1200" dirty="0">
              <a:cs typeface="Book Antiqua"/>
            </a:endParaRPr>
          </a:p>
        </p:txBody>
      </p:sp>
      <p:sp>
        <p:nvSpPr>
          <p:cNvPr id="29" name="object 29"/>
          <p:cNvSpPr/>
          <p:nvPr/>
        </p:nvSpPr>
        <p:spPr>
          <a:xfrm>
            <a:off x="1440000" y="4800600"/>
            <a:ext cx="4320000" cy="58361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0" name="object 30"/>
          <p:cNvSpPr/>
          <p:nvPr/>
        </p:nvSpPr>
        <p:spPr>
          <a:xfrm>
            <a:off x="1440000" y="3923675"/>
            <a:ext cx="4320000" cy="72452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2" name="object 32"/>
          <p:cNvSpPr/>
          <p:nvPr/>
        </p:nvSpPr>
        <p:spPr>
          <a:xfrm>
            <a:off x="1440000" y="2143010"/>
            <a:ext cx="4320000" cy="67473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3" name="object 33"/>
          <p:cNvSpPr txBox="1"/>
          <p:nvPr/>
        </p:nvSpPr>
        <p:spPr>
          <a:xfrm>
            <a:off x="1440000" y="6382385"/>
            <a:ext cx="4320000" cy="45286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sz="1000" dirty="0" err="1" smtClean="0">
                <a:latin typeface="Book Antiqua" panose="02040602050305030304" pitchFamily="18" charset="0"/>
              </a:rPr>
              <a:t>Komisyon</a:t>
            </a:r>
            <a:r>
              <a:rPr lang="tr-TR" sz="1000" dirty="0" smtClean="0">
                <a:latin typeface="Book Antiqua" panose="02040602050305030304" pitchFamily="18" charset="0"/>
              </a:rPr>
              <a:t> tarafından</a:t>
            </a:r>
            <a:r>
              <a:rPr sz="1000" dirty="0" smtClean="0">
                <a:latin typeface="Book Antiqua" panose="02040602050305030304" pitchFamily="18" charset="0"/>
              </a:rPr>
              <a:t> </a:t>
            </a:r>
            <a:r>
              <a:rPr lang="tr-TR" sz="1000" dirty="0" smtClean="0">
                <a:latin typeface="Book Antiqua" panose="02040602050305030304" pitchFamily="18" charset="0"/>
              </a:rPr>
              <a:t>yemek yardımından faydalanacak öğrenciler belirlenir ve ilan edilir.</a:t>
            </a:r>
            <a:endParaRPr lang="tr-TR" sz="1000" dirty="0">
              <a:latin typeface="Book Antiqua" panose="02040602050305030304" pitchFamily="18" charset="0"/>
            </a:endParaRPr>
          </a:p>
        </p:txBody>
      </p:sp>
      <p:sp>
        <p:nvSpPr>
          <p:cNvPr id="34" name="object 34"/>
          <p:cNvSpPr txBox="1"/>
          <p:nvPr/>
        </p:nvSpPr>
        <p:spPr>
          <a:xfrm>
            <a:off x="1440000" y="7010400"/>
            <a:ext cx="4320000" cy="674182"/>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sz="1000" dirty="0" err="1">
                <a:latin typeface="Book Antiqua" panose="02040602050305030304" pitchFamily="18" charset="0"/>
              </a:rPr>
              <a:t>Belgeler</a:t>
            </a:r>
            <a:r>
              <a:rPr sz="1000" dirty="0">
                <a:latin typeface="Book Antiqua" panose="02040602050305030304" pitchFamily="18" charset="0"/>
              </a:rPr>
              <a:t> </a:t>
            </a:r>
            <a:r>
              <a:rPr lang="tr-TR" sz="1000" dirty="0" smtClean="0">
                <a:latin typeface="Book Antiqua" panose="02040602050305030304" pitchFamily="18" charset="0"/>
              </a:rPr>
              <a:t>tamamlanarak tutulan bir tutanakla beraber yemek yardımından faydalanacak öğrenciler </a:t>
            </a:r>
            <a:r>
              <a:rPr sz="1000" dirty="0" err="1" smtClean="0">
                <a:latin typeface="Book Antiqua" panose="02040602050305030304" pitchFamily="18" charset="0"/>
              </a:rPr>
              <a:t>Sağlık</a:t>
            </a:r>
            <a:r>
              <a:rPr lang="tr-TR" sz="1000" dirty="0" smtClean="0">
                <a:latin typeface="Book Antiqua" panose="02040602050305030304" pitchFamily="18" charset="0"/>
              </a:rPr>
              <a:t>,</a:t>
            </a:r>
            <a:r>
              <a:rPr sz="1000" dirty="0" smtClean="0">
                <a:latin typeface="Book Antiqua" panose="02040602050305030304" pitchFamily="18" charset="0"/>
              </a:rPr>
              <a:t> </a:t>
            </a:r>
            <a:r>
              <a:rPr sz="1000" dirty="0">
                <a:latin typeface="Book Antiqua" panose="02040602050305030304" pitchFamily="18" charset="0"/>
              </a:rPr>
              <a:t>Kültür </a:t>
            </a:r>
            <a:r>
              <a:rPr sz="1000" dirty="0" err="1">
                <a:latin typeface="Book Antiqua" panose="02040602050305030304" pitchFamily="18" charset="0"/>
              </a:rPr>
              <a:t>ve</a:t>
            </a:r>
            <a:r>
              <a:rPr sz="1000" dirty="0">
                <a:latin typeface="Book Antiqua" panose="02040602050305030304" pitchFamily="18" charset="0"/>
              </a:rPr>
              <a:t> </a:t>
            </a:r>
            <a:r>
              <a:rPr sz="1000" dirty="0" err="1" smtClean="0">
                <a:latin typeface="Book Antiqua" panose="02040602050305030304" pitchFamily="18" charset="0"/>
              </a:rPr>
              <a:t>Spor</a:t>
            </a:r>
            <a:r>
              <a:rPr sz="1000" dirty="0" smtClean="0">
                <a:latin typeface="Book Antiqua" panose="02040602050305030304" pitchFamily="18" charset="0"/>
              </a:rPr>
              <a:t> </a:t>
            </a:r>
            <a:r>
              <a:rPr lang="tr-TR" sz="1000" dirty="0">
                <a:latin typeface="Book Antiqua" panose="02040602050305030304" pitchFamily="18" charset="0"/>
              </a:rPr>
              <a:t>Dairesi </a:t>
            </a:r>
            <a:r>
              <a:rPr lang="tr-TR" sz="1000" dirty="0" smtClean="0">
                <a:latin typeface="Book Antiqua" panose="02040602050305030304" pitchFamily="18" charset="0"/>
              </a:rPr>
              <a:t>Başkanlığı’na iletilir.</a:t>
            </a:r>
            <a:endParaRPr lang="tr-TR" sz="1000" dirty="0">
              <a:latin typeface="Book Antiqua" panose="02040602050305030304" pitchFamily="18" charset="0"/>
            </a:endParaRPr>
          </a:p>
        </p:txBody>
      </p:sp>
      <p:sp>
        <p:nvSpPr>
          <p:cNvPr id="35" name="object 35"/>
          <p:cNvSpPr txBox="1"/>
          <p:nvPr/>
        </p:nvSpPr>
        <p:spPr>
          <a:xfrm>
            <a:off x="1440000" y="4122980"/>
            <a:ext cx="4320000" cy="328936"/>
          </a:xfrm>
          <a:prstGeom prst="rect">
            <a:avLst/>
          </a:prstGeom>
        </p:spPr>
        <p:txBody>
          <a:bodyPr vert="horz" wrap="square" lIns="0" tIns="5715" rIns="0" bIns="0" rtlCol="0">
            <a:spAutoFit/>
          </a:bodyPr>
          <a:lstStyle/>
          <a:p>
            <a:pPr marL="12700" marR="5080" algn="ctr">
              <a:lnSpc>
                <a:spcPct val="105000"/>
              </a:lnSpc>
              <a:spcBef>
                <a:spcPts val="45"/>
              </a:spcBef>
            </a:pPr>
            <a:r>
              <a:rPr lang="tr-TR" sz="1000" b="1" spc="5" dirty="0" smtClean="0">
                <a:latin typeface="Book Antiqua"/>
                <a:cs typeface="Book Antiqua"/>
              </a:rPr>
              <a:t>Öğrenci </a:t>
            </a:r>
            <a:r>
              <a:rPr lang="tr-TR" sz="1000" b="1" spc="10" dirty="0" smtClean="0">
                <a:latin typeface="Book Antiqua"/>
                <a:cs typeface="Book Antiqua"/>
              </a:rPr>
              <a:t>yemek </a:t>
            </a:r>
            <a:r>
              <a:rPr lang="tr-TR" sz="1000" b="1" spc="5" dirty="0" smtClean="0">
                <a:latin typeface="Book Antiqua"/>
                <a:cs typeface="Book Antiqua"/>
              </a:rPr>
              <a:t>yardımı için </a:t>
            </a:r>
            <a:r>
              <a:rPr lang="tr-TR" sz="1000" b="1" spc="-20" dirty="0" smtClean="0">
                <a:latin typeface="Book Antiqua"/>
                <a:cs typeface="Book Antiqua"/>
              </a:rPr>
              <a:t>başvurularını </a:t>
            </a:r>
            <a:r>
              <a:rPr lang="tr-TR" sz="1000" b="1" spc="10" dirty="0" smtClean="0">
                <a:latin typeface="Book Antiqua"/>
                <a:cs typeface="Book Antiqua"/>
              </a:rPr>
              <a:t>istenen </a:t>
            </a:r>
            <a:r>
              <a:rPr lang="tr-TR" sz="1000" b="1" spc="5" dirty="0" smtClean="0">
                <a:latin typeface="Book Antiqua"/>
                <a:cs typeface="Book Antiqua"/>
              </a:rPr>
              <a:t>evraklar ile birlikte </a:t>
            </a:r>
            <a:r>
              <a:rPr lang="tr-TR" sz="1000" b="1" spc="10" dirty="0" smtClean="0">
                <a:latin typeface="Book Antiqua"/>
                <a:cs typeface="Book Antiqua"/>
              </a:rPr>
              <a:t>(komisyonda </a:t>
            </a:r>
            <a:r>
              <a:rPr lang="tr-TR" sz="1000" b="1" spc="-30" dirty="0" smtClean="0">
                <a:latin typeface="Book Antiqua"/>
                <a:cs typeface="Book Antiqua"/>
              </a:rPr>
              <a:t>görüşülmek </a:t>
            </a:r>
            <a:r>
              <a:rPr lang="tr-TR" sz="1000" b="1" spc="10" dirty="0" smtClean="0">
                <a:latin typeface="Book Antiqua"/>
                <a:cs typeface="Book Antiqua"/>
              </a:rPr>
              <a:t>üzere) </a:t>
            </a:r>
            <a:r>
              <a:rPr lang="tr-TR" sz="1000" b="1" dirty="0" smtClean="0">
                <a:latin typeface="Book Antiqua"/>
                <a:cs typeface="Book Antiqua"/>
              </a:rPr>
              <a:t>öğrenci işleri </a:t>
            </a:r>
            <a:r>
              <a:rPr lang="tr-TR" sz="1000" b="1" spc="5" dirty="0" smtClean="0">
                <a:latin typeface="Book Antiqua"/>
                <a:cs typeface="Book Antiqua"/>
              </a:rPr>
              <a:t>birimine yapar.</a:t>
            </a:r>
            <a:endParaRPr lang="tr-TR" sz="1000" dirty="0">
              <a:latin typeface="Book Antiqua"/>
              <a:cs typeface="Book Antiqua"/>
            </a:endParaRPr>
          </a:p>
        </p:txBody>
      </p:sp>
      <p:sp>
        <p:nvSpPr>
          <p:cNvPr id="36" name="object 36"/>
          <p:cNvSpPr txBox="1"/>
          <p:nvPr/>
        </p:nvSpPr>
        <p:spPr>
          <a:xfrm>
            <a:off x="1440000" y="4942205"/>
            <a:ext cx="4320000" cy="328295"/>
          </a:xfrm>
          <a:prstGeom prst="rect">
            <a:avLst/>
          </a:prstGeom>
        </p:spPr>
        <p:txBody>
          <a:bodyPr vert="horz" wrap="square" lIns="0" tIns="20320" rIns="0" bIns="0" rtlCol="0">
            <a:spAutoFit/>
          </a:bodyPr>
          <a:lstStyle/>
          <a:p>
            <a:pPr algn="ctr">
              <a:lnSpc>
                <a:spcPct val="100000"/>
              </a:lnSpc>
              <a:spcBef>
                <a:spcPts val="160"/>
              </a:spcBef>
            </a:pPr>
            <a:r>
              <a:rPr sz="1000" b="1" spc="10" dirty="0" err="1" smtClean="0">
                <a:latin typeface="Book Antiqua"/>
                <a:cs typeface="Book Antiqua"/>
              </a:rPr>
              <a:t>Komisyon</a:t>
            </a:r>
            <a:r>
              <a:rPr lang="tr-TR" sz="1000" b="1" spc="10" dirty="0" smtClean="0">
                <a:latin typeface="Book Antiqua"/>
                <a:cs typeface="Book Antiqua"/>
              </a:rPr>
              <a:t> tarafından</a:t>
            </a:r>
            <a:r>
              <a:rPr sz="1000" b="1" spc="10" dirty="0" smtClean="0">
                <a:latin typeface="Book Antiqua"/>
                <a:cs typeface="Book Antiqua"/>
              </a:rPr>
              <a:t> </a:t>
            </a:r>
            <a:r>
              <a:rPr lang="tr-TR" sz="1000" b="1" spc="5" dirty="0" smtClean="0">
                <a:latin typeface="Book Antiqua"/>
                <a:cs typeface="Book Antiqua"/>
              </a:rPr>
              <a:t>belirlenen </a:t>
            </a:r>
            <a:r>
              <a:rPr lang="tr-TR" sz="1000" b="1" dirty="0" smtClean="0">
                <a:latin typeface="Book Antiqua"/>
                <a:cs typeface="Book Antiqua"/>
              </a:rPr>
              <a:t>ve ilan edilen günde öğrenciler</a:t>
            </a:r>
            <a:r>
              <a:rPr lang="tr-TR" sz="1000" dirty="0" smtClean="0">
                <a:latin typeface="Book Antiqua"/>
                <a:cs typeface="Book Antiqua"/>
              </a:rPr>
              <a:t> </a:t>
            </a:r>
            <a:r>
              <a:rPr lang="tr-TR" sz="1000" b="1" dirty="0" smtClean="0">
                <a:latin typeface="Book Antiqua"/>
                <a:cs typeface="Book Antiqua"/>
              </a:rPr>
              <a:t>mülakatla değerlendirilir.</a:t>
            </a:r>
            <a:endParaRPr lang="tr-TR" sz="1000" dirty="0">
              <a:latin typeface="Book Antiqua"/>
              <a:cs typeface="Book Antiqua"/>
            </a:endParaRPr>
          </a:p>
        </p:txBody>
      </p:sp>
      <p:sp>
        <p:nvSpPr>
          <p:cNvPr id="37" name="object 37"/>
          <p:cNvSpPr txBox="1"/>
          <p:nvPr/>
        </p:nvSpPr>
        <p:spPr>
          <a:xfrm>
            <a:off x="1440000" y="3121127"/>
            <a:ext cx="4320000" cy="499169"/>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Dekanlık tarafından yemek yardımından faydalanacak öğrencileri seçmek için komisyon oluşturulur.</a:t>
            </a:r>
            <a:endParaRPr lang="tr-TR" sz="1000" dirty="0">
              <a:latin typeface="Book Antiqua" panose="02040602050305030304" pitchFamily="18" charset="0"/>
            </a:endParaRPr>
          </a:p>
        </p:txBody>
      </p:sp>
      <p:sp>
        <p:nvSpPr>
          <p:cNvPr id="38" name="object 38"/>
          <p:cNvSpPr txBox="1"/>
          <p:nvPr/>
        </p:nvSpPr>
        <p:spPr>
          <a:xfrm>
            <a:off x="1440000" y="2197100"/>
            <a:ext cx="4320000" cy="328936"/>
          </a:xfrm>
          <a:prstGeom prst="rect">
            <a:avLst/>
          </a:prstGeom>
        </p:spPr>
        <p:txBody>
          <a:bodyPr vert="horz" wrap="square" lIns="0" tIns="5715" rIns="0" bIns="0" rtlCol="0">
            <a:spAutoFit/>
          </a:bodyPr>
          <a:lstStyle/>
          <a:p>
            <a:pPr marL="12700" marR="5080" algn="ctr">
              <a:lnSpc>
                <a:spcPct val="105100"/>
              </a:lnSpc>
              <a:spcBef>
                <a:spcPts val="45"/>
              </a:spcBef>
            </a:pPr>
            <a:r>
              <a:rPr sz="1000" b="1" spc="5" dirty="0" err="1" smtClean="0">
                <a:latin typeface="Book Antiqua"/>
                <a:cs typeface="Book Antiqua"/>
              </a:rPr>
              <a:t>Sağlık</a:t>
            </a:r>
            <a:r>
              <a:rPr lang="tr-TR" sz="1000" b="1" spc="5" dirty="0" smtClean="0">
                <a:latin typeface="Book Antiqua"/>
                <a:cs typeface="Book Antiqua"/>
              </a:rPr>
              <a:t>,</a:t>
            </a:r>
            <a:r>
              <a:rPr sz="1000" b="1" spc="5" dirty="0" smtClean="0">
                <a:latin typeface="Book Antiqua"/>
                <a:cs typeface="Book Antiqua"/>
              </a:rPr>
              <a:t> </a:t>
            </a:r>
            <a:r>
              <a:rPr sz="1000" b="1" spc="10" dirty="0">
                <a:latin typeface="Book Antiqua"/>
                <a:cs typeface="Book Antiqua"/>
              </a:rPr>
              <a:t>Kültür </a:t>
            </a:r>
            <a:r>
              <a:rPr sz="1000" b="1" spc="5" dirty="0" err="1">
                <a:latin typeface="Book Antiqua"/>
                <a:cs typeface="Book Antiqua"/>
              </a:rPr>
              <a:t>ve</a:t>
            </a:r>
            <a:r>
              <a:rPr sz="1000" b="1" spc="5" dirty="0">
                <a:latin typeface="Book Antiqua"/>
                <a:cs typeface="Book Antiqua"/>
              </a:rPr>
              <a:t> </a:t>
            </a:r>
            <a:r>
              <a:rPr lang="tr-TR" sz="1000" b="1" spc="5" dirty="0">
                <a:latin typeface="Book Antiqua"/>
                <a:cs typeface="Book Antiqua"/>
              </a:rPr>
              <a:t>Spor Dairesi </a:t>
            </a:r>
            <a:r>
              <a:rPr lang="tr-TR" sz="1000" b="1" spc="-15" dirty="0" smtClean="0">
                <a:latin typeface="Book Antiqua"/>
                <a:cs typeface="Book Antiqua"/>
              </a:rPr>
              <a:t>Başkanlığı’ndan </a:t>
            </a:r>
            <a:r>
              <a:rPr lang="tr-TR" sz="1000" b="1" spc="5" dirty="0" smtClean="0">
                <a:latin typeface="Book Antiqua"/>
                <a:cs typeface="Book Antiqua"/>
              </a:rPr>
              <a:t>gelen </a:t>
            </a:r>
            <a:r>
              <a:rPr lang="tr-TR" sz="1000" b="1" spc="15" dirty="0" smtClean="0">
                <a:latin typeface="Book Antiqua"/>
                <a:cs typeface="Book Antiqua"/>
              </a:rPr>
              <a:t>yemek </a:t>
            </a:r>
            <a:r>
              <a:rPr lang="tr-TR" sz="1000" b="1" spc="5" dirty="0" smtClean="0">
                <a:latin typeface="Book Antiqua"/>
                <a:cs typeface="Book Antiqua"/>
              </a:rPr>
              <a:t>yardımı </a:t>
            </a:r>
            <a:r>
              <a:rPr lang="tr-TR" sz="1000" b="1" spc="10" dirty="0" smtClean="0">
                <a:latin typeface="Book Antiqua"/>
                <a:cs typeface="Book Antiqua"/>
              </a:rPr>
              <a:t>kontenjanları </a:t>
            </a:r>
            <a:r>
              <a:rPr lang="tr-TR" sz="1000" b="1" spc="5" dirty="0" smtClean="0">
                <a:latin typeface="Book Antiqua"/>
                <a:cs typeface="Book Antiqua"/>
              </a:rPr>
              <a:t>ve </a:t>
            </a:r>
            <a:r>
              <a:rPr lang="tr-TR" sz="1000" b="1" spc="10" dirty="0" smtClean="0">
                <a:latin typeface="Book Antiqua"/>
                <a:cs typeface="Book Antiqua"/>
              </a:rPr>
              <a:t>yemek </a:t>
            </a:r>
            <a:r>
              <a:rPr lang="tr-TR" sz="1000" b="1" dirty="0" smtClean="0">
                <a:latin typeface="Book Antiqua"/>
                <a:cs typeface="Book Antiqua"/>
              </a:rPr>
              <a:t>yardımı ile ilgili bilgiler </a:t>
            </a:r>
            <a:r>
              <a:rPr lang="tr-TR" sz="1000" b="1" spc="5" dirty="0" smtClean="0">
                <a:latin typeface="Book Antiqua"/>
                <a:cs typeface="Book Antiqua"/>
              </a:rPr>
              <a:t>öğrencilere</a:t>
            </a:r>
            <a:r>
              <a:rPr lang="tr-TR" sz="1000" b="1" spc="15" dirty="0" smtClean="0">
                <a:latin typeface="Book Antiqua"/>
                <a:cs typeface="Book Antiqua"/>
              </a:rPr>
              <a:t> </a:t>
            </a:r>
            <a:r>
              <a:rPr lang="tr-TR" sz="1000" b="1" spc="5" dirty="0" smtClean="0">
                <a:latin typeface="Book Antiqua"/>
                <a:cs typeface="Book Antiqua"/>
              </a:rPr>
              <a:t>duyurulur.</a:t>
            </a:r>
            <a:endParaRPr lang="tr-TR" sz="1000" dirty="0">
              <a:latin typeface="Book Antiqua"/>
              <a:cs typeface="Book Antiqua"/>
            </a:endParaRPr>
          </a:p>
        </p:txBody>
      </p:sp>
      <p:sp>
        <p:nvSpPr>
          <p:cNvPr id="39" name="object 39"/>
          <p:cNvSpPr/>
          <p:nvPr/>
        </p:nvSpPr>
        <p:spPr>
          <a:xfrm>
            <a:off x="1440000" y="7924801"/>
            <a:ext cx="4320000" cy="355540"/>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40" name="object 40"/>
          <p:cNvSpPr txBox="1"/>
          <p:nvPr/>
        </p:nvSpPr>
        <p:spPr>
          <a:xfrm>
            <a:off x="1440000" y="8040015"/>
            <a:ext cx="4320000"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spc="-95" dirty="0">
                <a:solidFill>
                  <a:srgbClr val="FFFFFF"/>
                </a:solidFill>
                <a:cs typeface="Book Antiqua"/>
              </a:rPr>
              <a:t>İŞ</a:t>
            </a:r>
            <a:r>
              <a:rPr sz="1200" b="1" spc="-95" dirty="0" smtClean="0">
                <a:solidFill>
                  <a:srgbClr val="FFFFFF"/>
                </a:solidFill>
                <a:cs typeface="Book Antiqua"/>
              </a:rPr>
              <a:t>LEM</a:t>
            </a:r>
            <a:r>
              <a:rPr sz="1200" b="1" spc="-105" dirty="0" smtClean="0">
                <a:solidFill>
                  <a:srgbClr val="FFFFFF"/>
                </a:solidFill>
                <a:cs typeface="Book Antiqua"/>
              </a:rPr>
              <a:t> </a:t>
            </a:r>
            <a:r>
              <a:rPr sz="1200" b="1" spc="-10" dirty="0">
                <a:solidFill>
                  <a:srgbClr val="FFFFFF"/>
                </a:solidFill>
                <a:cs typeface="Book Antiqua"/>
              </a:rPr>
              <a:t>SONU</a:t>
            </a:r>
            <a:endParaRPr sz="1200" dirty="0">
              <a:cs typeface="Book Antiqua"/>
            </a:endParaRPr>
          </a:p>
        </p:txBody>
      </p:sp>
      <p:cxnSp>
        <p:nvCxnSpPr>
          <p:cNvPr id="45" name="Düz Ok Bağlayıcısı 44"/>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6" name="Düz Ok Bağlayıcısı 45"/>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o 19"/>
          <p:cNvGraphicFramePr>
            <a:graphicFrameLocks noGrp="1"/>
          </p:cNvGraphicFramePr>
          <p:nvPr>
            <p:extLst>
              <p:ext uri="{D42A27DB-BD31-4B8C-83A1-F6EECF244321}">
                <p14:modId xmlns:p14="http://schemas.microsoft.com/office/powerpoint/2010/main" val="4017241489"/>
              </p:ext>
            </p:extLst>
          </p:nvPr>
        </p:nvGraphicFramePr>
        <p:xfrm>
          <a:off x="304800" y="125690"/>
          <a:ext cx="6172200" cy="92844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294995">
                  <a:extLst>
                    <a:ext uri="{9D8B030D-6E8A-4147-A177-3AD203B41FA5}">
                      <a16:colId xmlns:a16="http://schemas.microsoft.com/office/drawing/2014/main" val="1988391275"/>
                    </a:ext>
                  </a:extLst>
                </a:gridCol>
                <a:gridCol w="990600">
                  <a:extLst>
                    <a:ext uri="{9D8B030D-6E8A-4147-A177-3AD203B41FA5}">
                      <a16:colId xmlns:a16="http://schemas.microsoft.com/office/drawing/2014/main" val="3776322974"/>
                    </a:ext>
                  </a:extLst>
                </a:gridCol>
                <a:gridCol w="914400">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Yemek Yardımı Verilmesi İş Akış Süreci</a:t>
                      </a:r>
                      <a:r>
                        <a:rPr lang="tr-TR" sz="1100" baseline="0" dirty="0" smtClean="0">
                          <a:latin typeface="Times New Roman" panose="02020603050405020304" pitchFamily="18" charset="0"/>
                          <a:cs typeface="Times New Roman" panose="02020603050405020304" pitchFamily="18" charset="0"/>
                        </a:rPr>
                        <a:t> </a:t>
                      </a:r>
                      <a:r>
                        <a:rPr lang="tr-TR" sz="1100" dirty="0" smtClean="0">
                          <a:latin typeface="Times New Roman" panose="02020603050405020304" pitchFamily="18" charset="0"/>
                          <a:cs typeface="Times New Roman" panose="02020603050405020304" pitchFamily="18" charset="0"/>
                        </a:rPr>
                        <a:t>(Öğrenci İşleri Birimi-Burs Komisyonu)</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KYS-İA-232</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2" name="Resim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64" y="155604"/>
            <a:ext cx="854075" cy="827405"/>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3161029" y="1477391"/>
            <a:ext cx="0" cy="175895"/>
          </a:xfrm>
          <a:custGeom>
            <a:avLst/>
            <a:gdLst/>
            <a:ahLst/>
            <a:cxnLst/>
            <a:rect l="l" t="t" r="r" b="b"/>
            <a:pathLst>
              <a:path h="175894">
                <a:moveTo>
                  <a:pt x="0" y="0"/>
                </a:moveTo>
                <a:lnTo>
                  <a:pt x="0" y="175386"/>
                </a:lnTo>
              </a:path>
            </a:pathLst>
          </a:custGeom>
          <a:ln w="25146">
            <a:solidFill>
              <a:srgbClr val="375F92"/>
            </a:solidFill>
          </a:ln>
        </p:spPr>
        <p:txBody>
          <a:bodyPr wrap="square" lIns="0" tIns="0" rIns="0" bIns="0" rtlCol="0"/>
          <a:lstStyle/>
          <a:p>
            <a:endParaRPr/>
          </a:p>
        </p:txBody>
      </p:sp>
      <p:sp>
        <p:nvSpPr>
          <p:cNvPr id="6" name="object 6"/>
          <p:cNvSpPr/>
          <p:nvPr/>
        </p:nvSpPr>
        <p:spPr>
          <a:xfrm>
            <a:off x="3116960" y="1584452"/>
            <a:ext cx="88265" cy="68580"/>
          </a:xfrm>
          <a:custGeom>
            <a:avLst/>
            <a:gdLst/>
            <a:ahLst/>
            <a:cxnLst/>
            <a:rect l="l" t="t" r="r" b="b"/>
            <a:pathLst>
              <a:path w="88264" h="68580">
                <a:moveTo>
                  <a:pt x="0" y="0"/>
                </a:moveTo>
                <a:lnTo>
                  <a:pt x="44068" y="68325"/>
                </a:lnTo>
                <a:lnTo>
                  <a:pt x="88011" y="0"/>
                </a:lnTo>
              </a:path>
            </a:pathLst>
          </a:custGeom>
          <a:ln w="25146">
            <a:solidFill>
              <a:srgbClr val="375F92"/>
            </a:solidFill>
          </a:ln>
        </p:spPr>
        <p:txBody>
          <a:bodyPr wrap="square" lIns="0" tIns="0" rIns="0" bIns="0" rtlCol="0"/>
          <a:lstStyle/>
          <a:p>
            <a:endParaRPr/>
          </a:p>
        </p:txBody>
      </p:sp>
      <p:sp>
        <p:nvSpPr>
          <p:cNvPr id="7" name="object 7"/>
          <p:cNvSpPr/>
          <p:nvPr/>
        </p:nvSpPr>
        <p:spPr>
          <a:xfrm>
            <a:off x="1047621" y="1282148"/>
            <a:ext cx="4556124" cy="342259"/>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8" name="object 8"/>
          <p:cNvSpPr txBox="1"/>
          <p:nvPr/>
        </p:nvSpPr>
        <p:spPr>
          <a:xfrm>
            <a:off x="1399984" y="1206815"/>
            <a:ext cx="3682176" cy="394980"/>
          </a:xfrm>
          <a:prstGeom prst="rect">
            <a:avLst/>
          </a:prstGeom>
        </p:spPr>
        <p:txBody>
          <a:bodyPr vert="horz" wrap="square" lIns="0" tIns="12700" rIns="0" bIns="0" rtlCol="0">
            <a:spAutoFit/>
          </a:bodyPr>
          <a:lstStyle/>
          <a:p>
            <a:pPr marL="12700" algn="ctr">
              <a:lnSpc>
                <a:spcPct val="100000"/>
              </a:lnSpc>
              <a:spcBef>
                <a:spcPts val="100"/>
              </a:spcBef>
            </a:pPr>
            <a:endParaRPr lang="tr-TR" sz="1200" b="1" dirty="0" smtClean="0">
              <a:solidFill>
                <a:srgbClr val="FFFFFF"/>
              </a:solidFill>
              <a:latin typeface="Book Antiqua"/>
              <a:cs typeface="Book Antiqua"/>
            </a:endParaRPr>
          </a:p>
          <a:p>
            <a:pPr marL="12700" algn="ctr">
              <a:lnSpc>
                <a:spcPct val="100000"/>
              </a:lnSpc>
              <a:spcBef>
                <a:spcPts val="100"/>
              </a:spcBef>
            </a:pPr>
            <a:r>
              <a:rPr lang="tr-TR" sz="1200" b="1" dirty="0" smtClean="0">
                <a:solidFill>
                  <a:srgbClr val="FFFFFF"/>
                </a:solidFill>
                <a:latin typeface="Book Antiqua"/>
                <a:cs typeface="Book Antiqua"/>
              </a:rPr>
              <a:t>EK DERS</a:t>
            </a:r>
            <a:r>
              <a:rPr sz="1200" b="1" dirty="0" smtClean="0">
                <a:solidFill>
                  <a:srgbClr val="FFFFFF"/>
                </a:solidFill>
                <a:latin typeface="Book Antiqua"/>
                <a:cs typeface="Book Antiqua"/>
              </a:rPr>
              <a:t> </a:t>
            </a:r>
            <a:r>
              <a:rPr sz="1200" b="1" dirty="0">
                <a:solidFill>
                  <a:srgbClr val="FFFFFF"/>
                </a:solidFill>
                <a:latin typeface="Book Antiqua"/>
                <a:cs typeface="Book Antiqua"/>
              </a:rPr>
              <a:t>ÜCRET</a:t>
            </a:r>
            <a:r>
              <a:rPr lang="tr-TR" sz="1200" b="1" dirty="0">
                <a:solidFill>
                  <a:srgbClr val="FFFFFF"/>
                </a:solidFill>
                <a:latin typeface="Book Antiqua"/>
                <a:cs typeface="Book Antiqua"/>
              </a:rPr>
              <a:t>İ</a:t>
            </a:r>
            <a:r>
              <a:rPr sz="1200" b="1" dirty="0">
                <a:solidFill>
                  <a:srgbClr val="FFFFFF"/>
                </a:solidFill>
                <a:latin typeface="Book Antiqua"/>
                <a:cs typeface="Book Antiqua"/>
              </a:rPr>
              <a:t> </a:t>
            </a:r>
            <a:r>
              <a:rPr lang="tr-TR" sz="1200" b="1" dirty="0">
                <a:solidFill>
                  <a:srgbClr val="FFFFFF"/>
                </a:solidFill>
                <a:latin typeface="Book Antiqua"/>
                <a:cs typeface="Book Antiqua"/>
              </a:rPr>
              <a:t>İŞ</a:t>
            </a:r>
            <a:r>
              <a:rPr sz="1200" b="1" dirty="0">
                <a:solidFill>
                  <a:srgbClr val="FFFFFF"/>
                </a:solidFill>
                <a:latin typeface="Book Antiqua"/>
                <a:cs typeface="Book Antiqua"/>
              </a:rPr>
              <a:t>LEMLER</a:t>
            </a:r>
            <a:r>
              <a:rPr lang="tr-TR" sz="1200" b="1" dirty="0">
                <a:solidFill>
                  <a:srgbClr val="FFFFFF"/>
                </a:solidFill>
                <a:latin typeface="Book Antiqua"/>
                <a:cs typeface="Book Antiqua"/>
              </a:rPr>
              <a:t>İ</a:t>
            </a:r>
            <a:r>
              <a:rPr sz="1200" b="1" dirty="0">
                <a:solidFill>
                  <a:srgbClr val="FFFFFF"/>
                </a:solidFill>
                <a:latin typeface="Book Antiqua"/>
                <a:cs typeface="Book Antiqua"/>
              </a:rPr>
              <a:t> SÜREC</a:t>
            </a:r>
            <a:r>
              <a:rPr lang="tr-TR" sz="1200" b="1" dirty="0">
                <a:solidFill>
                  <a:srgbClr val="FFFFFF"/>
                </a:solidFill>
                <a:latin typeface="Book Antiqua"/>
                <a:cs typeface="Book Antiqua"/>
              </a:rPr>
              <a:t>İ</a:t>
            </a:r>
            <a:endParaRPr sz="1200" dirty="0">
              <a:latin typeface="Book Antiqua"/>
              <a:cs typeface="Book Antiqua"/>
            </a:endParaRPr>
          </a:p>
        </p:txBody>
      </p:sp>
      <p:sp>
        <p:nvSpPr>
          <p:cNvPr id="9" name="object 9"/>
          <p:cNvSpPr/>
          <p:nvPr/>
        </p:nvSpPr>
        <p:spPr>
          <a:xfrm>
            <a:off x="2488690" y="8064568"/>
            <a:ext cx="1715771" cy="268786"/>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0" name="object 10"/>
          <p:cNvSpPr/>
          <p:nvPr/>
        </p:nvSpPr>
        <p:spPr>
          <a:xfrm>
            <a:off x="1734880" y="5569010"/>
            <a:ext cx="3118866" cy="569087"/>
          </a:xfrm>
          <a:prstGeom prst="rect">
            <a:avLst/>
          </a:prstGeom>
          <a:blipFill>
            <a:blip r:embed="rId3" cstate="print"/>
            <a:stretch>
              <a:fillRect/>
            </a:stretch>
          </a:blipFill>
        </p:spPr>
        <p:txBody>
          <a:bodyPr wrap="square" lIns="0" tIns="0" rIns="0" bIns="0" rtlCol="0"/>
          <a:lstStyle/>
          <a:p>
            <a:pPr algn="ctr"/>
            <a:endParaRPr lang="tr-TR" sz="1000" b="1" dirty="0" smtClean="0">
              <a:latin typeface="Book Antiqua" panose="02040602050305030304" pitchFamily="18" charset="0"/>
            </a:endParaRPr>
          </a:p>
          <a:p>
            <a:pPr algn="ctr"/>
            <a:r>
              <a:rPr lang="tr-TR" sz="1000" b="1" dirty="0" smtClean="0">
                <a:latin typeface="Book Antiqua" panose="02040602050305030304" pitchFamily="18" charset="0"/>
              </a:rPr>
              <a:t>Hazırlanan yapılan bordrolar doğru ise;</a:t>
            </a:r>
            <a:endParaRPr lang="tr-TR" sz="1000" b="1" dirty="0">
              <a:latin typeface="Book Antiqua" panose="02040602050305030304" pitchFamily="18" charset="0"/>
            </a:endParaRPr>
          </a:p>
        </p:txBody>
      </p:sp>
      <p:sp>
        <p:nvSpPr>
          <p:cNvPr id="11" name="object 11"/>
          <p:cNvSpPr/>
          <p:nvPr/>
        </p:nvSpPr>
        <p:spPr>
          <a:xfrm>
            <a:off x="3232785" y="5450713"/>
            <a:ext cx="0" cy="192405"/>
          </a:xfrm>
          <a:custGeom>
            <a:avLst/>
            <a:gdLst/>
            <a:ahLst/>
            <a:cxnLst/>
            <a:rect l="l" t="t" r="r" b="b"/>
            <a:pathLst>
              <a:path h="192404">
                <a:moveTo>
                  <a:pt x="0" y="0"/>
                </a:moveTo>
                <a:lnTo>
                  <a:pt x="0" y="192024"/>
                </a:lnTo>
              </a:path>
            </a:pathLst>
          </a:custGeom>
          <a:ln w="25146">
            <a:solidFill>
              <a:srgbClr val="375F92"/>
            </a:solidFill>
          </a:ln>
        </p:spPr>
        <p:txBody>
          <a:bodyPr wrap="square" lIns="0" tIns="0" rIns="0" bIns="0" rtlCol="0"/>
          <a:lstStyle/>
          <a:p>
            <a:endParaRPr/>
          </a:p>
        </p:txBody>
      </p:sp>
      <p:sp>
        <p:nvSpPr>
          <p:cNvPr id="17" name="object 17"/>
          <p:cNvSpPr/>
          <p:nvPr/>
        </p:nvSpPr>
        <p:spPr>
          <a:xfrm>
            <a:off x="1022476" y="1654416"/>
            <a:ext cx="4556125" cy="592848"/>
          </a:xfrm>
          <a:prstGeom prst="rect">
            <a:avLst/>
          </a:prstGeom>
          <a:solidFill>
            <a:schemeClr val="tx2">
              <a:lumMod val="40000"/>
              <a:lumOff val="60000"/>
            </a:schemeClr>
          </a:solidFill>
        </p:spPr>
        <p:txBody>
          <a:bodyPr wrap="square" lIns="0" tIns="0" rIns="0" bIns="0" rtlCol="0"/>
          <a:lstStyle/>
          <a:p>
            <a:pPr algn="ctr"/>
            <a:endParaRPr sz="1100" b="1"/>
          </a:p>
        </p:txBody>
      </p:sp>
      <p:sp>
        <p:nvSpPr>
          <p:cNvPr id="18" name="object 18"/>
          <p:cNvSpPr txBox="1"/>
          <p:nvPr/>
        </p:nvSpPr>
        <p:spPr>
          <a:xfrm>
            <a:off x="1089406" y="1692487"/>
            <a:ext cx="4301490" cy="502189"/>
          </a:xfrm>
          <a:prstGeom prst="rect">
            <a:avLst/>
          </a:prstGeom>
        </p:spPr>
        <p:txBody>
          <a:bodyPr vert="horz" wrap="square" lIns="0" tIns="12700" rIns="0" bIns="0" rtlCol="0">
            <a:spAutoFit/>
          </a:bodyPr>
          <a:lstStyle/>
          <a:p>
            <a:pPr marL="386080" marR="5080" indent="-374015" algn="ctr">
              <a:lnSpc>
                <a:spcPct val="105600"/>
              </a:lnSpc>
              <a:spcBef>
                <a:spcPts val="100"/>
              </a:spcBef>
            </a:pPr>
            <a:r>
              <a:rPr lang="tr-TR" sz="1000" b="1" dirty="0" smtClean="0">
                <a:latin typeface="Book Antiqua" panose="02040602050305030304" pitchFamily="18" charset="0"/>
                <a:cs typeface="Book Antiqua"/>
              </a:rPr>
              <a:t>Akademik takvime uygun olarak dönem başında, bölüm başkanlıkları tarafından verilecek dersler ve bu dersleri verecek öğretim elemanları belirlenir.</a:t>
            </a:r>
            <a:endParaRPr lang="tr-TR" sz="1000" dirty="0">
              <a:latin typeface="Book Antiqua" panose="02040602050305030304" pitchFamily="18" charset="0"/>
              <a:cs typeface="Book Antiqua"/>
            </a:endParaRPr>
          </a:p>
        </p:txBody>
      </p:sp>
      <p:sp>
        <p:nvSpPr>
          <p:cNvPr id="20" name="object 20"/>
          <p:cNvSpPr/>
          <p:nvPr/>
        </p:nvSpPr>
        <p:spPr>
          <a:xfrm>
            <a:off x="1463227" y="6105959"/>
            <a:ext cx="3707257" cy="655351"/>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3226816" y="6989826"/>
            <a:ext cx="0" cy="107314"/>
          </a:xfrm>
          <a:custGeom>
            <a:avLst/>
            <a:gdLst/>
            <a:ahLst/>
            <a:cxnLst/>
            <a:rect l="l" t="t" r="r" b="b"/>
            <a:pathLst>
              <a:path h="107315">
                <a:moveTo>
                  <a:pt x="0" y="0"/>
                </a:moveTo>
                <a:lnTo>
                  <a:pt x="0" y="107061"/>
                </a:lnTo>
              </a:path>
            </a:pathLst>
          </a:custGeom>
          <a:ln w="25146">
            <a:solidFill>
              <a:srgbClr val="375F92"/>
            </a:solidFill>
          </a:ln>
        </p:spPr>
        <p:txBody>
          <a:bodyPr wrap="square" lIns="0" tIns="0" rIns="0" bIns="0" rtlCol="0"/>
          <a:lstStyle/>
          <a:p>
            <a:endParaRPr/>
          </a:p>
        </p:txBody>
      </p:sp>
      <p:sp>
        <p:nvSpPr>
          <p:cNvPr id="22" name="object 22"/>
          <p:cNvSpPr/>
          <p:nvPr/>
        </p:nvSpPr>
        <p:spPr>
          <a:xfrm>
            <a:off x="3181985" y="7055993"/>
            <a:ext cx="88265" cy="68580"/>
          </a:xfrm>
          <a:custGeom>
            <a:avLst/>
            <a:gdLst/>
            <a:ahLst/>
            <a:cxnLst/>
            <a:rect l="l" t="t" r="r" b="b"/>
            <a:pathLst>
              <a:path w="88264" h="68579">
                <a:moveTo>
                  <a:pt x="88137" y="0"/>
                </a:moveTo>
                <a:lnTo>
                  <a:pt x="44068" y="68452"/>
                </a:lnTo>
                <a:lnTo>
                  <a:pt x="0" y="0"/>
                </a:lnTo>
              </a:path>
            </a:pathLst>
          </a:custGeom>
          <a:ln w="25146">
            <a:solidFill>
              <a:srgbClr val="375F92"/>
            </a:solidFill>
          </a:ln>
        </p:spPr>
        <p:txBody>
          <a:bodyPr wrap="square" lIns="0" tIns="0" rIns="0" bIns="0" rtlCol="0"/>
          <a:lstStyle/>
          <a:p>
            <a:endParaRPr/>
          </a:p>
        </p:txBody>
      </p:sp>
      <p:sp>
        <p:nvSpPr>
          <p:cNvPr id="23" name="object 23"/>
          <p:cNvSpPr/>
          <p:nvPr/>
        </p:nvSpPr>
        <p:spPr>
          <a:xfrm>
            <a:off x="3191129" y="2123313"/>
            <a:ext cx="0" cy="168275"/>
          </a:xfrm>
          <a:custGeom>
            <a:avLst/>
            <a:gdLst/>
            <a:ahLst/>
            <a:cxnLst/>
            <a:rect l="l" t="t" r="r" b="b"/>
            <a:pathLst>
              <a:path h="168275">
                <a:moveTo>
                  <a:pt x="0" y="0"/>
                </a:moveTo>
                <a:lnTo>
                  <a:pt x="0" y="168020"/>
                </a:lnTo>
              </a:path>
            </a:pathLst>
          </a:custGeom>
          <a:ln w="25146">
            <a:solidFill>
              <a:srgbClr val="375F92"/>
            </a:solidFill>
          </a:ln>
        </p:spPr>
        <p:txBody>
          <a:bodyPr wrap="square" lIns="0" tIns="0" rIns="0" bIns="0" rtlCol="0"/>
          <a:lstStyle/>
          <a:p>
            <a:endParaRPr/>
          </a:p>
        </p:txBody>
      </p:sp>
      <p:sp>
        <p:nvSpPr>
          <p:cNvPr id="24" name="object 24"/>
          <p:cNvSpPr/>
          <p:nvPr/>
        </p:nvSpPr>
        <p:spPr>
          <a:xfrm>
            <a:off x="3147186" y="2222880"/>
            <a:ext cx="88265" cy="68580"/>
          </a:xfrm>
          <a:custGeom>
            <a:avLst/>
            <a:gdLst/>
            <a:ahLst/>
            <a:cxnLst/>
            <a:rect l="l" t="t" r="r" b="b"/>
            <a:pathLst>
              <a:path w="88264" h="68580">
                <a:moveTo>
                  <a:pt x="88011" y="0"/>
                </a:moveTo>
                <a:lnTo>
                  <a:pt x="44068" y="68452"/>
                </a:lnTo>
                <a:lnTo>
                  <a:pt x="0" y="0"/>
                </a:lnTo>
              </a:path>
            </a:pathLst>
          </a:custGeom>
          <a:ln w="25146">
            <a:solidFill>
              <a:srgbClr val="375F92"/>
            </a:solidFill>
          </a:ln>
        </p:spPr>
        <p:txBody>
          <a:bodyPr wrap="square" lIns="0" tIns="0" rIns="0" bIns="0" rtlCol="0"/>
          <a:lstStyle/>
          <a:p>
            <a:endParaRPr/>
          </a:p>
        </p:txBody>
      </p:sp>
      <p:sp>
        <p:nvSpPr>
          <p:cNvPr id="35" name="object 35"/>
          <p:cNvSpPr/>
          <p:nvPr/>
        </p:nvSpPr>
        <p:spPr>
          <a:xfrm>
            <a:off x="3201797" y="3428619"/>
            <a:ext cx="0" cy="208915"/>
          </a:xfrm>
          <a:custGeom>
            <a:avLst/>
            <a:gdLst/>
            <a:ahLst/>
            <a:cxnLst/>
            <a:rect l="l" t="t" r="r" b="b"/>
            <a:pathLst>
              <a:path h="208914">
                <a:moveTo>
                  <a:pt x="0" y="0"/>
                </a:moveTo>
                <a:lnTo>
                  <a:pt x="0" y="208533"/>
                </a:lnTo>
              </a:path>
            </a:pathLst>
          </a:custGeom>
          <a:ln w="25146">
            <a:solidFill>
              <a:srgbClr val="375F92"/>
            </a:solidFill>
          </a:ln>
        </p:spPr>
        <p:txBody>
          <a:bodyPr wrap="square" lIns="0" tIns="0" rIns="0" bIns="0" rtlCol="0"/>
          <a:lstStyle/>
          <a:p>
            <a:endParaRPr/>
          </a:p>
        </p:txBody>
      </p:sp>
      <p:sp>
        <p:nvSpPr>
          <p:cNvPr id="36" name="object 36"/>
          <p:cNvSpPr/>
          <p:nvPr/>
        </p:nvSpPr>
        <p:spPr>
          <a:xfrm>
            <a:off x="3157727" y="3568700"/>
            <a:ext cx="88265" cy="68580"/>
          </a:xfrm>
          <a:custGeom>
            <a:avLst/>
            <a:gdLst/>
            <a:ahLst/>
            <a:cxnLst/>
            <a:rect l="l" t="t" r="r" b="b"/>
            <a:pathLst>
              <a:path w="88264" h="68579">
                <a:moveTo>
                  <a:pt x="88011" y="0"/>
                </a:moveTo>
                <a:lnTo>
                  <a:pt x="44069" y="68452"/>
                </a:lnTo>
                <a:lnTo>
                  <a:pt x="0" y="0"/>
                </a:lnTo>
              </a:path>
            </a:pathLst>
          </a:custGeom>
          <a:ln w="25146">
            <a:solidFill>
              <a:srgbClr val="375F92"/>
            </a:solidFill>
          </a:ln>
        </p:spPr>
        <p:txBody>
          <a:bodyPr wrap="square" lIns="0" tIns="0" rIns="0" bIns="0" rtlCol="0"/>
          <a:lstStyle/>
          <a:p>
            <a:endParaRPr/>
          </a:p>
        </p:txBody>
      </p:sp>
      <p:sp>
        <p:nvSpPr>
          <p:cNvPr id="37" name="object 37"/>
          <p:cNvSpPr/>
          <p:nvPr/>
        </p:nvSpPr>
        <p:spPr>
          <a:xfrm>
            <a:off x="3201797" y="4059809"/>
            <a:ext cx="0" cy="207010"/>
          </a:xfrm>
          <a:custGeom>
            <a:avLst/>
            <a:gdLst/>
            <a:ahLst/>
            <a:cxnLst/>
            <a:rect l="l" t="t" r="r" b="b"/>
            <a:pathLst>
              <a:path h="207010">
                <a:moveTo>
                  <a:pt x="0" y="0"/>
                </a:moveTo>
                <a:lnTo>
                  <a:pt x="0" y="207010"/>
                </a:lnTo>
              </a:path>
            </a:pathLst>
          </a:custGeom>
          <a:ln w="25146">
            <a:solidFill>
              <a:srgbClr val="375F92"/>
            </a:solidFill>
          </a:ln>
        </p:spPr>
        <p:txBody>
          <a:bodyPr wrap="square" lIns="0" tIns="0" rIns="0" bIns="0" rtlCol="0"/>
          <a:lstStyle/>
          <a:p>
            <a:endParaRPr/>
          </a:p>
        </p:txBody>
      </p:sp>
      <p:sp>
        <p:nvSpPr>
          <p:cNvPr id="38" name="object 38"/>
          <p:cNvSpPr/>
          <p:nvPr/>
        </p:nvSpPr>
        <p:spPr>
          <a:xfrm>
            <a:off x="3157727" y="4198365"/>
            <a:ext cx="88265" cy="68580"/>
          </a:xfrm>
          <a:custGeom>
            <a:avLst/>
            <a:gdLst/>
            <a:ahLst/>
            <a:cxnLst/>
            <a:rect l="l" t="t" r="r" b="b"/>
            <a:pathLst>
              <a:path w="88264" h="68579">
                <a:moveTo>
                  <a:pt x="88011" y="0"/>
                </a:moveTo>
                <a:lnTo>
                  <a:pt x="44069" y="68453"/>
                </a:lnTo>
                <a:lnTo>
                  <a:pt x="0" y="0"/>
                </a:lnTo>
              </a:path>
            </a:pathLst>
          </a:custGeom>
          <a:ln w="25146">
            <a:solidFill>
              <a:srgbClr val="375F92"/>
            </a:solidFill>
          </a:ln>
        </p:spPr>
        <p:txBody>
          <a:bodyPr wrap="square" lIns="0" tIns="0" rIns="0" bIns="0" rtlCol="0"/>
          <a:lstStyle/>
          <a:p>
            <a:endParaRPr/>
          </a:p>
        </p:txBody>
      </p:sp>
      <p:sp>
        <p:nvSpPr>
          <p:cNvPr id="39" name="object 39"/>
          <p:cNvSpPr/>
          <p:nvPr/>
        </p:nvSpPr>
        <p:spPr>
          <a:xfrm>
            <a:off x="3214116" y="4846828"/>
            <a:ext cx="0" cy="207010"/>
          </a:xfrm>
          <a:custGeom>
            <a:avLst/>
            <a:gdLst/>
            <a:ahLst/>
            <a:cxnLst/>
            <a:rect l="l" t="t" r="r" b="b"/>
            <a:pathLst>
              <a:path h="207010">
                <a:moveTo>
                  <a:pt x="0" y="0"/>
                </a:moveTo>
                <a:lnTo>
                  <a:pt x="0" y="206883"/>
                </a:lnTo>
              </a:path>
            </a:pathLst>
          </a:custGeom>
          <a:ln w="25146">
            <a:solidFill>
              <a:srgbClr val="375F92"/>
            </a:solidFill>
          </a:ln>
        </p:spPr>
        <p:txBody>
          <a:bodyPr wrap="square" lIns="0" tIns="0" rIns="0" bIns="0" rtlCol="0"/>
          <a:lstStyle/>
          <a:p>
            <a:endParaRPr/>
          </a:p>
        </p:txBody>
      </p:sp>
      <p:sp>
        <p:nvSpPr>
          <p:cNvPr id="40" name="object 40"/>
          <p:cNvSpPr/>
          <p:nvPr/>
        </p:nvSpPr>
        <p:spPr>
          <a:xfrm>
            <a:off x="3167126" y="4985384"/>
            <a:ext cx="88265" cy="68580"/>
          </a:xfrm>
          <a:custGeom>
            <a:avLst/>
            <a:gdLst/>
            <a:ahLst/>
            <a:cxnLst/>
            <a:rect l="l" t="t" r="r" b="b"/>
            <a:pathLst>
              <a:path w="88264" h="68579">
                <a:moveTo>
                  <a:pt x="88011" y="0"/>
                </a:moveTo>
                <a:lnTo>
                  <a:pt x="43942" y="68325"/>
                </a:lnTo>
                <a:lnTo>
                  <a:pt x="0" y="0"/>
                </a:lnTo>
              </a:path>
            </a:pathLst>
          </a:custGeom>
          <a:ln w="25146">
            <a:solidFill>
              <a:srgbClr val="375F92"/>
            </a:solidFill>
          </a:ln>
        </p:spPr>
        <p:txBody>
          <a:bodyPr wrap="square" lIns="0" tIns="0" rIns="0" bIns="0" rtlCol="0"/>
          <a:lstStyle/>
          <a:p>
            <a:endParaRPr/>
          </a:p>
        </p:txBody>
      </p:sp>
      <p:sp>
        <p:nvSpPr>
          <p:cNvPr id="42" name="object 42"/>
          <p:cNvSpPr txBox="1"/>
          <p:nvPr/>
        </p:nvSpPr>
        <p:spPr>
          <a:xfrm>
            <a:off x="2750636" y="8135864"/>
            <a:ext cx="1132435" cy="197490"/>
          </a:xfrm>
          <a:prstGeom prst="rect">
            <a:avLst/>
          </a:prstGeom>
        </p:spPr>
        <p:txBody>
          <a:bodyPr vert="horz" wrap="square" lIns="0" tIns="12700" rIns="0" bIns="0" rtlCol="0">
            <a:spAutoFit/>
          </a:bodyPr>
          <a:lstStyle/>
          <a:p>
            <a:pPr marL="12700" algn="ctr">
              <a:lnSpc>
                <a:spcPct val="100000"/>
              </a:lnSpc>
              <a:spcBef>
                <a:spcPts val="100"/>
              </a:spcBef>
            </a:pPr>
            <a:r>
              <a:rPr lang="tr-TR" sz="1200" b="1" dirty="0">
                <a:solidFill>
                  <a:srgbClr val="FFFFFF"/>
                </a:solidFill>
                <a:latin typeface="Book Antiqua"/>
                <a:cs typeface="Book Antiqua"/>
              </a:rPr>
              <a:t>İŞ</a:t>
            </a:r>
            <a:r>
              <a:rPr sz="1200" b="1" dirty="0">
                <a:solidFill>
                  <a:srgbClr val="FFFFFF"/>
                </a:solidFill>
                <a:latin typeface="Book Antiqua"/>
                <a:cs typeface="Book Antiqua"/>
              </a:rPr>
              <a:t>LEM SONU</a:t>
            </a:r>
            <a:endParaRPr sz="1200" dirty="0">
              <a:latin typeface="Book Antiqua"/>
              <a:cs typeface="Book Antiqua"/>
            </a:endParaRPr>
          </a:p>
        </p:txBody>
      </p:sp>
      <p:sp>
        <p:nvSpPr>
          <p:cNvPr id="43" name="object 43"/>
          <p:cNvSpPr txBox="1"/>
          <p:nvPr/>
        </p:nvSpPr>
        <p:spPr>
          <a:xfrm>
            <a:off x="304800" y="2331694"/>
            <a:ext cx="6290817" cy="725669"/>
          </a:xfrm>
          <a:prstGeom prst="rect">
            <a:avLst/>
          </a:prstGeom>
          <a:solidFill>
            <a:schemeClr val="tx2">
              <a:lumMod val="40000"/>
              <a:lumOff val="60000"/>
            </a:schemeClr>
          </a:solidFill>
        </p:spPr>
        <p:txBody>
          <a:bodyPr wrap="square" lIns="0" tIns="0" rIns="0" bIns="0" rtlCol="0"/>
          <a:lstStyle>
            <a:defPPr>
              <a:defRPr lang="tr-TR"/>
            </a:defPPr>
            <a:lvl1pPr algn="ctr">
              <a:defRPr sz="1100" b="1"/>
            </a:lvl1pPr>
          </a:lstStyle>
          <a:p>
            <a:r>
              <a:rPr lang="tr-TR" sz="1000" dirty="0" smtClean="0">
                <a:latin typeface="Book Antiqua" panose="02040602050305030304" pitchFamily="18" charset="0"/>
              </a:rPr>
              <a:t>Belirlenen dersi verecek öğretim elemanı birimde yoksa 2547 Sayılı Kanunun ilgili maddeleri  uyarınca diğer birimlerden görevlendirme istenir. Diğer birimler tarafından uygun görülen görevlendirmeler, öğretim elemanının kendi biriminde verdiği dersler ve varsa başka birimlerde verdiği dersler detaylı olarak listelenir ve ilgili birime gönderilir.</a:t>
            </a:r>
          </a:p>
          <a:p>
            <a:endParaRPr dirty="0"/>
          </a:p>
          <a:p>
            <a:endParaRPr dirty="0"/>
          </a:p>
        </p:txBody>
      </p:sp>
      <p:sp>
        <p:nvSpPr>
          <p:cNvPr id="44" name="object 44"/>
          <p:cNvSpPr txBox="1"/>
          <p:nvPr/>
        </p:nvSpPr>
        <p:spPr>
          <a:xfrm>
            <a:off x="1950525" y="6220155"/>
            <a:ext cx="2732659" cy="1342932"/>
          </a:xfrm>
          <a:prstGeom prst="rect">
            <a:avLst/>
          </a:prstGeom>
        </p:spPr>
        <p:txBody>
          <a:bodyPr vert="horz" wrap="square" lIns="0" tIns="10160" rIns="0" bIns="0" rtlCol="0">
            <a:spAutoFit/>
          </a:bodyPr>
          <a:lstStyle/>
          <a:p>
            <a:pPr marL="210820" marR="229235" indent="-2540" algn="ctr">
              <a:lnSpc>
                <a:spcPct val="101800"/>
              </a:lnSpc>
              <a:spcBef>
                <a:spcPts val="80"/>
              </a:spcBef>
            </a:pPr>
            <a:r>
              <a:rPr lang="tr-TR" sz="1000" b="1" spc="-30" dirty="0" smtClean="0">
                <a:latin typeface="Book Antiqua" panose="02040602050305030304" pitchFamily="18" charset="0"/>
                <a:cs typeface="Book Antiqua"/>
              </a:rPr>
              <a:t>Gerçekleştirme </a:t>
            </a:r>
            <a:r>
              <a:rPr lang="tr-TR" sz="1000" b="1" spc="-5" dirty="0" smtClean="0">
                <a:latin typeface="Book Antiqua" panose="02040602050305030304" pitchFamily="18" charset="0"/>
                <a:cs typeface="Book Antiqua"/>
              </a:rPr>
              <a:t>görevlisi </a:t>
            </a:r>
            <a:r>
              <a:rPr lang="tr-TR" sz="1000" b="1" dirty="0" smtClean="0">
                <a:latin typeface="Book Antiqua" panose="02040602050305030304" pitchFamily="18" charset="0"/>
                <a:cs typeface="Book Antiqua"/>
              </a:rPr>
              <a:t>ve </a:t>
            </a:r>
            <a:r>
              <a:rPr lang="tr-TR" sz="1000" b="1" spc="-5" dirty="0" smtClean="0">
                <a:latin typeface="Book Antiqua" panose="02040602050305030304" pitchFamily="18" charset="0"/>
                <a:cs typeface="Book Antiqua"/>
              </a:rPr>
              <a:t>harcama yetkilisi tarafından </a:t>
            </a:r>
            <a:r>
              <a:rPr lang="tr-TR" sz="1000" b="1" dirty="0" smtClean="0">
                <a:latin typeface="Book Antiqua" panose="02040602050305030304" pitchFamily="18" charset="0"/>
                <a:cs typeface="Book Antiqua"/>
              </a:rPr>
              <a:t>onaylanması</a:t>
            </a:r>
            <a:r>
              <a:rPr lang="tr-TR" sz="1000" b="1" spc="-4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halinde;</a:t>
            </a:r>
            <a:endParaRPr lang="tr-TR" sz="1000" dirty="0" smtClean="0">
              <a:latin typeface="Book Antiqua" panose="02040602050305030304" pitchFamily="18" charset="0"/>
              <a:cs typeface="Book Antiqua"/>
            </a:endParaRPr>
          </a:p>
          <a:p>
            <a:pPr>
              <a:lnSpc>
                <a:spcPct val="100000"/>
              </a:lnSpc>
            </a:pPr>
            <a:endParaRPr lang="tr-TR" dirty="0" smtClean="0">
              <a:latin typeface="+mj-lt"/>
              <a:cs typeface="Times New Roman"/>
            </a:endParaRPr>
          </a:p>
          <a:p>
            <a:pPr>
              <a:lnSpc>
                <a:spcPct val="100000"/>
              </a:lnSpc>
              <a:spcBef>
                <a:spcPts val="15"/>
              </a:spcBef>
            </a:pPr>
            <a:endParaRPr sz="1200" dirty="0">
              <a:latin typeface="+mj-lt"/>
              <a:cs typeface="Times New Roman"/>
            </a:endParaRPr>
          </a:p>
          <a:p>
            <a:pPr algn="ctr">
              <a:lnSpc>
                <a:spcPct val="100000"/>
              </a:lnSpc>
              <a:spcBef>
                <a:spcPts val="5"/>
              </a:spcBef>
            </a:pPr>
            <a:endParaRPr sz="1000" dirty="0">
              <a:latin typeface="+mj-lt"/>
              <a:cs typeface="Book Antiqua"/>
            </a:endParaRPr>
          </a:p>
          <a:p>
            <a:pPr>
              <a:lnSpc>
                <a:spcPct val="100000"/>
              </a:lnSpc>
              <a:spcBef>
                <a:spcPts val="40"/>
              </a:spcBef>
            </a:pPr>
            <a:endParaRPr sz="1600" dirty="0">
              <a:latin typeface="+mj-lt"/>
              <a:cs typeface="Times New Roman"/>
            </a:endParaRPr>
          </a:p>
        </p:txBody>
      </p:sp>
      <p:sp>
        <p:nvSpPr>
          <p:cNvPr id="47" name="object 47"/>
          <p:cNvSpPr/>
          <p:nvPr/>
        </p:nvSpPr>
        <p:spPr>
          <a:xfrm>
            <a:off x="5578601" y="3134276"/>
            <a:ext cx="220586" cy="267007"/>
          </a:xfrm>
          <a:custGeom>
            <a:avLst/>
            <a:gdLst/>
            <a:ahLst/>
            <a:cxnLst/>
            <a:rect l="l" t="t" r="r" b="b"/>
            <a:pathLst>
              <a:path w="361950" h="229235">
                <a:moveTo>
                  <a:pt x="0" y="171576"/>
                </a:moveTo>
                <a:lnTo>
                  <a:pt x="57150" y="114426"/>
                </a:lnTo>
                <a:lnTo>
                  <a:pt x="57150" y="143001"/>
                </a:lnTo>
                <a:lnTo>
                  <a:pt x="276097" y="143001"/>
                </a:lnTo>
                <a:lnTo>
                  <a:pt x="276097" y="57150"/>
                </a:lnTo>
                <a:lnTo>
                  <a:pt x="247522" y="57150"/>
                </a:lnTo>
                <a:lnTo>
                  <a:pt x="304800" y="0"/>
                </a:lnTo>
                <a:lnTo>
                  <a:pt x="361950" y="57150"/>
                </a:lnTo>
                <a:lnTo>
                  <a:pt x="333375" y="57150"/>
                </a:lnTo>
                <a:lnTo>
                  <a:pt x="333375" y="200151"/>
                </a:lnTo>
                <a:lnTo>
                  <a:pt x="57150" y="200151"/>
                </a:lnTo>
                <a:lnTo>
                  <a:pt x="57150" y="228726"/>
                </a:lnTo>
                <a:lnTo>
                  <a:pt x="0" y="171576"/>
                </a:lnTo>
                <a:close/>
              </a:path>
            </a:pathLst>
          </a:custGeom>
          <a:ln w="25400">
            <a:solidFill>
              <a:srgbClr val="385D89"/>
            </a:solidFill>
          </a:ln>
        </p:spPr>
        <p:txBody>
          <a:bodyPr wrap="square" lIns="0" tIns="0" rIns="0" bIns="0" rtlCol="0"/>
          <a:lstStyle/>
          <a:p>
            <a:endParaRPr/>
          </a:p>
        </p:txBody>
      </p:sp>
      <p:sp>
        <p:nvSpPr>
          <p:cNvPr id="45" name="object 17"/>
          <p:cNvSpPr/>
          <p:nvPr/>
        </p:nvSpPr>
        <p:spPr>
          <a:xfrm>
            <a:off x="1022475" y="3117058"/>
            <a:ext cx="4516435" cy="360921"/>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Ders yükü dağılımı harcama birimi yönetim kurulunda </a:t>
            </a:r>
          </a:p>
          <a:p>
            <a:pPr algn="ctr"/>
            <a:r>
              <a:rPr lang="tr-TR" sz="1000" b="1" dirty="0" smtClean="0">
                <a:latin typeface="Book Antiqua" panose="02040602050305030304" pitchFamily="18" charset="0"/>
              </a:rPr>
              <a:t>görüşülüp karara bağlanır.</a:t>
            </a:r>
          </a:p>
          <a:p>
            <a:pPr algn="ctr"/>
            <a:endParaRPr lang="tr-TR" sz="1100" b="1" dirty="0"/>
          </a:p>
        </p:txBody>
      </p:sp>
      <p:sp>
        <p:nvSpPr>
          <p:cNvPr id="48" name="object 17"/>
          <p:cNvSpPr/>
          <p:nvPr/>
        </p:nvSpPr>
        <p:spPr>
          <a:xfrm>
            <a:off x="1022477" y="3615960"/>
            <a:ext cx="4556124" cy="485933"/>
          </a:xfrm>
          <a:prstGeom prst="rect">
            <a:avLst/>
          </a:prstGeom>
          <a:solidFill>
            <a:schemeClr val="tx2">
              <a:lumMod val="40000"/>
              <a:lumOff val="60000"/>
            </a:schemeClr>
          </a:solidFill>
        </p:spPr>
        <p:txBody>
          <a:bodyPr wrap="square" lIns="0" tIns="0" rIns="0" bIns="0" rtlCol="0" anchor="ctr"/>
          <a:lstStyle/>
          <a:p>
            <a:pPr algn="ctr"/>
            <a:r>
              <a:rPr lang="tr-TR" sz="1000" b="1" dirty="0" smtClean="0">
                <a:latin typeface="Book Antiqua" panose="02040602050305030304" pitchFamily="18" charset="0"/>
              </a:rPr>
              <a:t>İlgili aya ait fiilen yapılan derslerden zorunlu ders yükü düşülüp geriye kalan ders yüklerinden Ek Ders Ücret Çizelgesi  hazırlanır.</a:t>
            </a:r>
            <a:endParaRPr lang="tr-TR" sz="1000" b="1" dirty="0"/>
          </a:p>
        </p:txBody>
      </p:sp>
      <p:sp>
        <p:nvSpPr>
          <p:cNvPr id="49" name="object 17"/>
          <p:cNvSpPr/>
          <p:nvPr/>
        </p:nvSpPr>
        <p:spPr>
          <a:xfrm>
            <a:off x="1022478" y="4238052"/>
            <a:ext cx="4556124" cy="564519"/>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Hazırlanan çizelge YÖK tarafından belirlenen ders yükü tespitinde  uyulacak esaslara ve diğer ilgili mevzuata uygunluğu yönünden kontrol  edilir. Bu çizelgeye göre çeşitli ödemeler bordrosu ve banka listesi düzenlenir.</a:t>
            </a:r>
          </a:p>
          <a:p>
            <a:pPr algn="ctr"/>
            <a:endParaRPr lang="tr-TR" sz="1100" b="1" dirty="0"/>
          </a:p>
          <a:p>
            <a:pPr algn="ctr"/>
            <a:endParaRPr lang="tr-TR" sz="1100" b="1" dirty="0"/>
          </a:p>
        </p:txBody>
      </p:sp>
      <p:sp>
        <p:nvSpPr>
          <p:cNvPr id="50" name="object 17"/>
          <p:cNvSpPr/>
          <p:nvPr/>
        </p:nvSpPr>
        <p:spPr>
          <a:xfrm>
            <a:off x="1022477" y="5051022"/>
            <a:ext cx="4556125" cy="485933"/>
          </a:xfrm>
          <a:prstGeom prst="rect">
            <a:avLst/>
          </a:prstGeom>
          <a:solidFill>
            <a:schemeClr val="tx2">
              <a:lumMod val="40000"/>
              <a:lumOff val="60000"/>
            </a:schemeClr>
          </a:solidFill>
        </p:spPr>
        <p:txBody>
          <a:bodyPr wrap="square" lIns="0" tIns="0" rIns="0" bIns="0" rtlCol="0" anchor="ctr"/>
          <a:lstStyle/>
          <a:p>
            <a:pPr algn="ctr"/>
            <a:r>
              <a:rPr lang="tr-TR" sz="1000" b="1" dirty="0" smtClean="0">
                <a:latin typeface="Book Antiqua" panose="02040602050305030304" pitchFamily="18" charset="0"/>
              </a:rPr>
              <a:t>KBS Sistemi üzerinden ek ders puantajlar hazırlanıp HYS Sistemi üzerinden ödeme emri belgesi düzenlenir.</a:t>
            </a:r>
            <a:endParaRPr lang="tr-TR" sz="1100" b="1" dirty="0"/>
          </a:p>
        </p:txBody>
      </p:sp>
      <p:sp>
        <p:nvSpPr>
          <p:cNvPr id="51" name="object 17"/>
          <p:cNvSpPr/>
          <p:nvPr/>
        </p:nvSpPr>
        <p:spPr>
          <a:xfrm>
            <a:off x="1101978" y="6751150"/>
            <a:ext cx="4489196" cy="468943"/>
          </a:xfrm>
          <a:prstGeom prst="rect">
            <a:avLst/>
          </a:prstGeom>
          <a:solidFill>
            <a:schemeClr val="tx2">
              <a:lumMod val="40000"/>
              <a:lumOff val="60000"/>
            </a:schemeClr>
          </a:solidFill>
        </p:spPr>
        <p:txBody>
          <a:bodyPr wrap="square" lIns="0" tIns="0" rIns="0" bIns="0" rtlCol="0" anchor="ctr"/>
          <a:lstStyle/>
          <a:p>
            <a:pPr marL="88900" marR="78740" algn="ctr">
              <a:lnSpc>
                <a:spcPct val="105000"/>
              </a:lnSpc>
              <a:spcBef>
                <a:spcPts val="930"/>
              </a:spcBef>
            </a:pPr>
            <a:r>
              <a:rPr lang="tr-TR" sz="1000" b="1" dirty="0" smtClean="0">
                <a:latin typeface="Book Antiqua" panose="02040602050305030304" pitchFamily="18" charset="0"/>
                <a:cs typeface="Book Antiqua"/>
              </a:rPr>
              <a:t>Ekleri ile birlikte tahakkuk</a:t>
            </a:r>
            <a:r>
              <a:rPr lang="tr-TR" sz="1000" b="1" spc="-13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teslim tutanağı hazırlanarak </a:t>
            </a:r>
            <a:r>
              <a:rPr lang="tr-TR" sz="1000" b="1" spc="-5" dirty="0" smtClean="0">
                <a:latin typeface="Book Antiqua" panose="02040602050305030304" pitchFamily="18" charset="0"/>
                <a:cs typeface="Book Antiqua"/>
              </a:rPr>
              <a:t>Strateji Geliştirme Daire Başkanlığı’na gönderilir.</a:t>
            </a:r>
            <a:endParaRPr lang="tr-TR" sz="1000" dirty="0">
              <a:latin typeface="Book Antiqua" panose="02040602050305030304" pitchFamily="18" charset="0"/>
              <a:cs typeface="Book Antiqua"/>
            </a:endParaRPr>
          </a:p>
        </p:txBody>
      </p:sp>
      <p:sp>
        <p:nvSpPr>
          <p:cNvPr id="52" name="object 17"/>
          <p:cNvSpPr/>
          <p:nvPr/>
        </p:nvSpPr>
        <p:spPr>
          <a:xfrm>
            <a:off x="1114550" y="7298412"/>
            <a:ext cx="4422266" cy="330842"/>
          </a:xfrm>
          <a:prstGeom prst="rect">
            <a:avLst/>
          </a:prstGeom>
          <a:solidFill>
            <a:schemeClr val="tx2">
              <a:lumMod val="40000"/>
              <a:lumOff val="60000"/>
            </a:schemeClr>
          </a:solidFill>
        </p:spPr>
        <p:txBody>
          <a:bodyPr wrap="square" lIns="0" tIns="0" rIns="0" bIns="0" rtlCol="0" anchor="ctr"/>
          <a:lstStyle/>
          <a:p>
            <a:pPr algn="ctr">
              <a:lnSpc>
                <a:spcPct val="100000"/>
              </a:lnSpc>
              <a:spcBef>
                <a:spcPts val="5"/>
              </a:spcBef>
            </a:pPr>
            <a:r>
              <a:rPr lang="tr-TR" sz="1000" b="1" dirty="0" smtClean="0">
                <a:latin typeface="Book Antiqua" panose="02040602050305030304" pitchFamily="18" charset="0"/>
                <a:cs typeface="Book Antiqua"/>
              </a:rPr>
              <a:t>Bankaya mail </a:t>
            </a:r>
            <a:r>
              <a:rPr lang="tr-TR" sz="1000" b="1" spc="-5" dirty="0" smtClean="0">
                <a:latin typeface="Book Antiqua" panose="02040602050305030304" pitchFamily="18" charset="0"/>
                <a:cs typeface="Book Antiqua"/>
              </a:rPr>
              <a:t>gönderilerek</a:t>
            </a:r>
            <a:r>
              <a:rPr lang="tr-TR" sz="1000" b="1" spc="-7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tutarların</a:t>
            </a:r>
            <a:r>
              <a:rPr lang="tr-TR" sz="1000"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hesaplara aktarılması</a:t>
            </a:r>
            <a:r>
              <a:rPr lang="tr-TR" sz="1000" b="1" spc="-60" dirty="0" smtClean="0">
                <a:latin typeface="Book Antiqua" panose="02040602050305030304" pitchFamily="18" charset="0"/>
                <a:cs typeface="Book Antiqua"/>
              </a:rPr>
              <a:t> </a:t>
            </a:r>
            <a:r>
              <a:rPr lang="tr-TR" sz="1000" b="1" spc="-5" dirty="0" smtClean="0">
                <a:latin typeface="Book Antiqua" panose="02040602050305030304" pitchFamily="18" charset="0"/>
                <a:cs typeface="Book Antiqua"/>
              </a:rPr>
              <a:t>sağlanır.</a:t>
            </a:r>
            <a:endParaRPr lang="tr-TR" sz="1000" dirty="0">
              <a:latin typeface="Book Antiqua" panose="02040602050305030304" pitchFamily="18" charset="0"/>
              <a:cs typeface="Book Antiqua"/>
            </a:endParaRPr>
          </a:p>
        </p:txBody>
      </p:sp>
      <p:sp>
        <p:nvSpPr>
          <p:cNvPr id="53" name="object 17"/>
          <p:cNvSpPr/>
          <p:nvPr/>
        </p:nvSpPr>
        <p:spPr>
          <a:xfrm>
            <a:off x="1063334" y="7721574"/>
            <a:ext cx="4461957" cy="284644"/>
          </a:xfrm>
          <a:prstGeom prst="rect">
            <a:avLst/>
          </a:prstGeom>
          <a:solidFill>
            <a:schemeClr val="tx2">
              <a:lumMod val="40000"/>
              <a:lumOff val="60000"/>
            </a:schemeClr>
          </a:solidFill>
        </p:spPr>
        <p:txBody>
          <a:bodyPr wrap="square" lIns="0" tIns="0" rIns="0" bIns="0" rtlCol="0" anchor="ctr"/>
          <a:lstStyle/>
          <a:p>
            <a:pPr marL="635" algn="ctr">
              <a:lnSpc>
                <a:spcPct val="100000"/>
              </a:lnSpc>
            </a:pPr>
            <a:r>
              <a:rPr lang="tr-TR" sz="1000" b="1" spc="-5" dirty="0" smtClean="0">
                <a:latin typeface="Book Antiqua" panose="02040602050305030304" pitchFamily="18" charset="0"/>
                <a:cs typeface="Book Antiqua"/>
              </a:rPr>
              <a:t>Evrakların </a:t>
            </a:r>
            <a:r>
              <a:rPr lang="tr-TR" sz="1000" b="1" dirty="0" smtClean="0">
                <a:latin typeface="Book Antiqua" panose="02040602050305030304" pitchFamily="18" charset="0"/>
                <a:cs typeface="Book Antiqua"/>
              </a:rPr>
              <a:t>bir sureti</a:t>
            </a:r>
            <a:r>
              <a:rPr lang="tr-TR" sz="1000" b="1" spc="-3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dosyalanır.</a:t>
            </a:r>
            <a:endParaRPr lang="tr-TR" sz="1000" dirty="0">
              <a:latin typeface="Book Antiqua" panose="02040602050305030304" pitchFamily="18" charset="0"/>
              <a:cs typeface="Book Antiqua"/>
            </a:endParaRPr>
          </a:p>
        </p:txBody>
      </p:sp>
      <p:graphicFrame>
        <p:nvGraphicFramePr>
          <p:cNvPr id="2" name="Tablo 1"/>
          <p:cNvGraphicFramePr>
            <a:graphicFrameLocks noGrp="1"/>
          </p:cNvGraphicFramePr>
          <p:nvPr>
            <p:extLst>
              <p:ext uri="{D42A27DB-BD31-4B8C-83A1-F6EECF244321}">
                <p14:modId xmlns:p14="http://schemas.microsoft.com/office/powerpoint/2010/main" val="1382507183"/>
              </p:ext>
            </p:extLst>
          </p:nvPr>
        </p:nvGraphicFramePr>
        <p:xfrm>
          <a:off x="406823" y="199701"/>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2077089206"/>
                    </a:ext>
                  </a:extLst>
                </a:gridCol>
                <a:gridCol w="3340016">
                  <a:extLst>
                    <a:ext uri="{9D8B030D-6E8A-4147-A177-3AD203B41FA5}">
                      <a16:colId xmlns:a16="http://schemas.microsoft.com/office/drawing/2014/main" val="3346598314"/>
                    </a:ext>
                  </a:extLst>
                </a:gridCol>
                <a:gridCol w="967860">
                  <a:extLst>
                    <a:ext uri="{9D8B030D-6E8A-4147-A177-3AD203B41FA5}">
                      <a16:colId xmlns:a16="http://schemas.microsoft.com/office/drawing/2014/main" val="1386968793"/>
                    </a:ext>
                  </a:extLst>
                </a:gridCol>
                <a:gridCol w="892119">
                  <a:extLst>
                    <a:ext uri="{9D8B030D-6E8A-4147-A177-3AD203B41FA5}">
                      <a16:colId xmlns:a16="http://schemas.microsoft.com/office/drawing/2014/main" val="635769264"/>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Fakültesi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Ek  Ders İşlemleri İş Akış Süreci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(Muhasebe Birimi)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KYS-İA-275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466923"/>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11911"/>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521495"/>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564836"/>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959416"/>
                  </a:ext>
                </a:extLst>
              </a:tr>
            </a:tbl>
          </a:graphicData>
        </a:graphic>
      </p:graphicFrame>
      <p:pic>
        <p:nvPicPr>
          <p:cNvPr id="29697" name="Resim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869" y="230660"/>
            <a:ext cx="85725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161029" y="1477391"/>
            <a:ext cx="0" cy="175895"/>
          </a:xfrm>
          <a:custGeom>
            <a:avLst/>
            <a:gdLst/>
            <a:ahLst/>
            <a:cxnLst/>
            <a:rect l="l" t="t" r="r" b="b"/>
            <a:pathLst>
              <a:path h="175894">
                <a:moveTo>
                  <a:pt x="0" y="0"/>
                </a:moveTo>
                <a:lnTo>
                  <a:pt x="0" y="175386"/>
                </a:lnTo>
              </a:path>
            </a:pathLst>
          </a:custGeom>
          <a:ln w="25146">
            <a:solidFill>
              <a:srgbClr val="375F92"/>
            </a:solidFill>
          </a:ln>
        </p:spPr>
        <p:txBody>
          <a:bodyPr wrap="square" lIns="0" tIns="0" rIns="0" bIns="0" rtlCol="0"/>
          <a:lstStyle/>
          <a:p>
            <a:endParaRPr/>
          </a:p>
        </p:txBody>
      </p:sp>
      <p:sp>
        <p:nvSpPr>
          <p:cNvPr id="6" name="object 6"/>
          <p:cNvSpPr/>
          <p:nvPr/>
        </p:nvSpPr>
        <p:spPr>
          <a:xfrm>
            <a:off x="3116960" y="1584452"/>
            <a:ext cx="88265" cy="68580"/>
          </a:xfrm>
          <a:custGeom>
            <a:avLst/>
            <a:gdLst/>
            <a:ahLst/>
            <a:cxnLst/>
            <a:rect l="l" t="t" r="r" b="b"/>
            <a:pathLst>
              <a:path w="88264" h="68580">
                <a:moveTo>
                  <a:pt x="0" y="0"/>
                </a:moveTo>
                <a:lnTo>
                  <a:pt x="44068" y="68325"/>
                </a:lnTo>
                <a:lnTo>
                  <a:pt x="88011" y="0"/>
                </a:lnTo>
              </a:path>
            </a:pathLst>
          </a:custGeom>
          <a:ln w="25146">
            <a:solidFill>
              <a:srgbClr val="375F92"/>
            </a:solidFill>
          </a:ln>
        </p:spPr>
        <p:txBody>
          <a:bodyPr wrap="square" lIns="0" tIns="0" rIns="0" bIns="0" rtlCol="0"/>
          <a:lstStyle/>
          <a:p>
            <a:endParaRPr/>
          </a:p>
        </p:txBody>
      </p:sp>
      <p:sp>
        <p:nvSpPr>
          <p:cNvPr id="7" name="object 7"/>
          <p:cNvSpPr/>
          <p:nvPr/>
        </p:nvSpPr>
        <p:spPr>
          <a:xfrm>
            <a:off x="1022477" y="1270018"/>
            <a:ext cx="4556124" cy="684617"/>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8" name="object 8"/>
          <p:cNvSpPr txBox="1"/>
          <p:nvPr/>
        </p:nvSpPr>
        <p:spPr>
          <a:xfrm>
            <a:off x="1049715" y="1215385"/>
            <a:ext cx="4461957" cy="579646"/>
          </a:xfrm>
          <a:prstGeom prst="rect">
            <a:avLst/>
          </a:prstGeom>
        </p:spPr>
        <p:txBody>
          <a:bodyPr vert="horz" wrap="square" lIns="0" tIns="12700" rIns="0" bIns="0" rtlCol="0">
            <a:spAutoFit/>
          </a:bodyPr>
          <a:lstStyle/>
          <a:p>
            <a:pPr marL="12700" algn="ctr">
              <a:lnSpc>
                <a:spcPct val="100000"/>
              </a:lnSpc>
              <a:spcBef>
                <a:spcPts val="100"/>
              </a:spcBef>
            </a:pPr>
            <a:endParaRPr lang="tr-TR" sz="1200" b="1" dirty="0" smtClean="0">
              <a:solidFill>
                <a:srgbClr val="FFFFFF"/>
              </a:solidFill>
              <a:latin typeface="Book Antiqua"/>
              <a:cs typeface="Book Antiqua"/>
            </a:endParaRPr>
          </a:p>
          <a:p>
            <a:pPr marL="12700" algn="ctr">
              <a:lnSpc>
                <a:spcPct val="100000"/>
              </a:lnSpc>
              <a:spcBef>
                <a:spcPts val="100"/>
              </a:spcBef>
            </a:pPr>
            <a:r>
              <a:rPr lang="tr-TR" sz="1200" b="1" dirty="0" smtClean="0">
                <a:solidFill>
                  <a:srgbClr val="FFFFFF"/>
                </a:solidFill>
                <a:latin typeface="Book Antiqua"/>
                <a:cs typeface="Book Antiqua"/>
              </a:rPr>
              <a:t>İHTİSASLAŞMA - BİLİMSEL ARAŞTIRMA PROJELERİ</a:t>
            </a:r>
            <a:r>
              <a:rPr sz="1200" b="1" dirty="0" smtClean="0">
                <a:solidFill>
                  <a:srgbClr val="FFFFFF"/>
                </a:solidFill>
                <a:latin typeface="Book Antiqua"/>
                <a:cs typeface="Book Antiqua"/>
              </a:rPr>
              <a:t> </a:t>
            </a:r>
            <a:r>
              <a:rPr lang="tr-TR" sz="1200" b="1" dirty="0">
                <a:solidFill>
                  <a:srgbClr val="FFFFFF"/>
                </a:solidFill>
                <a:latin typeface="Book Antiqua"/>
                <a:cs typeface="Book Antiqua"/>
              </a:rPr>
              <a:t>İŞ</a:t>
            </a:r>
            <a:r>
              <a:rPr sz="1200" b="1" dirty="0">
                <a:solidFill>
                  <a:srgbClr val="FFFFFF"/>
                </a:solidFill>
                <a:latin typeface="Book Antiqua"/>
                <a:cs typeface="Book Antiqua"/>
              </a:rPr>
              <a:t>LEMLER</a:t>
            </a:r>
            <a:r>
              <a:rPr lang="tr-TR" sz="1200" b="1" dirty="0">
                <a:solidFill>
                  <a:srgbClr val="FFFFFF"/>
                </a:solidFill>
                <a:latin typeface="Book Antiqua"/>
                <a:cs typeface="Book Antiqua"/>
              </a:rPr>
              <a:t>İ</a:t>
            </a:r>
            <a:r>
              <a:rPr sz="1200" b="1" dirty="0">
                <a:solidFill>
                  <a:srgbClr val="FFFFFF"/>
                </a:solidFill>
                <a:latin typeface="Book Antiqua"/>
                <a:cs typeface="Book Antiqua"/>
              </a:rPr>
              <a:t> SÜREC</a:t>
            </a:r>
            <a:r>
              <a:rPr lang="tr-TR" sz="1200" b="1" dirty="0">
                <a:solidFill>
                  <a:srgbClr val="FFFFFF"/>
                </a:solidFill>
                <a:latin typeface="Book Antiqua"/>
                <a:cs typeface="Book Antiqua"/>
              </a:rPr>
              <a:t>İ</a:t>
            </a:r>
            <a:endParaRPr sz="1200" dirty="0">
              <a:latin typeface="Book Antiqua"/>
              <a:cs typeface="Book Antiqua"/>
            </a:endParaRPr>
          </a:p>
        </p:txBody>
      </p:sp>
      <p:sp>
        <p:nvSpPr>
          <p:cNvPr id="9" name="object 9"/>
          <p:cNvSpPr/>
          <p:nvPr/>
        </p:nvSpPr>
        <p:spPr>
          <a:xfrm>
            <a:off x="3623058" y="7769852"/>
            <a:ext cx="1219200" cy="366534"/>
          </a:xfrm>
          <a:prstGeom prst="rect">
            <a:avLst/>
          </a:prstGeom>
          <a:solidFill>
            <a:schemeClr val="accent1">
              <a:lumMod val="50000"/>
            </a:schemeClr>
          </a:solidFill>
        </p:spPr>
        <p:txBody>
          <a:bodyPr wrap="square" lIns="0" tIns="0" rIns="0" bIns="0" rtlCol="0"/>
          <a:lstStyle/>
          <a:p>
            <a:pPr algn="ctr"/>
            <a:endParaRPr sz="1400" b="1">
              <a:solidFill>
                <a:schemeClr val="bg1"/>
              </a:solidFill>
              <a:latin typeface="+mj-lt"/>
            </a:endParaRPr>
          </a:p>
        </p:txBody>
      </p:sp>
      <p:sp>
        <p:nvSpPr>
          <p:cNvPr id="17" name="object 17"/>
          <p:cNvSpPr/>
          <p:nvPr/>
        </p:nvSpPr>
        <p:spPr>
          <a:xfrm>
            <a:off x="152400" y="1994830"/>
            <a:ext cx="1285944" cy="359234"/>
          </a:xfrm>
          <a:prstGeom prst="rect">
            <a:avLst/>
          </a:prstGeom>
          <a:solidFill>
            <a:srgbClr val="92D050"/>
          </a:solidFill>
        </p:spPr>
        <p:txBody>
          <a:bodyPr wrap="square" lIns="0" tIns="0" rIns="0" bIns="0" rtlCol="0"/>
          <a:lstStyle/>
          <a:p>
            <a:pPr algn="ctr"/>
            <a:r>
              <a:rPr lang="tr-TR" sz="900" b="1" dirty="0"/>
              <a:t>Proje sahibi proje önerisini hazırlar.</a:t>
            </a:r>
          </a:p>
        </p:txBody>
      </p:sp>
      <p:sp>
        <p:nvSpPr>
          <p:cNvPr id="42" name="object 42"/>
          <p:cNvSpPr txBox="1"/>
          <p:nvPr/>
        </p:nvSpPr>
        <p:spPr>
          <a:xfrm>
            <a:off x="3612575" y="7865915"/>
            <a:ext cx="1132435" cy="174407"/>
          </a:xfrm>
          <a:prstGeom prst="rect">
            <a:avLst/>
          </a:prstGeom>
        </p:spPr>
        <p:txBody>
          <a:bodyPr vert="horz" wrap="square" lIns="0" tIns="12700" rIns="0" bIns="0" rtlCol="0">
            <a:spAutoFit/>
          </a:bodyPr>
          <a:lstStyle/>
          <a:p>
            <a:pPr marL="12700" algn="ctr">
              <a:lnSpc>
                <a:spcPct val="100000"/>
              </a:lnSpc>
              <a:spcBef>
                <a:spcPts val="100"/>
              </a:spcBef>
            </a:pPr>
            <a:r>
              <a:rPr lang="tr-TR" sz="1050" b="1" dirty="0" smtClean="0">
                <a:solidFill>
                  <a:srgbClr val="FFFFFF"/>
                </a:solidFill>
                <a:latin typeface="Book Antiqua"/>
                <a:cs typeface="Book Antiqua"/>
              </a:rPr>
              <a:t>İŞ</a:t>
            </a:r>
            <a:r>
              <a:rPr sz="1050" b="1" dirty="0">
                <a:solidFill>
                  <a:srgbClr val="FFFFFF"/>
                </a:solidFill>
                <a:latin typeface="Book Antiqua"/>
                <a:cs typeface="Book Antiqua"/>
              </a:rPr>
              <a:t>LEM SONU</a:t>
            </a:r>
            <a:endParaRPr sz="1050" dirty="0">
              <a:latin typeface="Book Antiqua"/>
              <a:cs typeface="Book Antiqua"/>
            </a:endParaRPr>
          </a:p>
        </p:txBody>
      </p:sp>
      <p:sp>
        <p:nvSpPr>
          <p:cNvPr id="54" name="object 10"/>
          <p:cNvSpPr/>
          <p:nvPr/>
        </p:nvSpPr>
        <p:spPr>
          <a:xfrm>
            <a:off x="2745927" y="5178296"/>
            <a:ext cx="1642385" cy="830300"/>
          </a:xfrm>
          <a:prstGeom prst="rect">
            <a:avLst/>
          </a:prstGeom>
          <a:blipFill>
            <a:blip r:embed="rId3" cstate="print"/>
            <a:stretch>
              <a:fillRect/>
            </a:stretch>
          </a:blipFill>
        </p:spPr>
        <p:txBody>
          <a:bodyPr wrap="square" lIns="0" tIns="0" rIns="0" bIns="0" rtlCol="0"/>
          <a:lstStyle/>
          <a:p>
            <a:pPr algn="ctr"/>
            <a:endParaRPr lang="tr-TR" sz="1000" b="1" dirty="0" smtClean="0">
              <a:latin typeface="Book Antiqua" panose="02040602050305030304" pitchFamily="18" charset="0"/>
            </a:endParaRPr>
          </a:p>
          <a:p>
            <a:pPr algn="ctr"/>
            <a:endParaRPr lang="tr-TR" sz="1000" b="1" dirty="0" smtClean="0">
              <a:latin typeface="Book Antiqua" panose="02040602050305030304" pitchFamily="18" charset="0"/>
            </a:endParaRPr>
          </a:p>
          <a:p>
            <a:pPr algn="ctr"/>
            <a:r>
              <a:rPr lang="tr-TR" sz="900" b="1" dirty="0" smtClean="0">
                <a:latin typeface="Book Antiqua" panose="02040602050305030304" pitchFamily="18" charset="0"/>
              </a:rPr>
              <a:t>Proje önerisi reddedilir.</a:t>
            </a:r>
            <a:endParaRPr lang="tr-TR" sz="900" b="1" dirty="0">
              <a:latin typeface="Book Antiqua" panose="02040602050305030304" pitchFamily="18" charset="0"/>
            </a:endParaRPr>
          </a:p>
        </p:txBody>
      </p:sp>
      <p:sp>
        <p:nvSpPr>
          <p:cNvPr id="55" name="object 10"/>
          <p:cNvSpPr/>
          <p:nvPr/>
        </p:nvSpPr>
        <p:spPr>
          <a:xfrm>
            <a:off x="1163752" y="5218478"/>
            <a:ext cx="1620275" cy="796892"/>
          </a:xfrm>
          <a:prstGeom prst="rect">
            <a:avLst/>
          </a:prstGeom>
          <a:blipFill>
            <a:blip r:embed="rId3" cstate="print"/>
            <a:stretch>
              <a:fillRect/>
            </a:stretch>
          </a:blipFill>
        </p:spPr>
        <p:txBody>
          <a:bodyPr wrap="square" lIns="0" tIns="0" rIns="0" bIns="0" rtlCol="0"/>
          <a:lstStyle/>
          <a:p>
            <a:pPr algn="ctr"/>
            <a:endParaRPr lang="tr-TR" sz="1000" b="1" dirty="0" smtClean="0">
              <a:latin typeface="Book Antiqua" panose="02040602050305030304" pitchFamily="18" charset="0"/>
            </a:endParaRPr>
          </a:p>
          <a:p>
            <a:pPr algn="ctr"/>
            <a:endParaRPr lang="tr-TR" sz="1000" b="1" dirty="0" smtClean="0">
              <a:latin typeface="Book Antiqua" panose="02040602050305030304" pitchFamily="18" charset="0"/>
            </a:endParaRPr>
          </a:p>
          <a:p>
            <a:pPr algn="ctr"/>
            <a:r>
              <a:rPr lang="tr-TR" sz="900" b="1" dirty="0" smtClean="0">
                <a:latin typeface="Book Antiqua" panose="02040602050305030304" pitchFamily="18" charset="0"/>
              </a:rPr>
              <a:t>Proje önerisi kabul edilir.</a:t>
            </a:r>
            <a:endParaRPr lang="tr-TR" sz="900" b="1" dirty="0">
              <a:latin typeface="Book Antiqua" panose="02040602050305030304" pitchFamily="18" charset="0"/>
            </a:endParaRPr>
          </a:p>
        </p:txBody>
      </p:sp>
      <p:cxnSp>
        <p:nvCxnSpPr>
          <p:cNvPr id="21" name="Düz Ok Bağlayıcısı 20"/>
          <p:cNvCxnSpPr/>
          <p:nvPr/>
        </p:nvCxnSpPr>
        <p:spPr>
          <a:xfrm>
            <a:off x="1438344" y="2133600"/>
            <a:ext cx="245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object 17"/>
          <p:cNvSpPr/>
          <p:nvPr/>
        </p:nvSpPr>
        <p:spPr>
          <a:xfrm>
            <a:off x="1699665" y="1999359"/>
            <a:ext cx="1630850" cy="366571"/>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BAP Proje başvuru sisteminden (KUBAP) projeyi ve evrakları sisteme yükler. </a:t>
            </a:r>
          </a:p>
        </p:txBody>
      </p:sp>
      <p:sp>
        <p:nvSpPr>
          <p:cNvPr id="57" name="object 17"/>
          <p:cNvSpPr/>
          <p:nvPr/>
        </p:nvSpPr>
        <p:spPr>
          <a:xfrm>
            <a:off x="3591837" y="2009268"/>
            <a:ext cx="1424970" cy="581532"/>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Sistemden alınan çıktı bölüm başkanı ve dekana imzalatılarak BAP ofisine teslim edilir. </a:t>
            </a:r>
          </a:p>
        </p:txBody>
      </p:sp>
      <p:cxnSp>
        <p:nvCxnSpPr>
          <p:cNvPr id="59" name="Düz Ok Bağlayıcısı 58"/>
          <p:cNvCxnSpPr/>
          <p:nvPr/>
        </p:nvCxnSpPr>
        <p:spPr>
          <a:xfrm>
            <a:off x="3353079" y="2133600"/>
            <a:ext cx="228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Düz Ok Bağlayıcısı 59"/>
          <p:cNvCxnSpPr/>
          <p:nvPr/>
        </p:nvCxnSpPr>
        <p:spPr>
          <a:xfrm>
            <a:off x="5016807" y="2143967"/>
            <a:ext cx="164793" cy="12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bject 17"/>
          <p:cNvSpPr/>
          <p:nvPr/>
        </p:nvSpPr>
        <p:spPr>
          <a:xfrm>
            <a:off x="5204164" y="1976210"/>
            <a:ext cx="1639991" cy="433265"/>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BAP Koordinasyon Birimi tarafından teknik inceleme yapılır.</a:t>
            </a:r>
          </a:p>
        </p:txBody>
      </p:sp>
      <p:cxnSp>
        <p:nvCxnSpPr>
          <p:cNvPr id="28" name="Düz Ok Bağlayıcısı 27"/>
          <p:cNvCxnSpPr/>
          <p:nvPr/>
        </p:nvCxnSpPr>
        <p:spPr>
          <a:xfrm>
            <a:off x="6024159" y="243840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object 17"/>
          <p:cNvSpPr/>
          <p:nvPr/>
        </p:nvSpPr>
        <p:spPr>
          <a:xfrm>
            <a:off x="5204164" y="2627002"/>
            <a:ext cx="1639991" cy="343844"/>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BAP Komisyonu tarafından ön inceleme yapılır.</a:t>
            </a:r>
          </a:p>
        </p:txBody>
      </p:sp>
      <p:cxnSp>
        <p:nvCxnSpPr>
          <p:cNvPr id="31" name="Düz Ok Bağlayıcısı 30"/>
          <p:cNvCxnSpPr/>
          <p:nvPr/>
        </p:nvCxnSpPr>
        <p:spPr>
          <a:xfrm flipH="1">
            <a:off x="4964257" y="2819400"/>
            <a:ext cx="217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object 17"/>
          <p:cNvSpPr/>
          <p:nvPr/>
        </p:nvSpPr>
        <p:spPr>
          <a:xfrm>
            <a:off x="3293967" y="2739382"/>
            <a:ext cx="1639991" cy="194190"/>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Proje hakemlere gönderilir.</a:t>
            </a:r>
          </a:p>
        </p:txBody>
      </p:sp>
      <p:cxnSp>
        <p:nvCxnSpPr>
          <p:cNvPr id="65" name="Düz Ok Bağlayıcısı 64"/>
          <p:cNvCxnSpPr/>
          <p:nvPr/>
        </p:nvCxnSpPr>
        <p:spPr>
          <a:xfrm flipH="1">
            <a:off x="3008288" y="2819400"/>
            <a:ext cx="217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object 17"/>
          <p:cNvSpPr/>
          <p:nvPr/>
        </p:nvSpPr>
        <p:spPr>
          <a:xfrm>
            <a:off x="907972" y="2494887"/>
            <a:ext cx="2062460" cy="731081"/>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BAP Koordinasyonu Birimi</a:t>
            </a:r>
          </a:p>
          <a:p>
            <a:pPr algn="ctr"/>
            <a:r>
              <a:rPr lang="tr-TR" sz="900" b="1" dirty="0">
                <a:latin typeface="Book Antiqua" panose="02040602050305030304" pitchFamily="18" charset="0"/>
              </a:rPr>
              <a:t> </a:t>
            </a:r>
            <a:r>
              <a:rPr lang="tr-TR" sz="900" b="1" dirty="0" smtClean="0">
                <a:latin typeface="Book Antiqua" panose="02040602050305030304" pitchFamily="18" charset="0"/>
              </a:rPr>
              <a:t>tarafından proje başvurularının; hakem puanları, ilgili yılın destekleme ilkeleri ve diğer kriterleri </a:t>
            </a:r>
            <a:r>
              <a:rPr lang="tr-TR" sz="900" b="1" dirty="0" err="1" smtClean="0">
                <a:latin typeface="Book Antiqua" panose="02040602050305030304" pitchFamily="18" charset="0"/>
              </a:rPr>
              <a:t>tablolaştırılarak</a:t>
            </a:r>
            <a:r>
              <a:rPr lang="tr-TR" sz="900" b="1" dirty="0" smtClean="0">
                <a:latin typeface="Book Antiqua" panose="02040602050305030304" pitchFamily="18" charset="0"/>
              </a:rPr>
              <a:t> komisyona sunulur.</a:t>
            </a:r>
          </a:p>
        </p:txBody>
      </p:sp>
      <p:cxnSp>
        <p:nvCxnSpPr>
          <p:cNvPr id="71" name="Dirsek Bağlayıcısı 70"/>
          <p:cNvCxnSpPr/>
          <p:nvPr/>
        </p:nvCxnSpPr>
        <p:spPr>
          <a:xfrm rot="16200000" flipH="1">
            <a:off x="1981200" y="3276600"/>
            <a:ext cx="685800" cy="6858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object 17"/>
          <p:cNvSpPr/>
          <p:nvPr/>
        </p:nvSpPr>
        <p:spPr>
          <a:xfrm>
            <a:off x="1635770" y="4012364"/>
            <a:ext cx="2062460" cy="751561"/>
          </a:xfrm>
          <a:prstGeom prst="rect">
            <a:avLst/>
          </a:prstGeom>
          <a:solidFill>
            <a:schemeClr val="tx2">
              <a:lumMod val="40000"/>
              <a:lumOff val="60000"/>
            </a:schemeClr>
          </a:solidFill>
        </p:spPr>
        <p:txBody>
          <a:bodyPr wrap="square" lIns="0" tIns="0" rIns="0" bIns="0" rtlCol="0"/>
          <a:lstStyle/>
          <a:p>
            <a:pPr algn="ctr"/>
            <a:endParaRPr lang="tr-TR" sz="900" b="1" dirty="0" smtClean="0">
              <a:latin typeface="Book Antiqua" panose="02040602050305030304" pitchFamily="18" charset="0"/>
            </a:endParaRPr>
          </a:p>
          <a:p>
            <a:pPr algn="ctr"/>
            <a:r>
              <a:rPr lang="tr-TR" sz="900" b="1" dirty="0" smtClean="0">
                <a:latin typeface="Book Antiqua" panose="02040602050305030304" pitchFamily="18" charset="0"/>
              </a:rPr>
              <a:t>BAP Komisyonu tarafından projenin nihai değerlendirilmesinin yapılması ve Rektörlük makamına sunulması</a:t>
            </a:r>
          </a:p>
        </p:txBody>
      </p:sp>
      <p:cxnSp>
        <p:nvCxnSpPr>
          <p:cNvPr id="75" name="Düz Ok Bağlayıcısı 74"/>
          <p:cNvCxnSpPr/>
          <p:nvPr/>
        </p:nvCxnSpPr>
        <p:spPr>
          <a:xfrm flipH="1">
            <a:off x="1981200" y="4835419"/>
            <a:ext cx="344808" cy="346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Düz Ok Bağlayıcısı 76"/>
          <p:cNvCxnSpPr/>
          <p:nvPr/>
        </p:nvCxnSpPr>
        <p:spPr>
          <a:xfrm>
            <a:off x="2784027" y="4855789"/>
            <a:ext cx="455868" cy="367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Düz Ok Bağlayıcısı 84"/>
          <p:cNvCxnSpPr/>
          <p:nvPr/>
        </p:nvCxnSpPr>
        <p:spPr>
          <a:xfrm flipH="1">
            <a:off x="783015" y="5791200"/>
            <a:ext cx="588585" cy="34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Düz Ok Bağlayıcısı 86"/>
          <p:cNvCxnSpPr/>
          <p:nvPr/>
        </p:nvCxnSpPr>
        <p:spPr>
          <a:xfrm>
            <a:off x="1973889" y="601537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Düz Ok Bağlayıcısı 87"/>
          <p:cNvCxnSpPr/>
          <p:nvPr/>
        </p:nvCxnSpPr>
        <p:spPr>
          <a:xfrm>
            <a:off x="2464075" y="5791200"/>
            <a:ext cx="568949" cy="34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object 17"/>
          <p:cNvSpPr/>
          <p:nvPr/>
        </p:nvSpPr>
        <p:spPr>
          <a:xfrm>
            <a:off x="121969" y="6171237"/>
            <a:ext cx="1263389" cy="338397"/>
          </a:xfrm>
          <a:prstGeom prst="rect">
            <a:avLst/>
          </a:prstGeom>
          <a:solidFill>
            <a:schemeClr val="tx2">
              <a:lumMod val="40000"/>
              <a:lumOff val="60000"/>
            </a:schemeClr>
          </a:solidFill>
        </p:spPr>
        <p:txBody>
          <a:bodyPr wrap="square" lIns="0" tIns="0" rIns="0" bIns="0" rtlCol="0"/>
          <a:lstStyle/>
          <a:p>
            <a:pPr algn="ctr"/>
            <a:r>
              <a:rPr lang="tr-TR" sz="800" b="1" dirty="0" smtClean="0">
                <a:latin typeface="Book Antiqua" panose="02040602050305030304" pitchFamily="18" charset="0"/>
              </a:rPr>
              <a:t>Sözleşme imzalanarak proje çalışmalarına başlanması</a:t>
            </a:r>
          </a:p>
        </p:txBody>
      </p:sp>
      <p:sp>
        <p:nvSpPr>
          <p:cNvPr id="91" name="object 17"/>
          <p:cNvSpPr/>
          <p:nvPr/>
        </p:nvSpPr>
        <p:spPr>
          <a:xfrm>
            <a:off x="1497880" y="6175390"/>
            <a:ext cx="952018" cy="363797"/>
          </a:xfrm>
          <a:prstGeom prst="rect">
            <a:avLst/>
          </a:prstGeom>
          <a:solidFill>
            <a:schemeClr val="tx2">
              <a:lumMod val="40000"/>
              <a:lumOff val="60000"/>
            </a:schemeClr>
          </a:solidFill>
        </p:spPr>
        <p:txBody>
          <a:bodyPr wrap="square" lIns="0" tIns="0" rIns="0" bIns="0" rtlCol="0"/>
          <a:lstStyle/>
          <a:p>
            <a:pPr algn="ctr"/>
            <a:r>
              <a:rPr lang="tr-TR" sz="800" b="1" dirty="0" smtClean="0">
                <a:latin typeface="Book Antiqua" panose="02040602050305030304" pitchFamily="18" charset="0"/>
              </a:rPr>
              <a:t>Satın alma işlemlerinin başlanması</a:t>
            </a:r>
          </a:p>
        </p:txBody>
      </p:sp>
      <p:sp>
        <p:nvSpPr>
          <p:cNvPr id="92" name="object 17"/>
          <p:cNvSpPr/>
          <p:nvPr/>
        </p:nvSpPr>
        <p:spPr>
          <a:xfrm>
            <a:off x="2554096" y="6175390"/>
            <a:ext cx="1245340" cy="321608"/>
          </a:xfrm>
          <a:prstGeom prst="rect">
            <a:avLst/>
          </a:prstGeom>
          <a:solidFill>
            <a:schemeClr val="tx2">
              <a:lumMod val="40000"/>
              <a:lumOff val="60000"/>
            </a:schemeClr>
          </a:solidFill>
        </p:spPr>
        <p:txBody>
          <a:bodyPr wrap="square" lIns="0" tIns="0" rIns="0" bIns="0" rtlCol="0"/>
          <a:lstStyle/>
          <a:p>
            <a:pPr algn="ctr"/>
            <a:r>
              <a:rPr lang="tr-TR" sz="800" b="1" dirty="0" smtClean="0">
                <a:latin typeface="Book Antiqua" panose="02040602050305030304" pitchFamily="18" charset="0"/>
              </a:rPr>
              <a:t>Her 6 ayda gelişme raporlarının hazırlanması</a:t>
            </a:r>
          </a:p>
        </p:txBody>
      </p:sp>
      <p:cxnSp>
        <p:nvCxnSpPr>
          <p:cNvPr id="93" name="Düz Ok Bağlayıcısı 92"/>
          <p:cNvCxnSpPr/>
          <p:nvPr/>
        </p:nvCxnSpPr>
        <p:spPr>
          <a:xfrm>
            <a:off x="2745927" y="6539187"/>
            <a:ext cx="0" cy="318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object 17"/>
          <p:cNvSpPr/>
          <p:nvPr/>
        </p:nvSpPr>
        <p:spPr>
          <a:xfrm>
            <a:off x="2123257" y="6914562"/>
            <a:ext cx="1245340" cy="553085"/>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Proje çalışması tamamlandığında sonuç raporunun hazırlanması</a:t>
            </a:r>
          </a:p>
        </p:txBody>
      </p:sp>
      <p:cxnSp>
        <p:nvCxnSpPr>
          <p:cNvPr id="96" name="Düz Ok Bağlayıcısı 95"/>
          <p:cNvCxnSpPr/>
          <p:nvPr/>
        </p:nvCxnSpPr>
        <p:spPr>
          <a:xfrm>
            <a:off x="3368597" y="7162800"/>
            <a:ext cx="228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object 17"/>
          <p:cNvSpPr/>
          <p:nvPr/>
        </p:nvSpPr>
        <p:spPr>
          <a:xfrm>
            <a:off x="3596918" y="6962614"/>
            <a:ext cx="1245340" cy="417582"/>
          </a:xfrm>
          <a:prstGeom prst="rect">
            <a:avLst/>
          </a:prstGeom>
          <a:solidFill>
            <a:schemeClr val="tx2">
              <a:lumMod val="40000"/>
              <a:lumOff val="60000"/>
            </a:schemeClr>
          </a:solidFill>
        </p:spPr>
        <p:txBody>
          <a:bodyPr wrap="square" lIns="0" tIns="0" rIns="0" bIns="0" rtlCol="0"/>
          <a:lstStyle/>
          <a:p>
            <a:pPr algn="ctr"/>
            <a:r>
              <a:rPr lang="tr-TR" sz="900" b="1" dirty="0" smtClean="0">
                <a:latin typeface="Book Antiqua" panose="02040602050305030304" pitchFamily="18" charset="0"/>
              </a:rPr>
              <a:t>Proje Sonuç </a:t>
            </a:r>
            <a:r>
              <a:rPr lang="tr-TR" sz="900" b="1" dirty="0">
                <a:latin typeface="Book Antiqua" panose="02040602050305030304" pitchFamily="18" charset="0"/>
              </a:rPr>
              <a:t>R</a:t>
            </a:r>
            <a:r>
              <a:rPr lang="tr-TR" sz="900" b="1" dirty="0" smtClean="0">
                <a:latin typeface="Book Antiqua" panose="02040602050305030304" pitchFamily="18" charset="0"/>
              </a:rPr>
              <a:t>aporunun değerlendirilmesi</a:t>
            </a:r>
          </a:p>
        </p:txBody>
      </p:sp>
      <p:cxnSp>
        <p:nvCxnSpPr>
          <p:cNvPr id="99" name="Düz Ok Bağlayıcısı 98"/>
          <p:cNvCxnSpPr/>
          <p:nvPr/>
        </p:nvCxnSpPr>
        <p:spPr>
          <a:xfrm flipH="1">
            <a:off x="4219588" y="7391447"/>
            <a:ext cx="7929" cy="304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o 1"/>
          <p:cNvGraphicFramePr>
            <a:graphicFrameLocks noGrp="1"/>
          </p:cNvGraphicFramePr>
          <p:nvPr>
            <p:extLst>
              <p:ext uri="{D42A27DB-BD31-4B8C-83A1-F6EECF244321}">
                <p14:modId xmlns:p14="http://schemas.microsoft.com/office/powerpoint/2010/main" val="1639657151"/>
              </p:ext>
            </p:extLst>
          </p:nvPr>
        </p:nvGraphicFramePr>
        <p:xfrm>
          <a:off x="315686" y="215826"/>
          <a:ext cx="6172200" cy="896938"/>
        </p:xfrm>
        <a:graphic>
          <a:graphicData uri="http://schemas.openxmlformats.org/drawingml/2006/table">
            <a:tbl>
              <a:tblPr firstRow="1" firstCol="1" bandRow="1"/>
              <a:tblGrid>
                <a:gridCol w="972205">
                  <a:extLst>
                    <a:ext uri="{9D8B030D-6E8A-4147-A177-3AD203B41FA5}">
                      <a16:colId xmlns:a16="http://schemas.microsoft.com/office/drawing/2014/main" val="3215570528"/>
                    </a:ext>
                  </a:extLst>
                </a:gridCol>
                <a:gridCol w="3340016">
                  <a:extLst>
                    <a:ext uri="{9D8B030D-6E8A-4147-A177-3AD203B41FA5}">
                      <a16:colId xmlns:a16="http://schemas.microsoft.com/office/drawing/2014/main" val="1715582532"/>
                    </a:ext>
                  </a:extLst>
                </a:gridCol>
                <a:gridCol w="967860">
                  <a:extLst>
                    <a:ext uri="{9D8B030D-6E8A-4147-A177-3AD203B41FA5}">
                      <a16:colId xmlns:a16="http://schemas.microsoft.com/office/drawing/2014/main" val="1389230086"/>
                    </a:ext>
                  </a:extLst>
                </a:gridCol>
                <a:gridCol w="892119">
                  <a:extLst>
                    <a:ext uri="{9D8B030D-6E8A-4147-A177-3AD203B41FA5}">
                      <a16:colId xmlns:a16="http://schemas.microsoft.com/office/drawing/2014/main" val="306729290"/>
                    </a:ext>
                  </a:extLst>
                </a:gridCol>
              </a:tblGrid>
              <a:tr h="165759">
                <a:tc rowSpan="5">
                  <a:txBody>
                    <a:bodyPr/>
                    <a:lstStyle/>
                    <a:p>
                      <a:pPr>
                        <a:lnSpc>
                          <a:spcPct val="107000"/>
                        </a:lnSpc>
                        <a:spcBef>
                          <a:spcPts val="200"/>
                        </a:spcBef>
                        <a:spcAft>
                          <a:spcPts val="0"/>
                        </a:spcAft>
                      </a:pPr>
                      <a:endParaRPr lang="tr-TR" sz="14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KASTAMONU ÜNİVERSİTESİ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b="1">
                          <a:effectLst/>
                          <a:latin typeface="Times New Roman" panose="02020603050405020304" pitchFamily="18" charset="0"/>
                          <a:ea typeface="Calibri" panose="020F0502020204030204" pitchFamily="34" charset="0"/>
                          <a:cs typeface="Times New Roman" panose="02020603050405020304" pitchFamily="18" charset="0"/>
                        </a:rPr>
                        <a:t>……………….. Fakültesi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100">
                          <a:effectLst/>
                          <a:latin typeface="Times New Roman" panose="02020603050405020304" pitchFamily="18" charset="0"/>
                          <a:ea typeface="Calibri" panose="020F0502020204030204" pitchFamily="34" charset="0"/>
                          <a:cs typeface="Times New Roman" panose="02020603050405020304" pitchFamily="18" charset="0"/>
                        </a:rPr>
                        <a:t>İhtisaslaşma - Bilimsel Araştırma Projeleri İş Akış Süreci (Bilimsel Araştırma Projeleri Koordinasyon Birimi)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Doküman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alibri" panose="020F0502020204030204" pitchFamily="34" charset="0"/>
                          <a:cs typeface="Times New Roman" panose="02020603050405020304" pitchFamily="18" charset="0"/>
                        </a:rPr>
                        <a:t>KYS-İA-276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073524"/>
                  </a:ext>
                </a:extLst>
              </a:tr>
              <a:tr h="165759">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İlk Yayın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smtClean="0">
                          <a:effectLst/>
                          <a:latin typeface="Times New Roman" panose="02020603050405020304" pitchFamily="18" charset="0"/>
                          <a:ea typeface="Century Gothic" panose="020B0502020202020204" pitchFamily="34" charset="0"/>
                          <a:cs typeface="Times New Roman" panose="02020603050405020304" pitchFamily="18" charset="0"/>
                        </a:rPr>
                        <a:t>05.07.2021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55373"/>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Tarihi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270868"/>
                  </a:ext>
                </a:extLst>
              </a:tr>
              <a:tr h="17445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Revizyon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979369"/>
                  </a:ext>
                </a:extLst>
              </a:tr>
              <a:tr h="19649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ea typeface="Century Gothic" panose="020B0502020202020204" pitchFamily="34" charset="0"/>
                          <a:cs typeface="Times New Roman" panose="02020603050405020304" pitchFamily="18" charset="0"/>
                        </a:rPr>
                        <a:t>Sayfa No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000" dirty="0">
                          <a:effectLst/>
                          <a:latin typeface="Times New Roman" panose="02020603050405020304" pitchFamily="18" charset="0"/>
                          <a:ea typeface="Century Gothic" panose="020B0502020202020204" pitchFamily="34" charset="0"/>
                          <a:cs typeface="Times New Roman" panose="02020603050405020304" pitchFamily="18" charset="0"/>
                        </a:rPr>
                        <a:t>1/1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49" marR="67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549529"/>
                  </a:ext>
                </a:extLst>
              </a:tr>
            </a:tbl>
          </a:graphicData>
        </a:graphic>
      </p:graphicFrame>
      <p:pic>
        <p:nvPicPr>
          <p:cNvPr id="30721" name="Resim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01" y="227387"/>
            <a:ext cx="857250"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12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object 22"/>
          <p:cNvSpPr/>
          <p:nvPr/>
        </p:nvSpPr>
        <p:spPr>
          <a:xfrm>
            <a:off x="1486200" y="2990711"/>
            <a:ext cx="3924000" cy="514489"/>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7" name="object 22"/>
          <p:cNvSpPr/>
          <p:nvPr/>
        </p:nvSpPr>
        <p:spPr>
          <a:xfrm>
            <a:off x="1486200" y="2219897"/>
            <a:ext cx="3924000" cy="514489"/>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6" name="object 16"/>
          <p:cNvSpPr txBox="1"/>
          <p:nvPr/>
        </p:nvSpPr>
        <p:spPr>
          <a:xfrm>
            <a:off x="1698582" y="3167253"/>
            <a:ext cx="3626738" cy="167354"/>
          </a:xfrm>
          <a:prstGeom prst="rect">
            <a:avLst/>
          </a:prstGeom>
        </p:spPr>
        <p:txBody>
          <a:bodyPr vert="horz" wrap="square" lIns="0" tIns="5715" rIns="0" bIns="0" rtlCol="0">
            <a:spAutoFit/>
          </a:bodyPr>
          <a:lstStyle/>
          <a:p>
            <a:pPr marL="12700" marR="5080" indent="-8255" algn="ctr">
              <a:lnSpc>
                <a:spcPct val="105000"/>
              </a:lnSpc>
              <a:spcBef>
                <a:spcPts val="45"/>
              </a:spcBef>
            </a:pPr>
            <a:r>
              <a:rPr lang="tr-TR" sz="1000" b="1" dirty="0">
                <a:latin typeface="Book Antiqua"/>
                <a:cs typeface="Book Antiqua"/>
              </a:rPr>
              <a:t>Öğrencinin </a:t>
            </a:r>
            <a:r>
              <a:rPr lang="tr-TR" sz="1000" b="1" dirty="0" smtClean="0">
                <a:latin typeface="Book Antiqua"/>
                <a:cs typeface="Book Antiqua"/>
              </a:rPr>
              <a:t>iaşen veya vekaleten başvurması halinde</a:t>
            </a:r>
            <a:r>
              <a:rPr lang="tr-TR" sz="1000" b="1" spc="-10" dirty="0" smtClean="0">
                <a:latin typeface="Book Antiqua"/>
                <a:cs typeface="Book Antiqua"/>
              </a:rPr>
              <a:t>;</a:t>
            </a:r>
            <a:endParaRPr lang="tr-TR" sz="1000" dirty="0">
              <a:latin typeface="Book Antiqua"/>
              <a:cs typeface="Book Antiqua"/>
            </a:endParaRPr>
          </a:p>
        </p:txBody>
      </p:sp>
      <p:sp>
        <p:nvSpPr>
          <p:cNvPr id="17" name="object 17"/>
          <p:cNvSpPr/>
          <p:nvPr/>
        </p:nvSpPr>
        <p:spPr>
          <a:xfrm>
            <a:off x="1486201" y="1470495"/>
            <a:ext cx="3924000" cy="586905"/>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8" name="object 18"/>
          <p:cNvSpPr txBox="1"/>
          <p:nvPr/>
        </p:nvSpPr>
        <p:spPr>
          <a:xfrm>
            <a:off x="2169496" y="1671320"/>
            <a:ext cx="2516505" cy="197490"/>
          </a:xfrm>
          <a:prstGeom prst="rect">
            <a:avLst/>
          </a:prstGeom>
        </p:spPr>
        <p:txBody>
          <a:bodyPr vert="horz" wrap="square" lIns="0" tIns="12700" rIns="0" bIns="0" rtlCol="0">
            <a:spAutoFit/>
          </a:bodyPr>
          <a:lstStyle/>
          <a:p>
            <a:pPr marL="12700" algn="ctr">
              <a:lnSpc>
                <a:spcPct val="100000"/>
              </a:lnSpc>
              <a:spcBef>
                <a:spcPts val="100"/>
              </a:spcBef>
            </a:pPr>
            <a:r>
              <a:rPr sz="1200" b="1" spc="-50" dirty="0">
                <a:solidFill>
                  <a:srgbClr val="FFFFFF"/>
                </a:solidFill>
                <a:cs typeface="Book Antiqua"/>
              </a:rPr>
              <a:t>ÖĞRENC</a:t>
            </a:r>
            <a:r>
              <a:rPr lang="tr-TR" sz="1200" b="1" spc="-50" dirty="0">
                <a:solidFill>
                  <a:srgbClr val="FFFFFF"/>
                </a:solidFill>
                <a:cs typeface="Book Antiqua"/>
              </a:rPr>
              <a:t>i</a:t>
            </a:r>
            <a:r>
              <a:rPr sz="1200" b="1" spc="-50" dirty="0">
                <a:solidFill>
                  <a:srgbClr val="FFFFFF"/>
                </a:solidFill>
                <a:cs typeface="Book Antiqua"/>
              </a:rPr>
              <a:t> </a:t>
            </a:r>
            <a:r>
              <a:rPr sz="1200" b="1" spc="-60" dirty="0">
                <a:solidFill>
                  <a:srgbClr val="FFFFFF"/>
                </a:solidFill>
                <a:cs typeface="Book Antiqua"/>
              </a:rPr>
              <a:t>BELGES</a:t>
            </a:r>
            <a:r>
              <a:rPr lang="tr-TR" sz="1200" b="1" spc="-60" dirty="0">
                <a:solidFill>
                  <a:srgbClr val="FFFFFF"/>
                </a:solidFill>
                <a:cs typeface="Book Antiqua"/>
              </a:rPr>
              <a:t>i</a:t>
            </a:r>
            <a:r>
              <a:rPr sz="1200" b="1" spc="-60" dirty="0">
                <a:solidFill>
                  <a:srgbClr val="FFFFFF"/>
                </a:solidFill>
                <a:cs typeface="Book Antiqua"/>
              </a:rPr>
              <a:t> </a:t>
            </a:r>
            <a:r>
              <a:rPr sz="1200" b="1" spc="10" dirty="0">
                <a:solidFill>
                  <a:srgbClr val="FFFFFF"/>
                </a:solidFill>
                <a:cs typeface="Book Antiqua"/>
              </a:rPr>
              <a:t>VERME</a:t>
            </a:r>
            <a:r>
              <a:rPr sz="1200" b="1" spc="-95" dirty="0">
                <a:solidFill>
                  <a:srgbClr val="FFFFFF"/>
                </a:solidFill>
                <a:cs typeface="Book Antiqua"/>
              </a:rPr>
              <a:t> </a:t>
            </a:r>
            <a:r>
              <a:rPr lang="tr-TR" sz="1200" b="1" spc="-140" dirty="0" smtClean="0">
                <a:solidFill>
                  <a:srgbClr val="FFFFFF"/>
                </a:solidFill>
                <a:cs typeface="Book Antiqua"/>
              </a:rPr>
              <a:t>İŞL</a:t>
            </a:r>
            <a:r>
              <a:rPr sz="1200" b="1" spc="-140" dirty="0" smtClean="0">
                <a:solidFill>
                  <a:srgbClr val="FFFFFF"/>
                </a:solidFill>
                <a:cs typeface="Book Antiqua"/>
              </a:rPr>
              <a:t>EM</a:t>
            </a:r>
            <a:r>
              <a:rPr lang="tr-TR" sz="1200" b="1" spc="-140" dirty="0">
                <a:solidFill>
                  <a:srgbClr val="FFFFFF"/>
                </a:solidFill>
                <a:cs typeface="Book Antiqua"/>
              </a:rPr>
              <a:t>İ</a:t>
            </a:r>
            <a:endParaRPr sz="1200" dirty="0">
              <a:cs typeface="Book Antiqua"/>
            </a:endParaRPr>
          </a:p>
        </p:txBody>
      </p:sp>
      <p:sp>
        <p:nvSpPr>
          <p:cNvPr id="20" name="object 20"/>
          <p:cNvSpPr txBox="1"/>
          <p:nvPr/>
        </p:nvSpPr>
        <p:spPr>
          <a:xfrm>
            <a:off x="1736806" y="2326640"/>
            <a:ext cx="3320415"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a:latin typeface="Book Antiqua"/>
                <a:cs typeface="Book Antiqua"/>
              </a:rPr>
              <a:t>Öğrenci, </a:t>
            </a:r>
            <a:r>
              <a:rPr lang="tr-TR" sz="1000" b="1" dirty="0" smtClean="0">
                <a:latin typeface="Book Antiqua"/>
                <a:cs typeface="Book Antiqua"/>
              </a:rPr>
              <a:t>öğrenci belgesi almak üzere öğrenci işleri birimine başvurur</a:t>
            </a:r>
            <a:r>
              <a:rPr lang="tr-TR" sz="1000" b="1" spc="-35" dirty="0" smtClean="0">
                <a:latin typeface="Book Antiqua"/>
                <a:cs typeface="Book Antiqua"/>
              </a:rPr>
              <a:t>.</a:t>
            </a:r>
            <a:endParaRPr lang="tr-TR" sz="1000" b="1" dirty="0">
              <a:latin typeface="Book Antiqua"/>
              <a:cs typeface="Book Antiqua"/>
            </a:endParaRPr>
          </a:p>
        </p:txBody>
      </p:sp>
      <p:sp>
        <p:nvSpPr>
          <p:cNvPr id="21" name="object 21"/>
          <p:cNvSpPr/>
          <p:nvPr/>
        </p:nvSpPr>
        <p:spPr>
          <a:xfrm>
            <a:off x="1486200" y="4572000"/>
            <a:ext cx="3924000" cy="42546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2" name="object 22"/>
          <p:cNvSpPr/>
          <p:nvPr/>
        </p:nvSpPr>
        <p:spPr>
          <a:xfrm>
            <a:off x="1486200" y="3810000"/>
            <a:ext cx="3924000" cy="514489"/>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3" name="object 23"/>
          <p:cNvSpPr txBox="1"/>
          <p:nvPr/>
        </p:nvSpPr>
        <p:spPr>
          <a:xfrm>
            <a:off x="1926164" y="3911104"/>
            <a:ext cx="3067685"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a:latin typeface="Book Antiqua"/>
                <a:cs typeface="Book Antiqua"/>
              </a:rPr>
              <a:t>Öğrenci İşleri, Öğrenci Otomasyon Sisteminden </a:t>
            </a:r>
            <a:r>
              <a:rPr lang="tr-TR" sz="1000" b="1" dirty="0" smtClean="0">
                <a:latin typeface="Book Antiqua"/>
                <a:cs typeface="Book Antiqua"/>
              </a:rPr>
              <a:t>öğrenci</a:t>
            </a:r>
            <a:r>
              <a:rPr lang="tr-TR" sz="1000" dirty="0" smtClean="0">
                <a:latin typeface="Book Antiqua"/>
                <a:cs typeface="Book Antiqua"/>
              </a:rPr>
              <a:t> </a:t>
            </a:r>
            <a:r>
              <a:rPr lang="tr-TR" sz="1000" b="1" dirty="0" smtClean="0">
                <a:latin typeface="Book Antiqua"/>
                <a:cs typeface="Book Antiqua"/>
              </a:rPr>
              <a:t>belgesini çıkarır.</a:t>
            </a:r>
            <a:endParaRPr lang="tr-TR" sz="1000" dirty="0">
              <a:latin typeface="Book Antiqua"/>
              <a:cs typeface="Book Antiqua"/>
            </a:endParaRPr>
          </a:p>
        </p:txBody>
      </p:sp>
      <p:sp>
        <p:nvSpPr>
          <p:cNvPr id="24" name="object 24"/>
          <p:cNvSpPr txBox="1"/>
          <p:nvPr/>
        </p:nvSpPr>
        <p:spPr>
          <a:xfrm>
            <a:off x="1926164" y="4674121"/>
            <a:ext cx="2991485"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Kontrolünü yapar ve Fakülte Sekreterine imzaya sunar.</a:t>
            </a:r>
            <a:endParaRPr lang="tr-TR" sz="1000" dirty="0">
              <a:latin typeface="Book Antiqua"/>
              <a:cs typeface="Book Antiqua"/>
            </a:endParaRPr>
          </a:p>
        </p:txBody>
      </p:sp>
      <p:sp>
        <p:nvSpPr>
          <p:cNvPr id="26" name="object 26"/>
          <p:cNvSpPr txBox="1"/>
          <p:nvPr/>
        </p:nvSpPr>
        <p:spPr>
          <a:xfrm>
            <a:off x="2819400" y="7010388"/>
            <a:ext cx="1295400" cy="182101"/>
          </a:xfrm>
          <a:prstGeom prst="rect">
            <a:avLst/>
          </a:prstGeom>
        </p:spPr>
        <p:txBody>
          <a:bodyPr vert="horz" wrap="square" lIns="0" tIns="12700" rIns="0" bIns="0" rtlCol="0">
            <a:spAutoFit/>
          </a:bodyPr>
          <a:lstStyle/>
          <a:p>
            <a:pPr marL="12700">
              <a:lnSpc>
                <a:spcPct val="100000"/>
              </a:lnSpc>
              <a:spcBef>
                <a:spcPts val="100"/>
              </a:spcBef>
            </a:pPr>
            <a:r>
              <a:rPr lang="tr-TR" sz="1100" b="1" spc="-210" dirty="0" smtClean="0">
                <a:solidFill>
                  <a:srgbClr val="FFFFFF"/>
                </a:solidFill>
                <a:latin typeface="Times New Roman" panose="02020603050405020304" pitchFamily="18" charset="0"/>
                <a:cs typeface="Times New Roman" panose="02020603050405020304" pitchFamily="18" charset="0"/>
              </a:rPr>
              <a:t>İŞLEM </a:t>
            </a:r>
            <a:r>
              <a:rPr lang="tr-TR" sz="1100" b="1" spc="-210" dirty="0" smtClean="0">
                <a:solidFill>
                  <a:srgbClr val="FFFFFF"/>
                </a:solidFill>
                <a:latin typeface="Book Antiqua"/>
                <a:cs typeface="Book Antiqua"/>
              </a:rPr>
              <a:t>  </a:t>
            </a:r>
            <a:r>
              <a:rPr sz="1100" b="1" spc="20" dirty="0" smtClean="0">
                <a:solidFill>
                  <a:srgbClr val="FFFFFF"/>
                </a:solidFill>
                <a:latin typeface="Book Antiqua"/>
                <a:cs typeface="Book Antiqua"/>
              </a:rPr>
              <a:t>SONU</a:t>
            </a:r>
            <a:endParaRPr sz="1100" dirty="0">
              <a:latin typeface="Book Antiqua"/>
              <a:cs typeface="Book Antiqua"/>
            </a:endParaRPr>
          </a:p>
        </p:txBody>
      </p:sp>
      <p:sp>
        <p:nvSpPr>
          <p:cNvPr id="29" name="object 29"/>
          <p:cNvSpPr/>
          <p:nvPr/>
        </p:nvSpPr>
        <p:spPr>
          <a:xfrm>
            <a:off x="1486200" y="5334000"/>
            <a:ext cx="3924000" cy="48883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0" name="object 30"/>
          <p:cNvSpPr txBox="1"/>
          <p:nvPr/>
        </p:nvSpPr>
        <p:spPr>
          <a:xfrm>
            <a:off x="2512015" y="5467617"/>
            <a:ext cx="2173986"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a:cs typeface="Book Antiqua"/>
              </a:rPr>
              <a:t>Fakülte Sekreteri belgeyi imzalar</a:t>
            </a:r>
            <a:r>
              <a:rPr lang="tr-TR" sz="1000" b="1" spc="5" dirty="0" smtClean="0">
                <a:latin typeface="Book Antiqua"/>
                <a:cs typeface="Book Antiqua"/>
              </a:rPr>
              <a:t>.</a:t>
            </a:r>
            <a:endParaRPr lang="tr-TR" sz="1000" dirty="0">
              <a:latin typeface="Book Antiqua"/>
              <a:cs typeface="Book Antiqua"/>
            </a:endParaRPr>
          </a:p>
        </p:txBody>
      </p:sp>
      <p:sp>
        <p:nvSpPr>
          <p:cNvPr id="33" name="object 33"/>
          <p:cNvSpPr/>
          <p:nvPr/>
        </p:nvSpPr>
        <p:spPr>
          <a:xfrm>
            <a:off x="1486200" y="6172200"/>
            <a:ext cx="3924000" cy="488823"/>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4" name="object 34"/>
          <p:cNvSpPr txBox="1"/>
          <p:nvPr/>
        </p:nvSpPr>
        <p:spPr>
          <a:xfrm>
            <a:off x="2643078" y="6321807"/>
            <a:ext cx="1852722"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a:cs typeface="Book Antiqua"/>
              </a:rPr>
              <a:t>Belge ilgili öğrenciye verilir.</a:t>
            </a:r>
            <a:endParaRPr lang="tr-TR" sz="1000" dirty="0">
              <a:latin typeface="Book Antiqua"/>
              <a:cs typeface="Book Antiqua"/>
            </a:endParaRPr>
          </a:p>
        </p:txBody>
      </p:sp>
      <p:cxnSp>
        <p:nvCxnSpPr>
          <p:cNvPr id="28" name="Düz Ok Bağlayıcısı 27"/>
          <p:cNvCxnSpPr/>
          <p:nvPr/>
        </p:nvCxnSpPr>
        <p:spPr>
          <a:xfrm flipH="1">
            <a:off x="762000" y="12192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H="1">
            <a:off x="6172200" y="1170527"/>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5" name="object 39"/>
          <p:cNvSpPr/>
          <p:nvPr/>
        </p:nvSpPr>
        <p:spPr>
          <a:xfrm>
            <a:off x="1351951" y="7163657"/>
            <a:ext cx="4320000" cy="472465"/>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6" name="object 40"/>
          <p:cNvSpPr txBox="1"/>
          <p:nvPr/>
        </p:nvSpPr>
        <p:spPr>
          <a:xfrm>
            <a:off x="1267748" y="7323255"/>
            <a:ext cx="4320000" cy="182101"/>
          </a:xfrm>
          <a:prstGeom prst="rect">
            <a:avLst/>
          </a:prstGeom>
        </p:spPr>
        <p:txBody>
          <a:bodyPr vert="horz" wrap="square" lIns="0" tIns="12700" rIns="0" bIns="0" rtlCol="0">
            <a:spAutoFit/>
          </a:bodyPr>
          <a:lstStyle/>
          <a:p>
            <a:pPr marL="12700" algn="ctr">
              <a:lnSpc>
                <a:spcPct val="100000"/>
              </a:lnSpc>
              <a:spcBef>
                <a:spcPts val="100"/>
              </a:spcBef>
            </a:pPr>
            <a:r>
              <a:rPr lang="tr-TR" sz="1100" b="1" spc="-95" dirty="0">
                <a:solidFill>
                  <a:srgbClr val="FFFFFF"/>
                </a:solidFill>
                <a:latin typeface="Book Antiqua"/>
                <a:cs typeface="Book Antiqua"/>
              </a:rPr>
              <a:t>İŞ</a:t>
            </a:r>
            <a:r>
              <a:rPr sz="1100" b="1" spc="-95" dirty="0" smtClean="0">
                <a:solidFill>
                  <a:srgbClr val="FFFFFF"/>
                </a:solidFill>
                <a:latin typeface="Book Antiqua"/>
                <a:cs typeface="Book Antiqua"/>
              </a:rPr>
              <a:t>LEM</a:t>
            </a:r>
            <a:r>
              <a:rPr lang="tr-TR" sz="1100" b="1" spc="-95" dirty="0" smtClean="0">
                <a:solidFill>
                  <a:srgbClr val="FFFFFF"/>
                </a:solidFill>
                <a:latin typeface="Book Antiqua"/>
                <a:cs typeface="Book Antiqua"/>
              </a:rPr>
              <a:t> </a:t>
            </a:r>
            <a:r>
              <a:rPr sz="1100" b="1" spc="-105" dirty="0" smtClean="0">
                <a:solidFill>
                  <a:srgbClr val="FFFFFF"/>
                </a:solidFill>
                <a:latin typeface="Book Antiqua"/>
                <a:cs typeface="Book Antiqua"/>
              </a:rPr>
              <a:t> </a:t>
            </a:r>
            <a:r>
              <a:rPr sz="1100" b="1" spc="-10" dirty="0">
                <a:solidFill>
                  <a:srgbClr val="FFFFFF"/>
                </a:solidFill>
                <a:latin typeface="Book Antiqua"/>
                <a:cs typeface="Book Antiqua"/>
              </a:rPr>
              <a:t>SONU</a:t>
            </a:r>
            <a:endParaRPr sz="1100" dirty="0">
              <a:latin typeface="Book Antiqua"/>
              <a:cs typeface="Book Antiqua"/>
            </a:endParaRPr>
          </a:p>
        </p:txBody>
      </p:sp>
      <p:graphicFrame>
        <p:nvGraphicFramePr>
          <p:cNvPr id="25" name="Tablo 24"/>
          <p:cNvGraphicFramePr>
            <a:graphicFrameLocks noGrp="1"/>
          </p:cNvGraphicFramePr>
          <p:nvPr>
            <p:extLst>
              <p:ext uri="{D42A27DB-BD31-4B8C-83A1-F6EECF244321}">
                <p14:modId xmlns:p14="http://schemas.microsoft.com/office/powerpoint/2010/main" val="1342235426"/>
              </p:ext>
            </p:extLst>
          </p:nvPr>
        </p:nvGraphicFramePr>
        <p:xfrm>
          <a:off x="310913" y="125688"/>
          <a:ext cx="6172200" cy="94476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429414">
                  <a:extLst>
                    <a:ext uri="{9D8B030D-6E8A-4147-A177-3AD203B41FA5}">
                      <a16:colId xmlns:a16="http://schemas.microsoft.com/office/drawing/2014/main" val="1988391275"/>
                    </a:ext>
                  </a:extLst>
                </a:gridCol>
                <a:gridCol w="967239">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Belgesi Verme  İş Akış  Süreci</a:t>
                      </a:r>
                    </a:p>
                    <a:p>
                      <a:pPr algn="ctr"/>
                      <a:r>
                        <a:rPr lang="tr-TR" sz="1100" dirty="0" smtClean="0">
                          <a:latin typeface="Times New Roman" panose="02020603050405020304" pitchFamily="18" charset="0"/>
                          <a:cs typeface="Times New Roman" panose="02020603050405020304" pitchFamily="18" charset="0"/>
                        </a:rPr>
                        <a:t>(Öğrenci İşleri Birimi)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Doküman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KYS-İA-233</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Revizyon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7" name="Resim 2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64" y="166812"/>
            <a:ext cx="854075" cy="82740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p:nvPr/>
        </p:nvSpPr>
        <p:spPr>
          <a:xfrm>
            <a:off x="1512000" y="1470495"/>
            <a:ext cx="3940809" cy="586905"/>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7" name="object 22"/>
          <p:cNvSpPr/>
          <p:nvPr/>
        </p:nvSpPr>
        <p:spPr>
          <a:xfrm>
            <a:off x="1512000" y="2937676"/>
            <a:ext cx="3990721" cy="514489"/>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6" name="object 16"/>
          <p:cNvSpPr txBox="1"/>
          <p:nvPr/>
        </p:nvSpPr>
        <p:spPr>
          <a:xfrm>
            <a:off x="2002282" y="3090420"/>
            <a:ext cx="3211195" cy="328936"/>
          </a:xfrm>
          <a:prstGeom prst="rect">
            <a:avLst/>
          </a:prstGeom>
        </p:spPr>
        <p:txBody>
          <a:bodyPr vert="horz" wrap="square" lIns="0" tIns="5715" rIns="0" bIns="0" rtlCol="0">
            <a:spAutoFit/>
          </a:bodyPr>
          <a:lstStyle/>
          <a:p>
            <a:pPr marL="12700" marR="5080" indent="-635" algn="ctr">
              <a:lnSpc>
                <a:spcPct val="105000"/>
              </a:lnSpc>
              <a:spcBef>
                <a:spcPts val="45"/>
              </a:spcBef>
            </a:pPr>
            <a:r>
              <a:rPr lang="tr-TR" sz="1000" b="1" dirty="0">
                <a:latin typeface="Book Antiqua"/>
                <a:cs typeface="Book Antiqua"/>
              </a:rPr>
              <a:t>Öğrencinin </a:t>
            </a:r>
            <a:r>
              <a:rPr lang="tr-TR" sz="1000" b="1" dirty="0" smtClean="0">
                <a:latin typeface="Book Antiqua"/>
                <a:cs typeface="Book Antiqua"/>
              </a:rPr>
              <a:t>şahsen veya vekaleten başvurması halinde;</a:t>
            </a:r>
            <a:endParaRPr lang="tr-TR" sz="1000" dirty="0">
              <a:latin typeface="Book Antiqua"/>
              <a:cs typeface="Book Antiqua"/>
            </a:endParaRPr>
          </a:p>
        </p:txBody>
      </p:sp>
      <p:sp>
        <p:nvSpPr>
          <p:cNvPr id="18" name="object 18"/>
          <p:cNvSpPr txBox="1"/>
          <p:nvPr/>
        </p:nvSpPr>
        <p:spPr>
          <a:xfrm>
            <a:off x="1905001" y="1622894"/>
            <a:ext cx="29718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cs typeface="Book Antiqua"/>
              </a:rPr>
              <a:t>TRANSKR</a:t>
            </a:r>
            <a:r>
              <a:rPr lang="tr-TR" sz="1200" b="1" dirty="0">
                <a:solidFill>
                  <a:srgbClr val="FFFFFF"/>
                </a:solidFill>
                <a:cs typeface="Book Antiqua"/>
              </a:rPr>
              <a:t>İ</a:t>
            </a:r>
            <a:r>
              <a:rPr sz="1200" b="1" dirty="0">
                <a:solidFill>
                  <a:srgbClr val="FFFFFF"/>
                </a:solidFill>
                <a:cs typeface="Book Antiqua"/>
              </a:rPr>
              <a:t>PT BELGES</a:t>
            </a:r>
            <a:r>
              <a:rPr lang="tr-TR" sz="1200" b="1" dirty="0">
                <a:solidFill>
                  <a:srgbClr val="FFFFFF"/>
                </a:solidFill>
                <a:cs typeface="Book Antiqua"/>
              </a:rPr>
              <a:t>İ </a:t>
            </a:r>
            <a:r>
              <a:rPr sz="1200" b="1" dirty="0">
                <a:solidFill>
                  <a:srgbClr val="FFFFFF"/>
                </a:solidFill>
                <a:cs typeface="Book Antiqua"/>
              </a:rPr>
              <a:t>VERME </a:t>
            </a:r>
            <a:r>
              <a:rPr lang="tr-TR" sz="1200" b="1" dirty="0">
                <a:solidFill>
                  <a:srgbClr val="FFFFFF"/>
                </a:solidFill>
                <a:cs typeface="Book Antiqua"/>
              </a:rPr>
              <a:t>İŞLE</a:t>
            </a:r>
            <a:r>
              <a:rPr sz="1200" b="1" dirty="0">
                <a:solidFill>
                  <a:srgbClr val="FFFFFF"/>
                </a:solidFill>
                <a:cs typeface="Book Antiqua"/>
              </a:rPr>
              <a:t>M</a:t>
            </a:r>
            <a:r>
              <a:rPr lang="tr-TR" sz="1200" b="1" dirty="0">
                <a:solidFill>
                  <a:srgbClr val="FFFFFF"/>
                </a:solidFill>
                <a:cs typeface="Book Antiqua"/>
              </a:rPr>
              <a:t>İ</a:t>
            </a:r>
            <a:endParaRPr sz="1200" dirty="0">
              <a:cs typeface="Book Antiqua"/>
            </a:endParaRPr>
          </a:p>
        </p:txBody>
      </p:sp>
      <p:sp>
        <p:nvSpPr>
          <p:cNvPr id="19" name="object 19"/>
          <p:cNvSpPr/>
          <p:nvPr/>
        </p:nvSpPr>
        <p:spPr>
          <a:xfrm>
            <a:off x="1512000" y="2191004"/>
            <a:ext cx="3940810" cy="552196"/>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0" name="object 20"/>
          <p:cNvSpPr txBox="1"/>
          <p:nvPr/>
        </p:nvSpPr>
        <p:spPr>
          <a:xfrm>
            <a:off x="2002282" y="2307679"/>
            <a:ext cx="3063875"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a:latin typeface="Book Antiqua"/>
                <a:cs typeface="Book Antiqua"/>
              </a:rPr>
              <a:t>Öğrenci, </a:t>
            </a:r>
            <a:r>
              <a:rPr lang="tr-TR" sz="1000" b="1" dirty="0" smtClean="0">
                <a:latin typeface="Book Antiqua"/>
                <a:cs typeface="Book Antiqua"/>
              </a:rPr>
              <a:t>transkript belgesini almak üzere öğrenci işleri</a:t>
            </a:r>
            <a:r>
              <a:rPr lang="tr-TR" sz="1000" dirty="0" smtClean="0">
                <a:latin typeface="Book Antiqua"/>
                <a:cs typeface="Book Antiqua"/>
              </a:rPr>
              <a:t> </a:t>
            </a:r>
            <a:r>
              <a:rPr lang="tr-TR" sz="1000" b="1" dirty="0" smtClean="0">
                <a:latin typeface="Book Antiqua"/>
                <a:cs typeface="Book Antiqua"/>
              </a:rPr>
              <a:t>birimine başvurur.</a:t>
            </a:r>
            <a:endParaRPr lang="tr-TR" sz="1000" dirty="0">
              <a:latin typeface="Book Antiqua"/>
              <a:cs typeface="Book Antiqua"/>
            </a:endParaRPr>
          </a:p>
        </p:txBody>
      </p:sp>
      <p:sp>
        <p:nvSpPr>
          <p:cNvPr id="22" name="object 22"/>
          <p:cNvSpPr/>
          <p:nvPr/>
        </p:nvSpPr>
        <p:spPr>
          <a:xfrm>
            <a:off x="1512000" y="3553231"/>
            <a:ext cx="3990721" cy="514489"/>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3" name="object 23"/>
          <p:cNvSpPr txBox="1"/>
          <p:nvPr/>
        </p:nvSpPr>
        <p:spPr>
          <a:xfrm>
            <a:off x="2002282" y="3650614"/>
            <a:ext cx="3211195"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a:latin typeface="Book Antiqua"/>
                <a:cs typeface="Book Antiqua"/>
              </a:rPr>
              <a:t>Öğrenci İşleri, Öğrenci Otomasyon Sisteminden </a:t>
            </a:r>
            <a:r>
              <a:rPr lang="tr-TR" sz="1000" b="1" dirty="0" smtClean="0">
                <a:latin typeface="Book Antiqua"/>
                <a:cs typeface="Book Antiqua"/>
              </a:rPr>
              <a:t>transkript</a:t>
            </a:r>
            <a:r>
              <a:rPr lang="tr-TR" sz="1000" dirty="0" smtClean="0">
                <a:latin typeface="Book Antiqua"/>
                <a:cs typeface="Book Antiqua"/>
              </a:rPr>
              <a:t> </a:t>
            </a:r>
            <a:r>
              <a:rPr lang="tr-TR" sz="1000" b="1" dirty="0" smtClean="0">
                <a:latin typeface="Book Antiqua"/>
                <a:cs typeface="Book Antiqua"/>
              </a:rPr>
              <a:t>belgesini çıkarır.</a:t>
            </a:r>
            <a:endParaRPr lang="tr-TR" sz="1000" dirty="0">
              <a:latin typeface="Book Antiqua"/>
              <a:cs typeface="Book Antiqua"/>
            </a:endParaRPr>
          </a:p>
        </p:txBody>
      </p:sp>
      <p:sp>
        <p:nvSpPr>
          <p:cNvPr id="24" name="object 24"/>
          <p:cNvSpPr txBox="1"/>
          <p:nvPr/>
        </p:nvSpPr>
        <p:spPr>
          <a:xfrm>
            <a:off x="1481391" y="4304169"/>
            <a:ext cx="4021329" cy="412834"/>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sz="1000" dirty="0" err="1" smtClean="0">
                <a:latin typeface="Book Antiqua" panose="02040602050305030304" pitchFamily="18" charset="0"/>
              </a:rPr>
              <a:t>Kontr</a:t>
            </a:r>
            <a:r>
              <a:rPr lang="tr-TR" sz="1000" dirty="0" smtClean="0">
                <a:latin typeface="Book Antiqua" panose="02040602050305030304" pitchFamily="18" charset="0"/>
              </a:rPr>
              <a:t>o</a:t>
            </a:r>
            <a:r>
              <a:rPr sz="1000" dirty="0" smtClean="0">
                <a:latin typeface="Book Antiqua" panose="02040602050305030304" pitchFamily="18" charset="0"/>
              </a:rPr>
              <a:t>l</a:t>
            </a:r>
            <a:r>
              <a:rPr lang="tr-TR" sz="1000" dirty="0" smtClean="0">
                <a:latin typeface="Book Antiqua" panose="02040602050305030304" pitchFamily="18" charset="0"/>
              </a:rPr>
              <a:t>ü</a:t>
            </a:r>
            <a:r>
              <a:rPr sz="1000" dirty="0" err="1" smtClean="0">
                <a:latin typeface="Book Antiqua" panose="02040602050305030304" pitchFamily="18" charset="0"/>
              </a:rPr>
              <a:t>nü</a:t>
            </a:r>
            <a:r>
              <a:rPr sz="1000" dirty="0" smtClean="0">
                <a:latin typeface="Book Antiqua" panose="02040602050305030304" pitchFamily="18" charset="0"/>
              </a:rPr>
              <a:t> </a:t>
            </a:r>
            <a:r>
              <a:rPr sz="1000" dirty="0">
                <a:latin typeface="Book Antiqua" panose="02040602050305030304" pitchFamily="18" charset="0"/>
              </a:rPr>
              <a:t>yapar ve Fakülte Sekreterine imzaya sunar.</a:t>
            </a:r>
          </a:p>
        </p:txBody>
      </p:sp>
      <p:sp>
        <p:nvSpPr>
          <p:cNvPr id="25" name="object 25"/>
          <p:cNvSpPr/>
          <p:nvPr/>
        </p:nvSpPr>
        <p:spPr>
          <a:xfrm>
            <a:off x="1512000" y="6265176"/>
            <a:ext cx="3940810" cy="442061"/>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26" name="object 26"/>
          <p:cNvSpPr txBox="1"/>
          <p:nvPr/>
        </p:nvSpPr>
        <p:spPr>
          <a:xfrm>
            <a:off x="3081718" y="6395155"/>
            <a:ext cx="1337882" cy="197490"/>
          </a:xfrm>
          <a:prstGeom prst="rect">
            <a:avLst/>
          </a:prstGeom>
        </p:spPr>
        <p:txBody>
          <a:bodyPr vert="horz" wrap="square" lIns="0" tIns="12700" rIns="0" bIns="0" rtlCol="0">
            <a:spAutoFit/>
          </a:bodyPr>
          <a:lstStyle/>
          <a:p>
            <a:pPr marL="12700">
              <a:lnSpc>
                <a:spcPct val="100000"/>
              </a:lnSpc>
              <a:spcBef>
                <a:spcPts val="100"/>
              </a:spcBef>
            </a:pPr>
            <a:r>
              <a:rPr lang="tr-TR" sz="1200" b="1" dirty="0" smtClean="0">
                <a:solidFill>
                  <a:srgbClr val="FFFFFF"/>
                </a:solidFill>
                <a:cs typeface="Book Antiqua"/>
              </a:rPr>
              <a:t>İŞLEM </a:t>
            </a:r>
            <a:r>
              <a:rPr sz="1200" b="1" dirty="0" smtClean="0">
                <a:solidFill>
                  <a:srgbClr val="FFFFFF"/>
                </a:solidFill>
                <a:cs typeface="Book Antiqua"/>
              </a:rPr>
              <a:t>SONU</a:t>
            </a:r>
            <a:endParaRPr sz="1200" dirty="0">
              <a:cs typeface="Book Antiqua"/>
            </a:endParaRPr>
          </a:p>
        </p:txBody>
      </p:sp>
      <p:sp>
        <p:nvSpPr>
          <p:cNvPr id="29" name="object 29"/>
          <p:cNvSpPr/>
          <p:nvPr/>
        </p:nvSpPr>
        <p:spPr>
          <a:xfrm>
            <a:off x="1481773" y="4854248"/>
            <a:ext cx="3990721" cy="488835"/>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0" name="object 30"/>
          <p:cNvSpPr txBox="1"/>
          <p:nvPr/>
        </p:nvSpPr>
        <p:spPr>
          <a:xfrm>
            <a:off x="2678464" y="5036650"/>
            <a:ext cx="2122136" cy="166712"/>
          </a:xfrm>
          <a:prstGeom prst="rect">
            <a:avLst/>
          </a:prstGeom>
        </p:spPr>
        <p:txBody>
          <a:bodyPr vert="horz" wrap="square" lIns="0" tIns="12700" rIns="0" bIns="0" rtlCol="0">
            <a:spAutoFit/>
          </a:bodyPr>
          <a:lstStyle/>
          <a:p>
            <a:pPr marL="12700">
              <a:lnSpc>
                <a:spcPct val="100000"/>
              </a:lnSpc>
              <a:spcBef>
                <a:spcPts val="100"/>
              </a:spcBef>
            </a:pPr>
            <a:r>
              <a:rPr lang="tr-TR" sz="1000" b="1" dirty="0" smtClean="0">
                <a:latin typeface="Book Antiqua"/>
                <a:cs typeface="Book Antiqua"/>
              </a:rPr>
              <a:t>Fakülte Sekreteri belgeyi imzalar.</a:t>
            </a:r>
            <a:endParaRPr lang="tr-TR" sz="1000" dirty="0">
              <a:latin typeface="Book Antiqua"/>
              <a:cs typeface="Book Antiqua"/>
            </a:endParaRPr>
          </a:p>
        </p:txBody>
      </p:sp>
      <p:sp>
        <p:nvSpPr>
          <p:cNvPr id="33" name="object 33"/>
          <p:cNvSpPr/>
          <p:nvPr/>
        </p:nvSpPr>
        <p:spPr>
          <a:xfrm>
            <a:off x="1512000" y="5539904"/>
            <a:ext cx="3930269" cy="488823"/>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34" name="object 34"/>
          <p:cNvSpPr txBox="1"/>
          <p:nvPr/>
        </p:nvSpPr>
        <p:spPr>
          <a:xfrm>
            <a:off x="2366724" y="5690679"/>
            <a:ext cx="2357675"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a:cs typeface="Book Antiqua"/>
              </a:rPr>
              <a:t>Transkript belgesi ilgili öğrenciye verilir.</a:t>
            </a:r>
            <a:endParaRPr lang="tr-TR" sz="1000" dirty="0">
              <a:latin typeface="Book Antiqua"/>
              <a:cs typeface="Book Antiqua"/>
            </a:endParaRPr>
          </a:p>
        </p:txBody>
      </p:sp>
      <p:cxnSp>
        <p:nvCxnSpPr>
          <p:cNvPr id="41" name="Düz Ok Bağlayıcısı 40"/>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o 20"/>
          <p:cNvGraphicFramePr>
            <a:graphicFrameLocks noGrp="1"/>
          </p:cNvGraphicFramePr>
          <p:nvPr>
            <p:extLst>
              <p:ext uri="{D42A27DB-BD31-4B8C-83A1-F6EECF244321}">
                <p14:modId xmlns:p14="http://schemas.microsoft.com/office/powerpoint/2010/main" val="1800394152"/>
              </p:ext>
            </p:extLst>
          </p:nvPr>
        </p:nvGraphicFramePr>
        <p:xfrm>
          <a:off x="304801" y="242772"/>
          <a:ext cx="6172200" cy="92844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429414">
                  <a:extLst>
                    <a:ext uri="{9D8B030D-6E8A-4147-A177-3AD203B41FA5}">
                      <a16:colId xmlns:a16="http://schemas.microsoft.com/office/drawing/2014/main" val="1988391275"/>
                    </a:ext>
                  </a:extLst>
                </a:gridCol>
                <a:gridCol w="967239">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Transkript Belgesi Verme İş Akış</a:t>
                      </a:r>
                      <a:r>
                        <a:rPr lang="tr-TR" sz="1100" baseline="0" dirty="0" smtClean="0">
                          <a:latin typeface="Times New Roman" panose="02020603050405020304" pitchFamily="18" charset="0"/>
                          <a:cs typeface="Times New Roman" panose="02020603050405020304" pitchFamily="18" charset="0"/>
                        </a:rPr>
                        <a:t> Süreci</a:t>
                      </a:r>
                      <a:endParaRPr lang="tr-TR" sz="1100" dirty="0" smtClean="0">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İşleri Birimi)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Doküman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KYS-İA-234</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Sayfa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31" name="Resim 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64" y="276274"/>
            <a:ext cx="854075" cy="82740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object 18"/>
          <p:cNvSpPr/>
          <p:nvPr/>
        </p:nvSpPr>
        <p:spPr>
          <a:xfrm>
            <a:off x="1440000" y="4566933"/>
            <a:ext cx="4140000" cy="462267"/>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0" name="object 20"/>
          <p:cNvSpPr/>
          <p:nvPr/>
        </p:nvSpPr>
        <p:spPr>
          <a:xfrm>
            <a:off x="1440000" y="2629192"/>
            <a:ext cx="4140000" cy="600671"/>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 name="object 2"/>
          <p:cNvSpPr/>
          <p:nvPr/>
        </p:nvSpPr>
        <p:spPr>
          <a:xfrm>
            <a:off x="1439999" y="6898113"/>
            <a:ext cx="4140000" cy="415201"/>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5" name="object 15"/>
          <p:cNvSpPr/>
          <p:nvPr/>
        </p:nvSpPr>
        <p:spPr>
          <a:xfrm>
            <a:off x="1440000" y="1423563"/>
            <a:ext cx="4140000" cy="362818"/>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7" name="object 17"/>
          <p:cNvSpPr txBox="1"/>
          <p:nvPr/>
        </p:nvSpPr>
        <p:spPr>
          <a:xfrm>
            <a:off x="1422600" y="1463421"/>
            <a:ext cx="4140000" cy="197490"/>
          </a:xfrm>
          <a:prstGeom prst="rect">
            <a:avLst/>
          </a:prstGeom>
        </p:spPr>
        <p:txBody>
          <a:bodyPr vert="horz" wrap="square" lIns="0" tIns="12700" rIns="0" bIns="0" rtlCol="0">
            <a:spAutoFit/>
          </a:bodyPr>
          <a:lstStyle/>
          <a:p>
            <a:pPr marL="12700" algn="ctr">
              <a:lnSpc>
                <a:spcPct val="100000"/>
              </a:lnSpc>
              <a:spcBef>
                <a:spcPts val="100"/>
              </a:spcBef>
            </a:pPr>
            <a:r>
              <a:rPr sz="1200" b="1" spc="-50" dirty="0">
                <a:solidFill>
                  <a:srgbClr val="FFFFFF"/>
                </a:solidFill>
                <a:cs typeface="Book Antiqua"/>
              </a:rPr>
              <a:t>ÖĞRENC</a:t>
            </a:r>
            <a:r>
              <a:rPr lang="tr-TR" sz="1200" b="1" spc="-50" dirty="0">
                <a:solidFill>
                  <a:srgbClr val="FFFFFF"/>
                </a:solidFill>
                <a:cs typeface="Book Antiqua"/>
              </a:rPr>
              <a:t>İ </a:t>
            </a:r>
            <a:r>
              <a:rPr sz="1200" b="1" spc="-105" dirty="0" smtClean="0">
                <a:solidFill>
                  <a:srgbClr val="FFFFFF"/>
                </a:solidFill>
                <a:cs typeface="Book Antiqua"/>
              </a:rPr>
              <a:t>YEN</a:t>
            </a:r>
            <a:r>
              <a:rPr lang="tr-TR" sz="1200" b="1" spc="-105" dirty="0" smtClean="0">
                <a:solidFill>
                  <a:srgbClr val="FFFFFF"/>
                </a:solidFill>
                <a:cs typeface="Book Antiqua"/>
              </a:rPr>
              <a:t>İ  </a:t>
            </a:r>
            <a:r>
              <a:rPr sz="1200" b="1" spc="15" dirty="0" smtClean="0">
                <a:solidFill>
                  <a:srgbClr val="FFFFFF"/>
                </a:solidFill>
                <a:cs typeface="Book Antiqua"/>
              </a:rPr>
              <a:t>KAYIT</a:t>
            </a:r>
            <a:r>
              <a:rPr sz="1200" b="1" spc="-90" dirty="0" smtClean="0">
                <a:solidFill>
                  <a:srgbClr val="FFFFFF"/>
                </a:solidFill>
                <a:cs typeface="Book Antiqua"/>
              </a:rPr>
              <a:t> </a:t>
            </a:r>
            <a:r>
              <a:rPr lang="tr-TR" sz="1200" b="1" spc="-140" dirty="0">
                <a:solidFill>
                  <a:srgbClr val="FFFFFF"/>
                </a:solidFill>
                <a:cs typeface="Book Antiqua"/>
              </a:rPr>
              <a:t>İŞLE</a:t>
            </a:r>
            <a:r>
              <a:rPr sz="1200" b="1" spc="-140" dirty="0">
                <a:solidFill>
                  <a:srgbClr val="FFFFFF"/>
                </a:solidFill>
                <a:cs typeface="Book Antiqua"/>
              </a:rPr>
              <a:t>M</a:t>
            </a:r>
            <a:r>
              <a:rPr lang="tr-TR" sz="1200" b="1" spc="-140" dirty="0">
                <a:solidFill>
                  <a:srgbClr val="FFFFFF"/>
                </a:solidFill>
                <a:cs typeface="Book Antiqua"/>
              </a:rPr>
              <a:t>İ</a:t>
            </a:r>
            <a:endParaRPr sz="1200" dirty="0">
              <a:cs typeface="Book Antiqua"/>
            </a:endParaRPr>
          </a:p>
        </p:txBody>
      </p:sp>
      <p:sp>
        <p:nvSpPr>
          <p:cNvPr id="29" name="object 29"/>
          <p:cNvSpPr/>
          <p:nvPr/>
        </p:nvSpPr>
        <p:spPr>
          <a:xfrm>
            <a:off x="1463374" y="7944279"/>
            <a:ext cx="4140000" cy="361206"/>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40" name="object 40"/>
          <p:cNvSpPr txBox="1"/>
          <p:nvPr/>
        </p:nvSpPr>
        <p:spPr>
          <a:xfrm>
            <a:off x="1440000" y="5790945"/>
            <a:ext cx="4140000" cy="344966"/>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Öğrenci ön kayıt formunu ve kayıt için istenen diğer belgeleri kayıt bürosundaki görevliye teslim eder.</a:t>
            </a:r>
            <a:endParaRPr lang="tr-TR" sz="1000" dirty="0">
              <a:latin typeface="Book Antiqua" panose="02040602050305030304" pitchFamily="18" charset="0"/>
            </a:endParaRPr>
          </a:p>
        </p:txBody>
      </p:sp>
      <p:sp>
        <p:nvSpPr>
          <p:cNvPr id="42" name="object 42"/>
          <p:cNvSpPr txBox="1"/>
          <p:nvPr/>
        </p:nvSpPr>
        <p:spPr>
          <a:xfrm>
            <a:off x="1440000" y="4647958"/>
            <a:ext cx="4140000" cy="328936"/>
          </a:xfrm>
          <a:prstGeom prst="rect">
            <a:avLst/>
          </a:prstGeom>
        </p:spPr>
        <p:txBody>
          <a:bodyPr vert="horz" wrap="square" lIns="0" tIns="5715" rIns="0" bIns="0" rtlCol="0">
            <a:spAutoFit/>
          </a:bodyPr>
          <a:lstStyle/>
          <a:p>
            <a:pPr marL="12700" marR="5080" indent="635" algn="ctr">
              <a:lnSpc>
                <a:spcPct val="105000"/>
              </a:lnSpc>
              <a:spcBef>
                <a:spcPts val="45"/>
              </a:spcBef>
            </a:pPr>
            <a:r>
              <a:rPr lang="tr-TR" sz="1000" b="1" dirty="0" smtClean="0">
                <a:latin typeface="Book Antiqua" panose="02040602050305030304" pitchFamily="18" charset="0"/>
              </a:rPr>
              <a:t>Adayın</a:t>
            </a:r>
            <a:r>
              <a:rPr lang="tr-TR" sz="1000" b="1" spc="10" dirty="0" smtClean="0">
                <a:latin typeface="Book Antiqua" panose="02040602050305030304" pitchFamily="18" charset="0"/>
                <a:cs typeface="Book Antiqua"/>
              </a:rPr>
              <a:t> bizzat </a:t>
            </a:r>
            <a:r>
              <a:rPr lang="tr-TR" sz="1000" b="1" spc="5" dirty="0" smtClean="0">
                <a:latin typeface="Book Antiqua" panose="02040602050305030304" pitchFamily="18" charset="0"/>
                <a:cs typeface="Book Antiqua"/>
              </a:rPr>
              <a:t>kendisi</a:t>
            </a:r>
            <a:r>
              <a:rPr lang="tr-TR" sz="1000" b="1" spc="-90" dirty="0" smtClean="0">
                <a:latin typeface="Book Antiqua" panose="02040602050305030304" pitchFamily="18" charset="0"/>
                <a:cs typeface="Book Antiqua"/>
              </a:rPr>
              <a:t> </a:t>
            </a:r>
            <a:r>
              <a:rPr lang="tr-TR" sz="1000" b="1" spc="15" dirty="0" smtClean="0">
                <a:latin typeface="Book Antiqua" panose="02040602050305030304" pitchFamily="18" charset="0"/>
                <a:cs typeface="Book Antiqua"/>
              </a:rPr>
              <a:t>veya </a:t>
            </a:r>
            <a:r>
              <a:rPr lang="tr-TR" sz="1000" b="1" spc="5" dirty="0" smtClean="0">
                <a:latin typeface="Book Antiqua" panose="02040602050305030304" pitchFamily="18" charset="0"/>
                <a:cs typeface="Book Antiqua"/>
              </a:rPr>
              <a:t>noterden </a:t>
            </a:r>
            <a:r>
              <a:rPr lang="tr-TR" sz="1000" b="1" spc="10" dirty="0" smtClean="0">
                <a:latin typeface="Book Antiqua" panose="02040602050305030304" pitchFamily="18" charset="0"/>
                <a:cs typeface="Book Antiqua"/>
              </a:rPr>
              <a:t>vekalet </a:t>
            </a:r>
            <a:r>
              <a:rPr lang="tr-TR" sz="1000" b="1" spc="5" dirty="0" smtClean="0">
                <a:latin typeface="Book Antiqua" panose="02040602050305030304" pitchFamily="18" charset="0"/>
                <a:cs typeface="Book Antiqua"/>
              </a:rPr>
              <a:t>verdiği </a:t>
            </a:r>
            <a:r>
              <a:rPr lang="tr-TR" sz="1000" b="1" spc="-45" dirty="0" smtClean="0">
                <a:latin typeface="Book Antiqua" panose="02040602050305030304" pitchFamily="18" charset="0"/>
                <a:cs typeface="Book Antiqua"/>
              </a:rPr>
              <a:t>kişinin </a:t>
            </a:r>
            <a:r>
              <a:rPr lang="tr-TR" sz="1000" b="1" spc="-35" dirty="0" smtClean="0">
                <a:latin typeface="Book Antiqua" panose="02040602050305030304" pitchFamily="18" charset="0"/>
                <a:cs typeface="Book Antiqua"/>
              </a:rPr>
              <a:t>başvurması</a:t>
            </a:r>
            <a:r>
              <a:rPr lang="tr-TR" sz="1000" b="1" spc="-45" dirty="0" smtClean="0">
                <a:latin typeface="Book Antiqua" panose="02040602050305030304" pitchFamily="18" charset="0"/>
                <a:cs typeface="Book Antiqua"/>
              </a:rPr>
              <a:t> </a:t>
            </a:r>
            <a:r>
              <a:rPr lang="tr-TR" sz="1000" b="1" dirty="0" smtClean="0">
                <a:latin typeface="Book Antiqua" panose="02040602050305030304" pitchFamily="18" charset="0"/>
                <a:cs typeface="Book Antiqua"/>
              </a:rPr>
              <a:t>halinde;</a:t>
            </a:r>
            <a:endParaRPr lang="tr-TR" sz="1000" dirty="0">
              <a:latin typeface="Book Antiqua" panose="02040602050305030304" pitchFamily="18" charset="0"/>
              <a:cs typeface="Book Antiqua"/>
            </a:endParaRPr>
          </a:p>
        </p:txBody>
      </p:sp>
      <p:sp>
        <p:nvSpPr>
          <p:cNvPr id="44" name="object 44"/>
          <p:cNvSpPr txBox="1"/>
          <p:nvPr/>
        </p:nvSpPr>
        <p:spPr>
          <a:xfrm>
            <a:off x="1440000" y="7069492"/>
            <a:ext cx="414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spc="5" dirty="0" smtClean="0">
                <a:latin typeface="Book Antiqua"/>
                <a:cs typeface="Book Antiqua"/>
              </a:rPr>
              <a:t>Öğrencinin </a:t>
            </a:r>
            <a:r>
              <a:rPr lang="tr-TR" sz="1000" b="1" spc="10" dirty="0" smtClean="0">
                <a:latin typeface="Book Antiqua"/>
                <a:cs typeface="Book Antiqua"/>
              </a:rPr>
              <a:t>fakültey</a:t>
            </a:r>
            <a:r>
              <a:rPr lang="tr-TR" sz="1000" b="1" spc="5" dirty="0" smtClean="0">
                <a:latin typeface="Book Antiqua"/>
                <a:cs typeface="Book Antiqua"/>
              </a:rPr>
              <a:t>e kaydı</a:t>
            </a:r>
            <a:r>
              <a:rPr lang="tr-TR" sz="1000" b="1" spc="-25" dirty="0" smtClean="0">
                <a:latin typeface="Book Antiqua"/>
                <a:cs typeface="Book Antiqua"/>
              </a:rPr>
              <a:t> </a:t>
            </a:r>
            <a:r>
              <a:rPr lang="tr-TR" sz="1000" b="1" spc="5" dirty="0" smtClean="0">
                <a:latin typeface="Book Antiqua"/>
                <a:cs typeface="Book Antiqua"/>
              </a:rPr>
              <a:t>yapılır.</a:t>
            </a:r>
            <a:endParaRPr lang="tr-TR" sz="1000" dirty="0">
              <a:latin typeface="Book Antiqua"/>
              <a:cs typeface="Book Antiqua"/>
            </a:endParaRPr>
          </a:p>
        </p:txBody>
      </p:sp>
      <p:sp>
        <p:nvSpPr>
          <p:cNvPr id="45" name="object 45"/>
          <p:cNvSpPr txBox="1"/>
          <p:nvPr/>
        </p:nvSpPr>
        <p:spPr>
          <a:xfrm>
            <a:off x="1440000" y="2062988"/>
            <a:ext cx="4140000" cy="446410"/>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Yükseköğretim Kurumları Sınavı (YKS) sonuçlarına göre yerleştirilen öğrencilere Öğrenci </a:t>
            </a:r>
            <a:r>
              <a:rPr lang="tr-TR" sz="1000" dirty="0">
                <a:latin typeface="Book Antiqua" panose="02040602050305030304" pitchFamily="18" charset="0"/>
              </a:rPr>
              <a:t>İşleri  </a:t>
            </a:r>
            <a:r>
              <a:rPr lang="tr-TR" sz="1000" dirty="0" smtClean="0">
                <a:latin typeface="Book Antiqua" panose="02040602050305030304" pitchFamily="18" charset="0"/>
              </a:rPr>
              <a:t>Daire Başkanlığı’nca kayıt duyurusu yapılır.</a:t>
            </a:r>
            <a:endParaRPr lang="tr-TR" sz="1000" dirty="0">
              <a:latin typeface="Book Antiqua" panose="02040602050305030304" pitchFamily="18" charset="0"/>
            </a:endParaRPr>
          </a:p>
        </p:txBody>
      </p:sp>
      <p:sp>
        <p:nvSpPr>
          <p:cNvPr id="46" name="object 46"/>
          <p:cNvSpPr/>
          <p:nvPr/>
        </p:nvSpPr>
        <p:spPr>
          <a:xfrm>
            <a:off x="1440000" y="7432002"/>
            <a:ext cx="4140000" cy="416598"/>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7" name="object 47"/>
          <p:cNvSpPr txBox="1"/>
          <p:nvPr/>
        </p:nvSpPr>
        <p:spPr>
          <a:xfrm>
            <a:off x="1440000" y="7533068"/>
            <a:ext cx="4140000" cy="166712"/>
          </a:xfrm>
          <a:prstGeom prst="rect">
            <a:avLst/>
          </a:prstGeom>
        </p:spPr>
        <p:txBody>
          <a:bodyPr vert="horz" wrap="square" lIns="0" tIns="12700" rIns="0" bIns="0" rtlCol="0">
            <a:spAutoFit/>
          </a:bodyPr>
          <a:lstStyle/>
          <a:p>
            <a:pPr marL="12700" algn="ctr">
              <a:lnSpc>
                <a:spcPct val="100000"/>
              </a:lnSpc>
              <a:spcBef>
                <a:spcPts val="100"/>
              </a:spcBef>
            </a:pPr>
            <a:r>
              <a:rPr sz="1000" b="1" spc="5" dirty="0" err="1" smtClean="0">
                <a:latin typeface="Book Antiqua"/>
                <a:cs typeface="Book Antiqua"/>
              </a:rPr>
              <a:t>Öğrenciye</a:t>
            </a:r>
            <a:r>
              <a:rPr lang="tr-TR" sz="1000" b="1" spc="5" dirty="0" smtClean="0">
                <a:latin typeface="Book Antiqua"/>
                <a:cs typeface="Book Antiqua"/>
              </a:rPr>
              <a:t>,</a:t>
            </a:r>
            <a:r>
              <a:rPr sz="1000" b="1" spc="5" dirty="0" smtClean="0">
                <a:latin typeface="Book Antiqua"/>
                <a:cs typeface="Book Antiqua"/>
              </a:rPr>
              <a:t> </a:t>
            </a:r>
            <a:r>
              <a:rPr lang="es-ES" sz="1000" b="1" spc="5" dirty="0" smtClean="0">
                <a:latin typeface="Book Antiqua"/>
                <a:cs typeface="Book Antiqua"/>
              </a:rPr>
              <a:t>öğrenci </a:t>
            </a:r>
            <a:r>
              <a:rPr lang="es-ES" sz="1000" b="1" spc="10" dirty="0" smtClean="0">
                <a:latin typeface="Book Antiqua"/>
                <a:cs typeface="Book Antiqua"/>
              </a:rPr>
              <a:t>kimliği </a:t>
            </a:r>
            <a:r>
              <a:rPr lang="es-ES" sz="1000" b="1" spc="5" dirty="0" smtClean="0">
                <a:latin typeface="Book Antiqua"/>
                <a:cs typeface="Book Antiqua"/>
              </a:rPr>
              <a:t>ve öğrenci belgesi</a:t>
            </a:r>
            <a:r>
              <a:rPr lang="es-ES" sz="1000" b="1" spc="90" dirty="0" smtClean="0">
                <a:latin typeface="Book Antiqua"/>
                <a:cs typeface="Book Antiqua"/>
              </a:rPr>
              <a:t> </a:t>
            </a:r>
            <a:r>
              <a:rPr lang="es-ES" sz="1000" b="1" dirty="0" smtClean="0">
                <a:latin typeface="Book Antiqua"/>
                <a:cs typeface="Book Antiqua"/>
              </a:rPr>
              <a:t>verilir.</a:t>
            </a:r>
            <a:endParaRPr lang="es-ES" sz="1000" dirty="0">
              <a:latin typeface="Book Antiqua"/>
              <a:cs typeface="Book Antiqua"/>
            </a:endParaRPr>
          </a:p>
        </p:txBody>
      </p:sp>
      <p:sp>
        <p:nvSpPr>
          <p:cNvPr id="50" name="object 50"/>
          <p:cNvSpPr txBox="1"/>
          <p:nvPr/>
        </p:nvSpPr>
        <p:spPr>
          <a:xfrm>
            <a:off x="1439999" y="8088900"/>
            <a:ext cx="414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80" dirty="0" smtClean="0">
                <a:solidFill>
                  <a:srgbClr val="FFFFFF"/>
                </a:solidFill>
                <a:cs typeface="Book Antiqua"/>
              </a:rPr>
              <a:t>İŞLEM</a:t>
            </a:r>
            <a:r>
              <a:rPr sz="1200" b="1" spc="-25" dirty="0" smtClean="0">
                <a:solidFill>
                  <a:srgbClr val="FFFFFF"/>
                </a:solidFill>
                <a:cs typeface="Book Antiqua"/>
              </a:rPr>
              <a:t> </a:t>
            </a:r>
            <a:r>
              <a:rPr sz="1200" b="1" spc="20" dirty="0">
                <a:solidFill>
                  <a:srgbClr val="FFFFFF"/>
                </a:solidFill>
                <a:cs typeface="Book Antiqua"/>
              </a:rPr>
              <a:t>SONU</a:t>
            </a:r>
            <a:endParaRPr sz="1200" dirty="0">
              <a:cs typeface="Book Antiqua"/>
            </a:endParaRPr>
          </a:p>
        </p:txBody>
      </p:sp>
      <p:sp>
        <p:nvSpPr>
          <p:cNvPr id="51" name="object 41"/>
          <p:cNvSpPr txBox="1"/>
          <p:nvPr/>
        </p:nvSpPr>
        <p:spPr>
          <a:xfrm>
            <a:off x="1450674" y="2751375"/>
            <a:ext cx="4111926" cy="862159"/>
          </a:xfrm>
          <a:prstGeom prst="rect">
            <a:avLst/>
          </a:prstGeom>
        </p:spPr>
        <p:txBody>
          <a:bodyPr vert="horz" wrap="square" lIns="0" tIns="5715" rIns="0" bIns="0" rtlCol="0">
            <a:spAutoFit/>
          </a:bodyPr>
          <a:lstStyle>
            <a:defPPr>
              <a:defRPr lang="tr-TR"/>
            </a:defPPr>
            <a:lvl1pPr marL="12700" marR="19050" algn="ctr">
              <a:lnSpc>
                <a:spcPct val="105000"/>
              </a:lnSpc>
              <a:spcBef>
                <a:spcPts val="45"/>
              </a:spcBef>
              <a:defRPr sz="1100" b="1">
                <a:latin typeface="+mj-lt"/>
              </a:defRPr>
            </a:lvl1pPr>
          </a:lstStyle>
          <a:p>
            <a:r>
              <a:rPr lang="tr-TR" sz="1000" dirty="0">
                <a:latin typeface="Book Antiqua" panose="02040602050305030304" pitchFamily="18" charset="0"/>
              </a:rPr>
              <a:t>Sınav </a:t>
            </a:r>
            <a:r>
              <a:rPr lang="tr-TR" sz="1000" dirty="0" smtClean="0">
                <a:latin typeface="Book Antiqua" panose="02040602050305030304" pitchFamily="18" charset="0"/>
              </a:rPr>
              <a:t>sonuçlarına göre yerleşen öğrencilerin bilgileri </a:t>
            </a:r>
            <a:r>
              <a:rPr lang="tr-TR" sz="1000" dirty="0">
                <a:latin typeface="Book Antiqua" panose="02040602050305030304" pitchFamily="18" charset="0"/>
              </a:rPr>
              <a:t>Öğrenci </a:t>
            </a:r>
            <a:r>
              <a:rPr lang="tr-TR" sz="1000" dirty="0" smtClean="0">
                <a:latin typeface="Book Antiqua" panose="02040602050305030304" pitchFamily="18" charset="0"/>
              </a:rPr>
              <a:t>İşleri </a:t>
            </a:r>
            <a:r>
              <a:rPr lang="tr-TR" sz="1000" dirty="0">
                <a:latin typeface="Book Antiqua" panose="02040602050305030304" pitchFamily="18" charset="0"/>
              </a:rPr>
              <a:t>D. Başkanlığınca </a:t>
            </a:r>
            <a:r>
              <a:rPr lang="tr-TR" sz="1000" dirty="0" smtClean="0">
                <a:latin typeface="Book Antiqua" panose="02040602050305030304" pitchFamily="18" charset="0"/>
              </a:rPr>
              <a:t>ÖSYM'den </a:t>
            </a:r>
            <a:r>
              <a:rPr lang="tr-TR" sz="1000" dirty="0">
                <a:latin typeface="Book Antiqua" panose="02040602050305030304" pitchFamily="18" charset="0"/>
              </a:rPr>
              <a:t>Öğrenci Bilgi Sistemine a</a:t>
            </a:r>
            <a:r>
              <a:rPr lang="tr-TR" sz="1000" dirty="0" smtClean="0">
                <a:latin typeface="Book Antiqua" panose="02040602050305030304" pitchFamily="18" charset="0"/>
              </a:rPr>
              <a:t>ktarılır</a:t>
            </a:r>
            <a:r>
              <a:rPr lang="tr-TR" sz="1000" dirty="0">
                <a:latin typeface="Book Antiqua" panose="02040602050305030304" pitchFamily="18" charset="0"/>
              </a:rPr>
              <a:t>.</a:t>
            </a:r>
          </a:p>
          <a:p>
            <a:endParaRPr lang="tr-TR" dirty="0" smtClean="0"/>
          </a:p>
          <a:p>
            <a:endParaRPr dirty="0"/>
          </a:p>
          <a:p>
            <a:endParaRPr dirty="0"/>
          </a:p>
        </p:txBody>
      </p:sp>
      <p:sp>
        <p:nvSpPr>
          <p:cNvPr id="53" name="object 2"/>
          <p:cNvSpPr/>
          <p:nvPr/>
        </p:nvSpPr>
        <p:spPr>
          <a:xfrm>
            <a:off x="1440000" y="6327596"/>
            <a:ext cx="4140000" cy="415201"/>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43" name="object 43"/>
          <p:cNvSpPr txBox="1"/>
          <p:nvPr/>
        </p:nvSpPr>
        <p:spPr>
          <a:xfrm>
            <a:off x="1440000" y="6438143"/>
            <a:ext cx="4140000" cy="166712"/>
          </a:xfrm>
          <a:prstGeom prst="rect">
            <a:avLst/>
          </a:prstGeom>
        </p:spPr>
        <p:txBody>
          <a:bodyPr vert="horz" wrap="square" lIns="0" tIns="12700" rIns="0" bIns="0" rtlCol="0">
            <a:spAutoFit/>
          </a:bodyPr>
          <a:lstStyle/>
          <a:p>
            <a:pPr marL="12700" algn="ctr">
              <a:lnSpc>
                <a:spcPct val="100000"/>
              </a:lnSpc>
              <a:spcBef>
                <a:spcPts val="100"/>
              </a:spcBef>
            </a:pPr>
            <a:r>
              <a:rPr lang="tr-TR" sz="1000" b="1" spc="5" dirty="0" smtClean="0">
                <a:latin typeface="Book Antiqua"/>
                <a:cs typeface="Book Antiqua"/>
              </a:rPr>
              <a:t>Evrakları tam</a:t>
            </a:r>
            <a:r>
              <a:rPr lang="tr-TR" sz="1000" b="1" spc="-10" dirty="0" smtClean="0">
                <a:latin typeface="Book Antiqua"/>
                <a:cs typeface="Book Antiqua"/>
              </a:rPr>
              <a:t> </a:t>
            </a:r>
            <a:r>
              <a:rPr lang="tr-TR" sz="1000" b="1" spc="5" dirty="0" smtClean="0">
                <a:latin typeface="Book Antiqua"/>
                <a:cs typeface="Book Antiqua"/>
              </a:rPr>
              <a:t>ise;</a:t>
            </a:r>
            <a:endParaRPr lang="tr-TR" sz="1000" dirty="0">
              <a:latin typeface="Book Antiqua"/>
              <a:cs typeface="Book Antiqua"/>
            </a:endParaRPr>
          </a:p>
        </p:txBody>
      </p:sp>
      <p:sp>
        <p:nvSpPr>
          <p:cNvPr id="54" name="object 43"/>
          <p:cNvSpPr txBox="1"/>
          <p:nvPr/>
        </p:nvSpPr>
        <p:spPr>
          <a:xfrm>
            <a:off x="1439999" y="5174043"/>
            <a:ext cx="4140000" cy="351378"/>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r>
              <a:rPr lang="tr-TR" sz="1000" dirty="0" smtClean="0">
                <a:latin typeface="Book Antiqua" panose="02040602050305030304" pitchFamily="18" charset="0"/>
              </a:rPr>
              <a:t>Öğrencinin ön kayıt formunu üniversitenin web sayfasından  doldurması sağlanır.</a:t>
            </a:r>
            <a:endParaRPr lang="tr-TR" sz="1000" dirty="0">
              <a:latin typeface="Book Antiqua" panose="02040602050305030304" pitchFamily="18" charset="0"/>
            </a:endParaRPr>
          </a:p>
        </p:txBody>
      </p:sp>
      <p:cxnSp>
        <p:nvCxnSpPr>
          <p:cNvPr id="55" name="Düz Ok Bağlayıcısı 54"/>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6" name="Düz Ok Bağlayıcısı 55"/>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7" name="object 20"/>
          <p:cNvSpPr/>
          <p:nvPr/>
        </p:nvSpPr>
        <p:spPr>
          <a:xfrm>
            <a:off x="1450674" y="3376787"/>
            <a:ext cx="4140000" cy="413908"/>
          </a:xfrm>
          <a:prstGeom prst="rect">
            <a:avLst/>
          </a:prstGeom>
          <a:solidFill>
            <a:schemeClr val="tx2">
              <a:lumMod val="40000"/>
              <a:lumOff val="60000"/>
            </a:schemeClr>
          </a:solidFill>
        </p:spPr>
        <p:txBody>
          <a:bodyPr wrap="square" lIns="0" tIns="0" rIns="0" bIns="0" rtlCol="0"/>
          <a:lstStyle/>
          <a:p>
            <a:pPr algn="ctr"/>
            <a:r>
              <a:rPr lang="tr-TR" sz="1000" b="1" dirty="0" smtClean="0">
                <a:latin typeface="Book Antiqua" panose="02040602050305030304" pitchFamily="18" charset="0"/>
              </a:rPr>
              <a:t>Öğrencilerin kayıt için hangi gün gelecekleri (kayıt günleri)  duyurulur.</a:t>
            </a:r>
            <a:endParaRPr lang="tr-TR" sz="1000" b="1" dirty="0">
              <a:latin typeface="Book Antiqua" panose="02040602050305030304" pitchFamily="18" charset="0"/>
            </a:endParaRPr>
          </a:p>
        </p:txBody>
      </p:sp>
      <p:sp>
        <p:nvSpPr>
          <p:cNvPr id="28" name="object 20"/>
          <p:cNvSpPr/>
          <p:nvPr/>
        </p:nvSpPr>
        <p:spPr>
          <a:xfrm>
            <a:off x="1450674" y="3910489"/>
            <a:ext cx="4140000" cy="552644"/>
          </a:xfrm>
          <a:prstGeom prst="rect">
            <a:avLst/>
          </a:prstGeom>
          <a:solidFill>
            <a:schemeClr val="tx2">
              <a:lumMod val="40000"/>
              <a:lumOff val="60000"/>
            </a:schemeClr>
          </a:solidFill>
        </p:spPr>
        <p:txBody>
          <a:bodyPr wrap="square" lIns="0" tIns="0" rIns="0" bIns="0" rtlCol="0"/>
          <a:lstStyle/>
          <a:p>
            <a:pPr algn="ctr"/>
            <a:endParaRPr lang="tr-TR" sz="1000" b="1" dirty="0" smtClean="0">
              <a:latin typeface="Book Antiqua" panose="02040602050305030304" pitchFamily="18" charset="0"/>
            </a:endParaRPr>
          </a:p>
          <a:p>
            <a:pPr algn="ctr"/>
            <a:r>
              <a:rPr lang="tr-TR" sz="1000" b="1" dirty="0" smtClean="0">
                <a:latin typeface="Book Antiqua" panose="02040602050305030304" pitchFamily="18" charset="0"/>
              </a:rPr>
              <a:t>Öğrenciler belirlenen günler arasında kayıt için fakülte kayıt bürosuna gelir.</a:t>
            </a:r>
          </a:p>
          <a:p>
            <a:pPr algn="ctr"/>
            <a:endParaRPr lang="tr-TR" sz="1100" b="1" dirty="0"/>
          </a:p>
        </p:txBody>
      </p:sp>
      <p:graphicFrame>
        <p:nvGraphicFramePr>
          <p:cNvPr id="24" name="Tablo 23"/>
          <p:cNvGraphicFramePr>
            <a:graphicFrameLocks noGrp="1"/>
          </p:cNvGraphicFramePr>
          <p:nvPr>
            <p:extLst>
              <p:ext uri="{D42A27DB-BD31-4B8C-83A1-F6EECF244321}">
                <p14:modId xmlns:p14="http://schemas.microsoft.com/office/powerpoint/2010/main" val="2958991707"/>
              </p:ext>
            </p:extLst>
          </p:nvPr>
        </p:nvGraphicFramePr>
        <p:xfrm>
          <a:off x="347864" y="257241"/>
          <a:ext cx="6172200" cy="92844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429414">
                  <a:extLst>
                    <a:ext uri="{9D8B030D-6E8A-4147-A177-3AD203B41FA5}">
                      <a16:colId xmlns:a16="http://schemas.microsoft.com/office/drawing/2014/main" val="1988391275"/>
                    </a:ext>
                  </a:extLst>
                </a:gridCol>
                <a:gridCol w="967239">
                  <a:extLst>
                    <a:ext uri="{9D8B030D-6E8A-4147-A177-3AD203B41FA5}">
                      <a16:colId xmlns:a16="http://schemas.microsoft.com/office/drawing/2014/main" val="3776322974"/>
                    </a:ext>
                  </a:extLst>
                </a:gridCol>
                <a:gridCol w="803342">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Yeni Kayıt İş Akış</a:t>
                      </a:r>
                      <a:r>
                        <a:rPr lang="tr-TR" sz="1100" baseline="0" dirty="0" smtClean="0">
                          <a:latin typeface="Times New Roman" panose="02020603050405020304" pitchFamily="18" charset="0"/>
                          <a:cs typeface="Times New Roman" panose="02020603050405020304" pitchFamily="18" charset="0"/>
                        </a:rPr>
                        <a:t> Süreci</a:t>
                      </a:r>
                      <a:endParaRPr lang="tr-TR" sz="1100" dirty="0" smtClean="0">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İşleri Birimi)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ea typeface="+mn-ea"/>
                          <a:cs typeface="Times New Roman" panose="02020603050405020304" pitchFamily="18" charset="0"/>
                        </a:rPr>
                        <a:t>KYS-İA-235</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İlk Yayın Tarihi</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000" dirty="0" smtClean="0">
                          <a:effectLst/>
                          <a:latin typeface="Times New Roman" panose="02020603050405020304" pitchFamily="18" charset="0"/>
                          <a:cs typeface="Times New Roman" panose="02020603050405020304" pitchFamily="18" charset="0"/>
                        </a:rPr>
                        <a:t>001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a:effectLst/>
                          <a:latin typeface="Times New Roman" panose="02020603050405020304" pitchFamily="18" charset="0"/>
                          <a:cs typeface="Times New Roman" panose="02020603050405020304" pitchFamily="18" charset="0"/>
                        </a:rPr>
                        <a:t>Sayfa No</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31" name="Resim 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22" y="280096"/>
            <a:ext cx="854075" cy="82740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p:nvPr/>
        </p:nvSpPr>
        <p:spPr>
          <a:xfrm>
            <a:off x="1260000" y="6813396"/>
            <a:ext cx="4320000" cy="733824"/>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13" name="object 13"/>
          <p:cNvSpPr/>
          <p:nvPr/>
        </p:nvSpPr>
        <p:spPr>
          <a:xfrm>
            <a:off x="1260000" y="1547596"/>
            <a:ext cx="4320000" cy="506628"/>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14" name="object 14"/>
          <p:cNvSpPr txBox="1"/>
          <p:nvPr/>
        </p:nvSpPr>
        <p:spPr>
          <a:xfrm>
            <a:off x="1260000" y="1681352"/>
            <a:ext cx="43200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FFFFFF"/>
                </a:solidFill>
                <a:latin typeface="+mj-lt"/>
                <a:cs typeface="Book Antiqua"/>
              </a:rPr>
              <a:t>KAYIT YEN</a:t>
            </a:r>
            <a:r>
              <a:rPr lang="tr-TR" sz="1200" b="1" dirty="0">
                <a:solidFill>
                  <a:srgbClr val="FFFFFF"/>
                </a:solidFill>
                <a:latin typeface="+mj-lt"/>
                <a:cs typeface="Book Antiqua"/>
              </a:rPr>
              <a:t>İ</a:t>
            </a:r>
            <a:r>
              <a:rPr sz="1200" b="1" dirty="0" smtClean="0">
                <a:solidFill>
                  <a:srgbClr val="FFFFFF"/>
                </a:solidFill>
                <a:latin typeface="+mj-lt"/>
                <a:cs typeface="Book Antiqua"/>
              </a:rPr>
              <a:t>LEME</a:t>
            </a:r>
            <a:r>
              <a:rPr lang="tr-TR" sz="1200" b="1" dirty="0" smtClean="0">
                <a:solidFill>
                  <a:srgbClr val="FFFFFF"/>
                </a:solidFill>
                <a:latin typeface="+mj-lt"/>
                <a:cs typeface="Book Antiqua"/>
              </a:rPr>
              <a:t> İŞL</a:t>
            </a:r>
            <a:r>
              <a:rPr sz="1200" b="1" dirty="0">
                <a:solidFill>
                  <a:srgbClr val="FFFFFF"/>
                </a:solidFill>
                <a:latin typeface="+mj-lt"/>
                <a:cs typeface="Book Antiqua"/>
              </a:rPr>
              <a:t>EM</a:t>
            </a:r>
            <a:r>
              <a:rPr lang="tr-TR" sz="1200" b="1" dirty="0">
                <a:solidFill>
                  <a:srgbClr val="FFFFFF"/>
                </a:solidFill>
                <a:latin typeface="+mj-lt"/>
                <a:cs typeface="Book Antiqua"/>
              </a:rPr>
              <a:t>İ</a:t>
            </a:r>
            <a:endParaRPr sz="1200" dirty="0">
              <a:latin typeface="+mj-lt"/>
              <a:cs typeface="Book Antiqua"/>
            </a:endParaRPr>
          </a:p>
        </p:txBody>
      </p:sp>
      <p:sp>
        <p:nvSpPr>
          <p:cNvPr id="19" name="object 19"/>
          <p:cNvSpPr/>
          <p:nvPr/>
        </p:nvSpPr>
        <p:spPr>
          <a:xfrm>
            <a:off x="1260000" y="2224570"/>
            <a:ext cx="4320000" cy="488022"/>
          </a:xfrm>
          <a:prstGeom prst="rect">
            <a:avLst/>
          </a:prstGeom>
          <a:solidFill>
            <a:schemeClr val="tx2">
              <a:lumMod val="40000"/>
              <a:lumOff val="60000"/>
            </a:schemeClr>
          </a:solidFill>
        </p:spPr>
        <p:txBody>
          <a:bodyPr wrap="square" lIns="0" tIns="0" rIns="0" bIns="0" rtlCol="0"/>
          <a:lstStyle/>
          <a:p>
            <a:pPr algn="ctr"/>
            <a:endParaRPr sz="1100" b="1">
              <a:latin typeface="+mj-lt"/>
            </a:endParaRPr>
          </a:p>
        </p:txBody>
      </p:sp>
      <p:sp>
        <p:nvSpPr>
          <p:cNvPr id="24" name="object 24"/>
          <p:cNvSpPr/>
          <p:nvPr/>
        </p:nvSpPr>
        <p:spPr>
          <a:xfrm>
            <a:off x="1260000" y="7855542"/>
            <a:ext cx="4320000" cy="395927"/>
          </a:xfrm>
          <a:prstGeom prst="rect">
            <a:avLst/>
          </a:prstGeom>
          <a:solidFill>
            <a:schemeClr val="accent1">
              <a:lumMod val="50000"/>
            </a:schemeClr>
          </a:solidFill>
        </p:spPr>
        <p:txBody>
          <a:bodyPr wrap="square" lIns="0" tIns="0" rIns="0" bIns="0" rtlCol="0"/>
          <a:lstStyle/>
          <a:p>
            <a:pPr algn="ctr"/>
            <a:endParaRPr sz="1100">
              <a:solidFill>
                <a:schemeClr val="bg1"/>
              </a:solidFill>
              <a:latin typeface="+mj-lt"/>
            </a:endParaRPr>
          </a:p>
        </p:txBody>
      </p:sp>
      <p:sp>
        <p:nvSpPr>
          <p:cNvPr id="30" name="object 30"/>
          <p:cNvSpPr txBox="1"/>
          <p:nvPr/>
        </p:nvSpPr>
        <p:spPr>
          <a:xfrm>
            <a:off x="1260000" y="3564225"/>
            <a:ext cx="4320000" cy="605638"/>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lang="tr-TR" sz="1000" dirty="0" smtClean="0">
                <a:latin typeface="Book Antiqua" panose="02040602050305030304" pitchFamily="18" charset="0"/>
              </a:rPr>
              <a:t>Yönetim kurulunda onaylanan danışmanlar öğrenci işleri tarafından Öğrenci Otomasyon Sistemine girilir.</a:t>
            </a:r>
            <a:endParaRPr lang="tr-TR" sz="1000" dirty="0">
              <a:latin typeface="Book Antiqua" panose="02040602050305030304" pitchFamily="18" charset="0"/>
            </a:endParaRPr>
          </a:p>
        </p:txBody>
      </p:sp>
      <p:sp>
        <p:nvSpPr>
          <p:cNvPr id="31" name="object 31"/>
          <p:cNvSpPr txBox="1"/>
          <p:nvPr/>
        </p:nvSpPr>
        <p:spPr>
          <a:xfrm>
            <a:off x="1260000" y="4445477"/>
            <a:ext cx="4320000" cy="571324"/>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lang="tr-TR" sz="1000" dirty="0" smtClean="0">
                <a:latin typeface="Book Antiqua" panose="02040602050305030304" pitchFamily="18" charset="0"/>
              </a:rPr>
              <a:t>Beşinci yıla ders bırakan öğrencilerin öğrenci kayıt yenileme işlemini yapabilmesi için harç parasını yatırması gerekmektedir.</a:t>
            </a:r>
            <a:endParaRPr lang="tr-TR" sz="1000" dirty="0">
              <a:latin typeface="Book Antiqua" panose="02040602050305030304" pitchFamily="18" charset="0"/>
            </a:endParaRPr>
          </a:p>
        </p:txBody>
      </p:sp>
      <p:sp>
        <p:nvSpPr>
          <p:cNvPr id="32" name="object 32"/>
          <p:cNvSpPr txBox="1"/>
          <p:nvPr/>
        </p:nvSpPr>
        <p:spPr>
          <a:xfrm>
            <a:off x="1260000" y="5192978"/>
            <a:ext cx="4320000" cy="572439"/>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lang="tr-TR" sz="1000" dirty="0" smtClean="0">
                <a:latin typeface="Book Antiqua" panose="02040602050305030304" pitchFamily="18" charset="0"/>
              </a:rPr>
              <a:t>Öğrenciler yeni dönemde alacağı dersleri (öncelikle alt yarıyıldan başarısız olan dersleri) Öğrenci Otomasyon Sisteminden seçerler.</a:t>
            </a:r>
            <a:endParaRPr lang="tr-TR" sz="1000" dirty="0">
              <a:latin typeface="Book Antiqua" panose="02040602050305030304" pitchFamily="18" charset="0"/>
            </a:endParaRPr>
          </a:p>
        </p:txBody>
      </p:sp>
      <p:sp>
        <p:nvSpPr>
          <p:cNvPr id="33" name="object 33"/>
          <p:cNvSpPr txBox="1"/>
          <p:nvPr/>
        </p:nvSpPr>
        <p:spPr>
          <a:xfrm>
            <a:off x="1260000" y="6057086"/>
            <a:ext cx="4320000" cy="580133"/>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sz="1000" dirty="0" err="1" smtClean="0">
                <a:latin typeface="Book Antiqua" panose="02040602050305030304" pitchFamily="18" charset="0"/>
              </a:rPr>
              <a:t>Ders</a:t>
            </a:r>
            <a:r>
              <a:rPr lang="tr-TR" sz="1000" dirty="0">
                <a:latin typeface="Book Antiqua" panose="02040602050305030304" pitchFamily="18" charset="0"/>
              </a:rPr>
              <a:t> </a:t>
            </a:r>
            <a:r>
              <a:rPr lang="tr-TR" sz="1000" dirty="0" smtClean="0">
                <a:latin typeface="Book Antiqua" panose="02040602050305030304" pitchFamily="18" charset="0"/>
              </a:rPr>
              <a:t>değişikliklerini akademik takvimde belirtilen ders ekleme - bırakma haftasında yaparak danışmanlarına onaylatırlar.</a:t>
            </a:r>
            <a:endParaRPr lang="tr-TR" sz="1000" dirty="0">
              <a:latin typeface="Book Antiqua" panose="02040602050305030304" pitchFamily="18" charset="0"/>
            </a:endParaRPr>
          </a:p>
        </p:txBody>
      </p:sp>
      <p:sp>
        <p:nvSpPr>
          <p:cNvPr id="34" name="object 34"/>
          <p:cNvSpPr txBox="1"/>
          <p:nvPr/>
        </p:nvSpPr>
        <p:spPr>
          <a:xfrm>
            <a:off x="1260000" y="7046834"/>
            <a:ext cx="4320000" cy="328936"/>
          </a:xfrm>
          <a:prstGeom prst="rect">
            <a:avLst/>
          </a:prstGeom>
        </p:spPr>
        <p:txBody>
          <a:bodyPr vert="horz" wrap="square" lIns="0" tIns="5715" rIns="0" bIns="0" rtlCol="0">
            <a:spAutoFit/>
          </a:bodyPr>
          <a:lstStyle/>
          <a:p>
            <a:pPr marL="12700" marR="5080" indent="-3175" algn="ctr">
              <a:lnSpc>
                <a:spcPct val="105000"/>
              </a:lnSpc>
              <a:spcBef>
                <a:spcPts val="45"/>
              </a:spcBef>
            </a:pPr>
            <a:r>
              <a:rPr lang="tr-TR" sz="1000" b="1" dirty="0" smtClean="0">
                <a:latin typeface="Book Antiqua" panose="02040602050305030304" pitchFamily="18" charset="0"/>
                <a:cs typeface="Book Antiqua"/>
              </a:rPr>
              <a:t>Öğrenciler kayıt yenileme işleminden sonra Öğrenci Otomasyon Sisteminden yeni dönemde alacakları dersleri kontrol ederler.</a:t>
            </a:r>
            <a:endParaRPr lang="tr-TR" sz="1000" dirty="0">
              <a:latin typeface="Book Antiqua" panose="02040602050305030304" pitchFamily="18" charset="0"/>
              <a:cs typeface="Book Antiqua"/>
            </a:endParaRPr>
          </a:p>
        </p:txBody>
      </p:sp>
      <p:sp>
        <p:nvSpPr>
          <p:cNvPr id="35" name="object 35"/>
          <p:cNvSpPr txBox="1"/>
          <p:nvPr/>
        </p:nvSpPr>
        <p:spPr>
          <a:xfrm>
            <a:off x="1260000" y="2279395"/>
            <a:ext cx="4320000" cy="320601"/>
          </a:xfrm>
          <a:prstGeom prst="rect">
            <a:avLst/>
          </a:prstGeom>
        </p:spPr>
        <p:txBody>
          <a:bodyPr vert="horz" wrap="square" lIns="0" tIns="12700" rIns="0" bIns="0" rtlCol="0">
            <a:spAutoFit/>
          </a:bodyPr>
          <a:lstStyle/>
          <a:p>
            <a:pPr marL="12700" algn="ctr">
              <a:lnSpc>
                <a:spcPct val="100000"/>
              </a:lnSpc>
              <a:spcBef>
                <a:spcPts val="100"/>
              </a:spcBef>
            </a:pPr>
            <a:r>
              <a:rPr lang="tr-TR" sz="1000" b="1" dirty="0" smtClean="0">
                <a:latin typeface="Book Antiqua" panose="02040602050305030304" pitchFamily="18" charset="0"/>
                <a:cs typeface="Book Antiqua"/>
              </a:rPr>
              <a:t>Bölüm Başkanları yeni dönem danışman listelerini belirler ve</a:t>
            </a:r>
            <a:r>
              <a:rPr lang="tr-TR" sz="1000" dirty="0" smtClean="0">
                <a:latin typeface="Book Antiqua" panose="02040602050305030304" pitchFamily="18" charset="0"/>
                <a:cs typeface="Book Antiqua"/>
              </a:rPr>
              <a:t> fakülte </a:t>
            </a:r>
            <a:r>
              <a:rPr lang="tr-TR" sz="1000" b="1" dirty="0" smtClean="0">
                <a:latin typeface="Book Antiqua" panose="02040602050305030304" pitchFamily="18" charset="0"/>
                <a:cs typeface="Book Antiqua"/>
              </a:rPr>
              <a:t>yönetim kuruluna sunar.</a:t>
            </a:r>
            <a:endParaRPr lang="tr-TR" sz="1000" dirty="0">
              <a:latin typeface="Book Antiqua" panose="02040602050305030304" pitchFamily="18" charset="0"/>
              <a:cs typeface="Book Antiqua"/>
            </a:endParaRPr>
          </a:p>
        </p:txBody>
      </p:sp>
      <p:sp>
        <p:nvSpPr>
          <p:cNvPr id="36" name="object 36"/>
          <p:cNvSpPr txBox="1"/>
          <p:nvPr/>
        </p:nvSpPr>
        <p:spPr>
          <a:xfrm>
            <a:off x="1260000" y="2942099"/>
            <a:ext cx="4320000" cy="509530"/>
          </a:xfrm>
          <a:prstGeom prst="rect">
            <a:avLst/>
          </a:prstGeom>
          <a:solidFill>
            <a:schemeClr val="tx2">
              <a:lumMod val="40000"/>
              <a:lumOff val="60000"/>
            </a:schemeClr>
          </a:solidFill>
        </p:spPr>
        <p:txBody>
          <a:bodyPr wrap="square" lIns="0" tIns="0" rIns="0" bIns="0" rtlCol="0"/>
          <a:lstStyle>
            <a:defPPr>
              <a:defRPr lang="tr-TR"/>
            </a:defPPr>
            <a:lvl1pPr algn="ctr">
              <a:defRPr sz="1100" b="1">
                <a:latin typeface="+mj-lt"/>
              </a:defRPr>
            </a:lvl1pPr>
          </a:lstStyle>
          <a:p>
            <a:endParaRPr lang="tr-TR" sz="1000" dirty="0" smtClean="0">
              <a:latin typeface="Book Antiqua" panose="02040602050305030304" pitchFamily="18" charset="0"/>
            </a:endParaRPr>
          </a:p>
          <a:p>
            <a:r>
              <a:rPr lang="tr-TR" sz="1000" dirty="0" smtClean="0">
                <a:latin typeface="Book Antiqua" panose="02040602050305030304" pitchFamily="18" charset="0"/>
              </a:rPr>
              <a:t>Danışman listesinin yönetim kurulunda uygun görülmesi halinde;</a:t>
            </a:r>
            <a:endParaRPr lang="tr-TR" sz="1000" dirty="0">
              <a:latin typeface="Book Antiqua" panose="02040602050305030304" pitchFamily="18" charset="0"/>
            </a:endParaRPr>
          </a:p>
        </p:txBody>
      </p:sp>
      <p:sp>
        <p:nvSpPr>
          <p:cNvPr id="40" name="object 40"/>
          <p:cNvSpPr txBox="1"/>
          <p:nvPr/>
        </p:nvSpPr>
        <p:spPr>
          <a:xfrm>
            <a:off x="1260000" y="8006088"/>
            <a:ext cx="4320000" cy="187231"/>
          </a:xfrm>
          <a:prstGeom prst="rect">
            <a:avLst/>
          </a:prstGeom>
        </p:spPr>
        <p:txBody>
          <a:bodyPr vert="horz" wrap="square" lIns="0" tIns="2540" rIns="0" bIns="0" rtlCol="0">
            <a:spAutoFit/>
          </a:bodyPr>
          <a:lstStyle/>
          <a:p>
            <a:pPr marL="12700" algn="ctr">
              <a:lnSpc>
                <a:spcPct val="100000"/>
              </a:lnSpc>
              <a:spcBef>
                <a:spcPts val="20"/>
              </a:spcBef>
            </a:pPr>
            <a:r>
              <a:rPr lang="tr-TR" sz="1200" b="1" spc="-80" dirty="0" smtClean="0">
                <a:solidFill>
                  <a:srgbClr val="FFFFFF"/>
                </a:solidFill>
                <a:latin typeface="+mj-lt"/>
                <a:cs typeface="Book Antiqua"/>
              </a:rPr>
              <a:t>İŞLEM</a:t>
            </a:r>
            <a:r>
              <a:rPr sz="1200" b="1" spc="-25" dirty="0" smtClean="0">
                <a:solidFill>
                  <a:srgbClr val="FFFFFF"/>
                </a:solidFill>
                <a:latin typeface="+mj-lt"/>
                <a:cs typeface="Book Antiqua"/>
              </a:rPr>
              <a:t> </a:t>
            </a:r>
            <a:r>
              <a:rPr sz="1200" b="1" spc="20" dirty="0">
                <a:solidFill>
                  <a:srgbClr val="FFFFFF"/>
                </a:solidFill>
                <a:latin typeface="+mj-lt"/>
                <a:cs typeface="Book Antiqua"/>
              </a:rPr>
              <a:t>SONU</a:t>
            </a:r>
            <a:endParaRPr sz="1200" dirty="0">
              <a:latin typeface="+mj-lt"/>
              <a:cs typeface="Book Antiqua"/>
            </a:endParaRPr>
          </a:p>
        </p:txBody>
      </p:sp>
      <p:cxnSp>
        <p:nvCxnSpPr>
          <p:cNvPr id="59" name="Düz Ok Bağlayıcısı 58"/>
          <p:cNvCxnSpPr/>
          <p:nvPr/>
        </p:nvCxnSpPr>
        <p:spPr>
          <a:xfrm flipH="1">
            <a:off x="7620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0" name="Düz Ok Bağlayıcısı 59"/>
          <p:cNvCxnSpPr/>
          <p:nvPr/>
        </p:nvCxnSpPr>
        <p:spPr>
          <a:xfrm flipH="1">
            <a:off x="6172200" y="1440000"/>
            <a:ext cx="0" cy="50947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o 17"/>
          <p:cNvGraphicFramePr>
            <a:graphicFrameLocks noGrp="1"/>
          </p:cNvGraphicFramePr>
          <p:nvPr>
            <p:extLst>
              <p:ext uri="{D42A27DB-BD31-4B8C-83A1-F6EECF244321}">
                <p14:modId xmlns:p14="http://schemas.microsoft.com/office/powerpoint/2010/main" val="1482020116"/>
              </p:ext>
            </p:extLst>
          </p:nvPr>
        </p:nvGraphicFramePr>
        <p:xfrm>
          <a:off x="347864" y="315737"/>
          <a:ext cx="6172200" cy="961086"/>
        </p:xfrm>
        <a:graphic>
          <a:graphicData uri="http://schemas.openxmlformats.org/drawingml/2006/table">
            <a:tbl>
              <a:tblPr firstRow="1" firstCol="1" bandRow="1"/>
              <a:tblGrid>
                <a:gridCol w="972205">
                  <a:extLst>
                    <a:ext uri="{9D8B030D-6E8A-4147-A177-3AD203B41FA5}">
                      <a16:colId xmlns:a16="http://schemas.microsoft.com/office/drawing/2014/main" val="1126997620"/>
                    </a:ext>
                  </a:extLst>
                </a:gridCol>
                <a:gridCol w="3294995">
                  <a:extLst>
                    <a:ext uri="{9D8B030D-6E8A-4147-A177-3AD203B41FA5}">
                      <a16:colId xmlns:a16="http://schemas.microsoft.com/office/drawing/2014/main" val="1988391275"/>
                    </a:ext>
                  </a:extLst>
                </a:gridCol>
                <a:gridCol w="990600">
                  <a:extLst>
                    <a:ext uri="{9D8B030D-6E8A-4147-A177-3AD203B41FA5}">
                      <a16:colId xmlns:a16="http://schemas.microsoft.com/office/drawing/2014/main" val="3776322974"/>
                    </a:ext>
                  </a:extLst>
                </a:gridCol>
                <a:gridCol w="914400">
                  <a:extLst>
                    <a:ext uri="{9D8B030D-6E8A-4147-A177-3AD203B41FA5}">
                      <a16:colId xmlns:a16="http://schemas.microsoft.com/office/drawing/2014/main" val="2652391915"/>
                    </a:ext>
                  </a:extLst>
                </a:gridCol>
              </a:tblGrid>
              <a:tr h="103274">
                <a:tc rowSpan="5">
                  <a:txBody>
                    <a:bodyPr/>
                    <a:lstStyle/>
                    <a:p>
                      <a:pPr>
                        <a:lnSpc>
                          <a:spcPct val="107000"/>
                        </a:lnSpc>
                        <a:spcAft>
                          <a:spcPts val="0"/>
                        </a:spcAft>
                      </a:pPr>
                      <a:endParaRPr lang="tr-TR" sz="14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7049" marR="67049" marT="0" marB="0"/>
                </a:tc>
                <a:tc rowSpan="5">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 </a:t>
                      </a:r>
                      <a:r>
                        <a:rPr lang="tr-TR" sz="1100" b="1" dirty="0" smtClean="0">
                          <a:effectLst/>
                          <a:latin typeface="Times New Roman" panose="02020603050405020304" pitchFamily="18" charset="0"/>
                          <a:cs typeface="Times New Roman" panose="02020603050405020304" pitchFamily="18" charset="0"/>
                        </a:rPr>
                        <a:t>T.C</a:t>
                      </a:r>
                      <a:r>
                        <a:rPr lang="tr-TR" sz="1100" b="1" dirty="0">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tr-TR" sz="1100" b="1" dirty="0">
                          <a:effectLst/>
                          <a:latin typeface="Times New Roman" panose="02020603050405020304" pitchFamily="18" charset="0"/>
                          <a:cs typeface="Times New Roman" panose="02020603050405020304" pitchFamily="18" charset="0"/>
                        </a:rPr>
                        <a:t>KASTAMONU ÜNİVERSİTESİ</a:t>
                      </a:r>
                    </a:p>
                    <a:p>
                      <a:pPr algn="ctr">
                        <a:lnSpc>
                          <a:spcPct val="107000"/>
                        </a:lnSpc>
                        <a:spcAft>
                          <a:spcPts val="0"/>
                        </a:spcAft>
                      </a:pPr>
                      <a:r>
                        <a:rPr lang="tr-TR" sz="1100" b="1" dirty="0" smtClean="0">
                          <a:effectLst/>
                          <a:latin typeface="Times New Roman" panose="02020603050405020304" pitchFamily="18" charset="0"/>
                          <a:cs typeface="Times New Roman" panose="02020603050405020304" pitchFamily="18" charset="0"/>
                        </a:rPr>
                        <a:t>………………… Fakültesi</a:t>
                      </a:r>
                      <a:endParaRPr lang="tr-TR" sz="1100" b="1" dirty="0">
                        <a:effectLst/>
                        <a:latin typeface="Times New Roman" panose="02020603050405020304" pitchFamily="18" charset="0"/>
                        <a:cs typeface="Times New Roman" panose="02020603050405020304" pitchFamily="18" charset="0"/>
                      </a:endParaRPr>
                    </a:p>
                    <a:p>
                      <a:pPr algn="ctr"/>
                      <a:r>
                        <a:rPr lang="tr-TR" sz="1100" dirty="0" smtClean="0">
                          <a:latin typeface="Times New Roman" panose="02020603050405020304" pitchFamily="18" charset="0"/>
                          <a:cs typeface="Times New Roman" panose="02020603050405020304" pitchFamily="18" charset="0"/>
                        </a:rPr>
                        <a:t>Öğrenci Kayıt Yenileme İş Akış Süreci</a:t>
                      </a:r>
                    </a:p>
                    <a:p>
                      <a:pPr algn="ctr"/>
                      <a:r>
                        <a:rPr lang="tr-TR" sz="1100" dirty="0" smtClean="0">
                          <a:latin typeface="Times New Roman" panose="02020603050405020304" pitchFamily="18" charset="0"/>
                          <a:cs typeface="Times New Roman" panose="02020603050405020304" pitchFamily="18" charset="0"/>
                        </a:rPr>
                        <a:t>(Öğrenci İşleri Birimi)</a:t>
                      </a:r>
                      <a:endParaRPr lang="tr-TR" sz="1100" b="1" dirty="0">
                        <a:solidFill>
                          <a:schemeClr val="lt1"/>
                        </a:solidFill>
                        <a:latin typeface="Times New Roman" panose="02020603050405020304" pitchFamily="18" charset="0"/>
                        <a:ea typeface="+mn-ea"/>
                        <a:cs typeface="Times New Roman" panose="02020603050405020304" pitchFamily="18" charset="0"/>
                      </a:endParaRPr>
                    </a:p>
                  </a:txBody>
                  <a:tcPr marL="67049" marR="67049" marT="0" marB="0"/>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Doküman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KYS-İA-236</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123881182"/>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İlk Yayın 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05.07.2021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3549611080"/>
                  </a:ext>
                </a:extLst>
              </a:tr>
              <a:tr h="211461">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a:t>
                      </a:r>
                      <a:r>
                        <a:rPr lang="tr-TR" sz="1000" dirty="0" smtClean="0">
                          <a:effectLst/>
                          <a:latin typeface="Times New Roman" panose="02020603050405020304" pitchFamily="18" charset="0"/>
                          <a:cs typeface="Times New Roman" panose="02020603050405020304" pitchFamily="18" charset="0"/>
                        </a:rPr>
                        <a:t>Tarihi</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1318903324"/>
                  </a:ext>
                </a:extLst>
              </a:tr>
              <a:tr h="107930">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Revizyon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00</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292099765"/>
                  </a:ext>
                </a:extLst>
              </a:tr>
              <a:tr h="121564">
                <a:tc vMerge="1">
                  <a:txBody>
                    <a:bodyPr/>
                    <a:lstStyle/>
                    <a:p>
                      <a:endParaRPr lang="tr-TR"/>
                    </a:p>
                  </a:txBody>
                  <a:tcPr/>
                </a:tc>
                <a:tc vMerge="1">
                  <a:txBody>
                    <a:bodyPr/>
                    <a:lstStyle/>
                    <a:p>
                      <a:endParaRPr lang="tr-TR"/>
                    </a:p>
                  </a:txBody>
                  <a:tcPr/>
                </a:tc>
                <a:tc>
                  <a:txBody>
                    <a:bodyPr/>
                    <a:lstStyle/>
                    <a:p>
                      <a:pPr>
                        <a:lnSpc>
                          <a:spcPct val="107000"/>
                        </a:lnSpc>
                        <a:spcAft>
                          <a:spcPts val="0"/>
                        </a:spcAft>
                      </a:pPr>
                      <a:r>
                        <a:rPr lang="tr-TR" sz="1000" dirty="0">
                          <a:effectLst/>
                          <a:latin typeface="Times New Roman" panose="02020603050405020304" pitchFamily="18" charset="0"/>
                          <a:cs typeface="Times New Roman" panose="02020603050405020304" pitchFamily="18" charset="0"/>
                        </a:rPr>
                        <a:t>Sayfa No</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tc>
                  <a:txBody>
                    <a:bodyPr/>
                    <a:lstStyle/>
                    <a:p>
                      <a:pPr>
                        <a:lnSpc>
                          <a:spcPct val="107000"/>
                        </a:lnSpc>
                        <a:spcAft>
                          <a:spcPts val="0"/>
                        </a:spcAft>
                      </a:pPr>
                      <a:r>
                        <a:rPr lang="tr-TR" sz="11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49" marR="67049" marT="0" marB="0"/>
                </a:tc>
                <a:extLst>
                  <a:ext uri="{0D108BD9-81ED-4DB2-BD59-A6C34878D82A}">
                    <a16:rowId xmlns:a16="http://schemas.microsoft.com/office/drawing/2014/main" val="4160707134"/>
                  </a:ext>
                </a:extLst>
              </a:tr>
            </a:tbl>
          </a:graphicData>
        </a:graphic>
      </p:graphicFrame>
      <p:pic>
        <p:nvPicPr>
          <p:cNvPr id="23" name="Resim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96" y="359607"/>
            <a:ext cx="854075" cy="82740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4354</TotalTime>
  <Words>6335</Words>
  <Application>Microsoft Office PowerPoint</Application>
  <PresentationFormat>Ekran Gösterisi (4:3)</PresentationFormat>
  <Paragraphs>1421</Paragraphs>
  <Slides>51</Slides>
  <Notes>51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51</vt:i4>
      </vt:variant>
    </vt:vector>
  </HeadingPairs>
  <TitlesOfParts>
    <vt:vector size="57" baseType="lpstr">
      <vt:lpstr>Book Antiqua</vt:lpstr>
      <vt:lpstr>Calibri</vt:lpstr>
      <vt:lpstr>Century Gothic</vt:lpstr>
      <vt:lpstr>Palatino Linotype</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Akış Şeması</dc:title>
  <dc:creator>Emine AYDINLIK</dc:creator>
  <cp:lastModifiedBy>ESRA AVANOGLU</cp:lastModifiedBy>
  <cp:revision>446</cp:revision>
  <dcterms:created xsi:type="dcterms:W3CDTF">2018-10-16T13:44:41Z</dcterms:created>
  <dcterms:modified xsi:type="dcterms:W3CDTF">2025-07-04T06:01:51Z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2016-03-09T00:00:00Z</vt:filetime>
  </property>
  <property fmtid="{D5CDD505-2E9C-101B-9397-08002B2CF9AE}" pid="3" name="Creator">
    <vt:lpwstr>Microsoft® PowerPoint® 2010</vt:lpwstr>
  </property>
  <property fmtid="{D5CDD505-2E9C-101B-9397-08002B2CF9AE}" pid="4" name="LastSaved">
    <vt:filetime>2018-10-16T00:00:00Z</vt:filetime>
  </property>
</Properties>
</file>